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3"/>
  </p:notesMasterIdLst>
  <p:sldIdLst>
    <p:sldId id="284" r:id="rId2"/>
    <p:sldId id="294" r:id="rId3"/>
    <p:sldId id="295" r:id="rId4"/>
    <p:sldId id="303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50" r:id="rId25"/>
    <p:sldId id="361" r:id="rId26"/>
    <p:sldId id="368" r:id="rId27"/>
    <p:sldId id="363" r:id="rId28"/>
    <p:sldId id="364" r:id="rId29"/>
    <p:sldId id="365" r:id="rId30"/>
    <p:sldId id="366" r:id="rId31"/>
    <p:sldId id="367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1C04AC"/>
    <a:srgbClr val="00CC00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8" autoAdjust="0"/>
    <p:restoredTop sz="96980" autoAdjust="0"/>
  </p:normalViewPr>
  <p:slideViewPr>
    <p:cSldViewPr>
      <p:cViewPr varScale="1">
        <p:scale>
          <a:sx n="114" d="100"/>
          <a:sy n="114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.Tiunyagina\&#1056;&#1072;&#1073;&#1086;&#1095;&#1080;&#1081;%20&#1089;&#1090;&#1086;&#1083;\&#1073;&#1102;&#1076;&#1078;&#1077;&#1090;%20&#1076;&#1083;&#1103;%20&#1075;&#1088;&#1072;&#1078;&#1076;&#1072;&#1085;\&#1086;&#1090;&#1095;&#1077;&#1090;%20&#1086;%20&#1073;&#1102;&#1076;&#1078;&#1077;&#1090;&#1077;%202015\&#1090;&#1072;&#1073;&#1083;&#1080;&#109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36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Промышленное производство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161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8316466750212733E-2"/>
                  <c:y val="-4.00383359184857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147703889361624E-3"/>
                  <c:y val="1.14395245481387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1.0485</c:v>
                </c:pt>
                <c:pt idx="1">
                  <c:v>1.028</c:v>
                </c:pt>
                <c:pt idx="2">
                  <c:v>1.026</c:v>
                </c:pt>
                <c:pt idx="3">
                  <c:v>1.028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831237139148947E-2"/>
                  <c:y val="3.14586925073816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573851944680836E-2"/>
                  <c:y val="5.7197622740693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831237139148947E-2"/>
                  <c:y val="4.00383359184857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406821365989104E-16"/>
                  <c:y val="6.00575038777286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C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1.03</c:v>
                </c:pt>
                <c:pt idx="1">
                  <c:v>1.028</c:v>
                </c:pt>
                <c:pt idx="2">
                  <c:v>1.026</c:v>
                </c:pt>
                <c:pt idx="3">
                  <c:v>1.028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831237139148947E-2"/>
                  <c:y val="3.14586925073816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2309447093049562E-2"/>
                  <c:y val="-6.291738501476339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9537291509645466E-2"/>
                  <c:y val="-4.00383359184857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0956419907801434E-3"/>
                  <c:y val="2.859881137034642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1.0369999999999993</c:v>
                </c:pt>
                <c:pt idx="1">
                  <c:v>1.036</c:v>
                </c:pt>
                <c:pt idx="2">
                  <c:v>1.0329999999999993</c:v>
                </c:pt>
                <c:pt idx="3">
                  <c:v>1.0309999999999993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919E-2"/>
                  <c:y val="-4.00383359184857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62E-3"/>
                  <c:y val="-6.00575038777286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2573851944680838E-3"/>
                  <c:y val="-5.43377416036592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19128398156027E-3"/>
                  <c:y val="-2.57389302333123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1.014</c:v>
                </c:pt>
                <c:pt idx="1">
                  <c:v>1.036</c:v>
                </c:pt>
                <c:pt idx="2">
                  <c:v>1.0329999999999993</c:v>
                </c:pt>
                <c:pt idx="3">
                  <c:v>1.0309999999999993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600"/>
              </a:solidFill>
              <a:ln w="9525">
                <a:solidFill>
                  <a:srgbClr val="0096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161E-2"/>
                  <c:y val="-2.57389302333122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573851944680836E-2"/>
                  <c:y val="-2.57389302333122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382567963120553E-2"/>
                  <c:y val="-2.57389302333122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406821365989104E-16"/>
                  <c:y val="-4.575809819255518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CC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Лист1!$F$2:$F$5</c:f>
              <c:numCache>
                <c:formatCode>0.0%</c:formatCode>
                <c:ptCount val="4"/>
                <c:pt idx="0">
                  <c:v>1.0409999999999993</c:v>
                </c:pt>
                <c:pt idx="1">
                  <c:v>1.0529999999999993</c:v>
                </c:pt>
                <c:pt idx="2">
                  <c:v>1.0529999999999993</c:v>
                </c:pt>
                <c:pt idx="3">
                  <c:v>1.034</c:v>
                </c:pt>
              </c:numCache>
            </c:numRef>
          </c:val>
        </c:ser>
        <c:marker val="1"/>
        <c:axId val="96584064"/>
        <c:axId val="96585600"/>
      </c:lineChart>
      <c:catAx>
        <c:axId val="96584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585600"/>
        <c:crosses val="autoZero"/>
        <c:auto val="1"/>
        <c:lblAlgn val="ctr"/>
        <c:lblOffset val="100"/>
      </c:catAx>
      <c:valAx>
        <c:axId val="96585600"/>
        <c:scaling>
          <c:orientation val="minMax"/>
          <c:min val="1.0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584064"/>
        <c:crosses val="autoZero"/>
        <c:crossBetween val="between"/>
        <c:majorUnit val="1.0000000000000009E-2"/>
        <c:minorUnit val="1.0000000000000009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466E-2"/>
          <c:y val="0.80395582361874562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explosion val="7"/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explosion val="16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4831402254902388E-2"/>
                  <c:y val="3.686823684101285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доходы!$A$3:$A$5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доходы!$B$3:$B$5</c:f>
              <c:numCache>
                <c:formatCode>General</c:formatCode>
                <c:ptCount val="3"/>
                <c:pt idx="0">
                  <c:v>470650.2</c:v>
                </c:pt>
                <c:pt idx="1">
                  <c:v>111954.4</c:v>
                </c:pt>
                <c:pt idx="2">
                  <c:v>678638.4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Лист1!$G$36</c:f>
              <c:strCache>
                <c:ptCount val="1"/>
                <c:pt idx="0">
                  <c:v>2018 год</c:v>
                </c:pt>
              </c:strCache>
            </c:strRef>
          </c:tx>
          <c:cat>
            <c:strRef>
              <c:f>Лист1!$F$37:$F$39</c:f>
              <c:strCache>
                <c:ptCount val="3"/>
                <c:pt idx="0">
                  <c:v>Дотации </c:v>
                </c:pt>
                <c:pt idx="1">
                  <c:v>Субсидии </c:v>
                </c:pt>
                <c:pt idx="2">
                  <c:v>Субвенции </c:v>
                </c:pt>
              </c:strCache>
            </c:strRef>
          </c:cat>
          <c:val>
            <c:numRef>
              <c:f>Лист1!$G$37:$G$39</c:f>
              <c:numCache>
                <c:formatCode>General</c:formatCode>
                <c:ptCount val="3"/>
                <c:pt idx="0" formatCode="#,##0.00">
                  <c:v>18665.2</c:v>
                </c:pt>
                <c:pt idx="1">
                  <c:v>0</c:v>
                </c:pt>
                <c:pt idx="2" formatCode="#,##0.00">
                  <c:v>576577.30000000005</c:v>
                </c:pt>
              </c:numCache>
            </c:numRef>
          </c:val>
        </c:ser>
        <c:ser>
          <c:idx val="1"/>
          <c:order val="1"/>
          <c:tx>
            <c:strRef>
              <c:f>Лист1!$H$36</c:f>
              <c:strCache>
                <c:ptCount val="1"/>
                <c:pt idx="0">
                  <c:v>595242,5</c:v>
                </c:pt>
              </c:strCache>
            </c:strRef>
          </c:tx>
          <c:cat>
            <c:strRef>
              <c:f>Лист1!$F$37:$F$39</c:f>
              <c:strCache>
                <c:ptCount val="3"/>
                <c:pt idx="0">
                  <c:v>Дотации </c:v>
                </c:pt>
                <c:pt idx="1">
                  <c:v>Субсидии </c:v>
                </c:pt>
                <c:pt idx="2">
                  <c:v>Субвенции </c:v>
                </c:pt>
              </c:strCache>
            </c:strRef>
          </c:cat>
          <c:val>
            <c:numRef>
              <c:f>Лист1!$H$37:$H$39</c:f>
              <c:numCache>
                <c:formatCode>General</c:formatCode>
                <c:ptCount val="3"/>
              </c:numCache>
            </c:numRef>
          </c:val>
        </c:ser>
        <c:shape val="pyramid"/>
        <c:axId val="42584320"/>
        <c:axId val="42668032"/>
        <c:axId val="0"/>
      </c:bar3DChart>
      <c:catAx>
        <c:axId val="42584320"/>
        <c:scaling>
          <c:orientation val="minMax"/>
        </c:scaling>
        <c:axPos val="b"/>
        <c:tickLblPos val="nextTo"/>
        <c:crossAx val="42668032"/>
        <c:crosses val="autoZero"/>
        <c:auto val="1"/>
        <c:lblAlgn val="ctr"/>
        <c:lblOffset val="100"/>
      </c:catAx>
      <c:valAx>
        <c:axId val="42668032"/>
        <c:scaling>
          <c:orientation val="minMax"/>
        </c:scaling>
        <c:axPos val="l"/>
        <c:majorGridlines/>
        <c:numFmt formatCode="#,##0.00" sourceLinked="1"/>
        <c:tickLblPos val="nextTo"/>
        <c:crossAx val="42584320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Лист1!$F$58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Лист1!$F$59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</c:ser>
        <c:ser>
          <c:idx val="1"/>
          <c:order val="1"/>
          <c:tx>
            <c:strRef>
              <c:f>Лист1!$G$58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Лист1!$G$59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</c:ser>
        <c:ser>
          <c:idx val="2"/>
          <c:order val="2"/>
          <c:tx>
            <c:strRef>
              <c:f>Лист1!$H$58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Лист1!$H$59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</c:ser>
        <c:ser>
          <c:idx val="3"/>
          <c:order val="3"/>
          <c:tx>
            <c:strRef>
              <c:f>Лист1!$I$58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Лист1!$I$59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4"/>
          <c:order val="4"/>
          <c:tx>
            <c:strRef>
              <c:f>Лист1!$J$58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Лист1!$J$59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5"/>
          <c:order val="5"/>
          <c:tx>
            <c:strRef>
              <c:f>Лист1!$K$58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Лист1!$K$59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</c:ser>
        <c:axId val="42742528"/>
        <c:axId val="42744064"/>
      </c:barChart>
      <c:catAx>
        <c:axId val="42742528"/>
        <c:scaling>
          <c:orientation val="minMax"/>
        </c:scaling>
        <c:axPos val="b"/>
        <c:tickLblPos val="nextTo"/>
        <c:crossAx val="42744064"/>
        <c:crosses val="autoZero"/>
        <c:auto val="1"/>
        <c:lblAlgn val="ctr"/>
        <c:lblOffset val="100"/>
      </c:catAx>
      <c:valAx>
        <c:axId val="42744064"/>
        <c:scaling>
          <c:orientation val="minMax"/>
        </c:scaling>
        <c:axPos val="l"/>
        <c:majorGridlines/>
        <c:numFmt formatCode="General" sourceLinked="1"/>
        <c:tickLblPos val="nextTo"/>
        <c:crossAx val="42742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9960195254226485E-2"/>
          <c:y val="9.2585334253913992E-2"/>
          <c:w val="0.76071508560869983"/>
          <c:h val="0.73824827509569435"/>
        </c:manualLayout>
      </c:layout>
      <c:pie3DChart>
        <c:varyColors val="1"/>
        <c:ser>
          <c:idx val="0"/>
          <c:order val="0"/>
          <c:tx>
            <c:strRef>
              <c:f>Лист2!$D$5:$D$6</c:f>
              <c:strCache>
                <c:ptCount val="1"/>
                <c:pt idx="0">
                  <c:v>2018 год план</c:v>
                </c:pt>
              </c:strCache>
            </c:strRef>
          </c:tx>
          <c:dLbls>
            <c:dLbl>
              <c:idx val="5"/>
              <c:layout>
                <c:manualLayout>
                  <c:x val="0.1191988907464215"/>
                  <c:y val="8.9083845965245406E-2"/>
                </c:manualLayout>
              </c:layout>
              <c:showVal val="1"/>
              <c:showCatName val="1"/>
            </c:dLbl>
            <c:showVal val="1"/>
            <c:showCatName val="1"/>
          </c:dLbls>
          <c:cat>
            <c:strRef>
              <c:f>Лист2!$C$7:$C$15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Лист2!$E$7:$E$15</c:f>
              <c:numCache>
                <c:formatCode>0.0%</c:formatCode>
                <c:ptCount val="9"/>
                <c:pt idx="0">
                  <c:v>0.12639496659592458</c:v>
                </c:pt>
                <c:pt idx="1">
                  <c:v>5.5476398978641624E-3</c:v>
                </c:pt>
                <c:pt idx="2">
                  <c:v>8.6528591572448715E-2</c:v>
                </c:pt>
                <c:pt idx="3">
                  <c:v>4.8634668325268041E-2</c:v>
                </c:pt>
                <c:pt idx="4">
                  <c:v>0.59958387495949983</c:v>
                </c:pt>
                <c:pt idx="5">
                  <c:v>8.200022814443543E-2</c:v>
                </c:pt>
                <c:pt idx="6">
                  <c:v>2.7686151329158202E-3</c:v>
                </c:pt>
                <c:pt idx="7">
                  <c:v>4.5438390809682885E-2</c:v>
                </c:pt>
                <c:pt idx="8">
                  <c:v>3.1030245619605183E-3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4/2/2018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к</a:t>
            </a:r>
            <a:r>
              <a:rPr lang="ru-RU" sz="20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решению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 окружном бюджете на 2018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декабря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037169"/>
              </p:ext>
            </p:extLst>
          </p:nvPr>
        </p:nvGraphicFramePr>
        <p:xfrm>
          <a:off x="9186" y="934122"/>
          <a:ext cx="9134815" cy="583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/>
                <a:gridCol w="801615"/>
                <a:gridCol w="852462"/>
                <a:gridCol w="780676"/>
                <a:gridCol w="762731"/>
                <a:gridCol w="762731"/>
                <a:gridCol w="816570"/>
                <a:gridCol w="816570"/>
                <a:gridCol w="753757"/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13 105,2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13 105,2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13 957,0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13 957,0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14 850,3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14 850,3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15 785,9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77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8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68 444,5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68 444,5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72 893,4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72 893,4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77 558,5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77 558,5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82 444,7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5 225,7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5 225,7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5 565,3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5 565,3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5 921,5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5 921,5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6 294,6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24 900,0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24 900,0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28 684,8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28 684,8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32 930,2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32 930,2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37 639,2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77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115,2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7313432"/>
              </p:ext>
            </p:extLst>
          </p:nvPr>
        </p:nvGraphicFramePr>
        <p:xfrm>
          <a:off x="6937" y="1064560"/>
          <a:ext cx="9134984" cy="3657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/>
                <a:gridCol w="841206"/>
                <a:gridCol w="812904"/>
                <a:gridCol w="780690"/>
                <a:gridCol w="762745"/>
                <a:gridCol w="762745"/>
                <a:gridCol w="816585"/>
                <a:gridCol w="816585"/>
                <a:gridCol w="753771"/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11 866,7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11 866,7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13 278,8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13 278,8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14 766,0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14 766,0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16 301,7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социального характера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1 197,3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1 197,3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1 275,2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1 275,2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1 442,2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678716"/>
              </p:ext>
            </p:extLst>
          </p:nvPr>
        </p:nvGraphicFramePr>
        <p:xfrm>
          <a:off x="0" y="4697720"/>
          <a:ext cx="9143998" cy="2187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/>
                <a:gridCol w="847216"/>
                <a:gridCol w="807441"/>
                <a:gridCol w="780950"/>
                <a:gridCol w="765990"/>
                <a:gridCol w="765990"/>
                <a:gridCol w="816855"/>
                <a:gridCol w="816855"/>
                <a:gridCol w="754021"/>
              </a:tblGrid>
              <a:tr h="768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105 201,0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116 500,0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116 500,0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126 856,0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126 856,0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138 612,0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87824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чел.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7079756"/>
              </p:ext>
            </p:extLst>
          </p:nvPr>
        </p:nvGraphicFramePr>
        <p:xfrm>
          <a:off x="19116" y="1087487"/>
          <a:ext cx="9124885" cy="5770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/>
                <a:gridCol w="904115"/>
                <a:gridCol w="748165"/>
                <a:gridCol w="779827"/>
                <a:gridCol w="761902"/>
                <a:gridCol w="761902"/>
                <a:gridCol w="815682"/>
                <a:gridCol w="815682"/>
                <a:gridCol w="752937"/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61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предоставляемых населению жилищно-коммунальных услуг, рассчитанная по экономически обоснованным тарифам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400,4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400,4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414,8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414,8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428,5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428,5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441,8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61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уровень платежей населения за жилье и коммунальные услуги 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6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201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 был утвержден Решением Совета депутатов городского округа Анадырь от 14 декабря 201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года № 279.</a:t>
            </a:r>
          </a:p>
          <a:p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за 2018 год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6801010"/>
              </p:ext>
            </p:extLst>
          </p:nvPr>
        </p:nvGraphicFramePr>
        <p:xfrm>
          <a:off x="2143108" y="3286124"/>
          <a:ext cx="5619202" cy="2714643"/>
        </p:xfrm>
        <a:graphic>
          <a:graphicData uri="http://schemas.openxmlformats.org/drawingml/2006/table">
            <a:tbl>
              <a:tblPr/>
              <a:tblGrid>
                <a:gridCol w="2809601"/>
                <a:gridCol w="2809601"/>
              </a:tblGrid>
              <a:tr h="899430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1 222 778,5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1 152 778,5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70 000,0 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2018 год, а также исполнение (ожидаемое) за предыдущие периоды 2017 и 2016 годы представлена в таблице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9067211"/>
              </p:ext>
            </p:extLst>
          </p:nvPr>
        </p:nvGraphicFramePr>
        <p:xfrm>
          <a:off x="210199" y="4077072"/>
          <a:ext cx="8847603" cy="1988168"/>
        </p:xfrm>
        <a:graphic>
          <a:graphicData uri="http://schemas.openxmlformats.org/drawingml/2006/table">
            <a:tbl>
              <a:tblPr/>
              <a:tblGrid>
                <a:gridCol w="2629526"/>
                <a:gridCol w="1948757"/>
                <a:gridCol w="2134660"/>
                <a:gridCol w="2134660"/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593 108,8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558 899,2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623 168,0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674 677,4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824 360,3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599 610,5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1 267 786,2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1 383 259,5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1 222 778,5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на 201</a:t>
            </a:r>
            <a:r>
              <a:rPr lang="en-US" dirty="0" smtClean="0"/>
              <a:t>8</a:t>
            </a:r>
            <a:r>
              <a:rPr lang="ru-RU" dirty="0" smtClean="0"/>
              <a:t>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57158" y="2428868"/>
          <a:ext cx="850112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Налоговые доходы бюджета городского округа Анадырь на 2018 год утверждены в объеме 535 260,6  тыс.рублей. Структура налоговых доходов бюджета городского округа Анадырь на 2018 год представлена в таблице (в сравнении с предыдущими годами):</a:t>
            </a:r>
          </a:p>
          <a:p>
            <a:pPr algn="just"/>
            <a:r>
              <a:rPr lang="en-US" dirty="0" smtClean="0"/>
              <a:t>.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2714620"/>
          <a:ext cx="8286812" cy="3968874"/>
        </p:xfrm>
        <a:graphic>
          <a:graphicData uri="http://schemas.openxmlformats.org/drawingml/2006/table">
            <a:tbl>
              <a:tblPr/>
              <a:tblGrid>
                <a:gridCol w="2071703"/>
                <a:gridCol w="2071703"/>
                <a:gridCol w="2071703"/>
                <a:gridCol w="2071703"/>
              </a:tblGrid>
              <a:tr h="295617">
                <a:tc rowSpan="2"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388 331,6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383 874,0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441 088,7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7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2 546,5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1 806,0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1 806,9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72 121,2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68 989,4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75 139,0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11 286,9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12 583,0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13 516,0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1 909,2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1 674,0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477 054,6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469 912,4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535 260,6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 приходится на поступления налога на доходы физических лиц 82%. В 2018 году ожидается значительное увеличение поступлений, в связи с увеличением МРОТ.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2018 год прогнозируются в объеме 87 907,4 тыс.рублей.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2018 год представлена в таблице (в сравнении с предыдущими годами):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85992"/>
          <a:ext cx="8215372" cy="3870984"/>
        </p:xfrm>
        <a:graphic>
          <a:graphicData uri="http://schemas.openxmlformats.org/drawingml/2006/table">
            <a:tbl>
              <a:tblPr/>
              <a:tblGrid>
                <a:gridCol w="3857654"/>
                <a:gridCol w="1357322"/>
                <a:gridCol w="1643074"/>
                <a:gridCol w="1357322"/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72 066,4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66 099,2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74 125,0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14 226,1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2 085,6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1 083,3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2 270,8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15 330,4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9 575,1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7 008,2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5 471,6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3 124,0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95 754,2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88 986,8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87 907,4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15982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2018 году составят 595 242,5 тыс.рублей. Структура безвозмездных поступлений из окружного бюджета в 2018 году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из окружного бюджета в 2018 году (тыс.руб.)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071538" y="3571876"/>
          <a:ext cx="61436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/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Динамика изменения объема долговых обязательств городского округа Анадырь за 2014-2019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142976" y="3571876"/>
          <a:ext cx="628654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Приоритетами в расходовании средств бюджета городского округа Анадырь на 2018 год становятся:</a:t>
            </a:r>
          </a:p>
          <a:p>
            <a:r>
              <a:rPr lang="ru-RU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r>
              <a:rPr lang="ru-RU" dirty="0" smtClean="0"/>
              <a:t>2) недопущение кредиторской задолженности по заработной плате и социальным выплатам;</a:t>
            </a:r>
          </a:p>
          <a:p>
            <a:r>
              <a:rPr lang="ru-RU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Бюджет городского округа Анадырь по расходам исполнен в объеме 1 152 778,5 тыс.рублей. Информация  об объемах бюджета городского округа Анадырь на 2018 год по разделам классификации расходов бюджета представлена в таблице и диаграмме: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2016 год и период 2017-2018 годы представлена в таблице (тыс.руб.):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928802"/>
          <a:ext cx="8001056" cy="4162692"/>
        </p:xfrm>
        <a:graphic>
          <a:graphicData uri="http://schemas.openxmlformats.org/drawingml/2006/table">
            <a:tbl>
              <a:tblPr/>
              <a:tblGrid>
                <a:gridCol w="2000264"/>
                <a:gridCol w="2000264"/>
                <a:gridCol w="2000264"/>
                <a:gridCol w="2000264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 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122 028,0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139 406,8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145 705,4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14 446,4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7 712,5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6 395,2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200 977,8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130 130,8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99 748,3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100 471,0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327 399,6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56 065,0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612 735,7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709 897,6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691 187,4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83 026,0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98 318,7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94 528,1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2 779,7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2 887,6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3 191,6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80 899,0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68 713,4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52 380,4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5 848,2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26 931,3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3 577,1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1 223 211,8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1 511 398,3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1 152 778,5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2018 год:</a:t>
            </a:r>
            <a:endParaRPr lang="ru-RU" sz="1600" dirty="0">
              <a:effectLst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2143117"/>
          <a:ext cx="8001056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Проект бюджета городского округа Анадырь на 2018 год сформирован на основе 8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90,3%.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2018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785926"/>
          <a:ext cx="8501121" cy="4034380"/>
        </p:xfrm>
        <a:graphic>
          <a:graphicData uri="http://schemas.openxmlformats.org/drawingml/2006/table">
            <a:tbl>
              <a:tblPr/>
              <a:tblGrid>
                <a:gridCol w="4233626"/>
                <a:gridCol w="3330453"/>
                <a:gridCol w="937042"/>
              </a:tblGrid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"Управление финансами и имуществом городского округа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38 490,20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"Анадырь - безопасный город на 2018-2020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4 075,20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"Поддержка и развитие основных секторов экономики городского округа Анадырь на 2016-2018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23 317,70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"Жилье в городском округе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16 772,80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территории городского округа Анадырь на 2016-2018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124 680,20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"Социальное и культурное развитие в городском округе Анадырь на 2016-2019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126 706,50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образования и молодежная политика на территории городского округа Анадырь на 2016 -2019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696 411,40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"Охрана окружающей среды в городском округе Анадырь на 2015-2019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10 014,00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6072" marR="6072" marT="60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1 040 468,00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Бюджетные ассигнования бюджета городского округа Анадырь в2018году, предусмотрены в рамках муниципальных программ: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"Управление финансами и имуществом городского округа Анадырь на 2016-2020 годы"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714488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38 490,2 тысяч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рублей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Цели программы: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сбалансированности и устойчивости бюджетной системы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использования муниципального имущества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эффективного и рационального использования земель на территории городского округа Анадырь.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Достижение указанных целей обеспечивается решением следующих задач муниципальной программы: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планирования и исполнения бюджета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Эффективное управление муниципальным долгом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Управление объектами, составляющими  муниципальную казну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Реализация прогнозного плана приватизации муниципального имущества.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Снижение количества объектов бесхозяйного имущества на территории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новых земельных участков, а также вовлечение неиспользуемых земельных участков в хозяйственный оборот.</a:t>
            </a: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муниципальной программе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«Развитие территории городского округа Анадырь на 2016-2018 годы»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4"/>
            <a:ext cx="8429684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исполнение программы 248 208,3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6037" algn="just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рамках муниципальной программы реализованы мероприятия:</a:t>
            </a:r>
          </a:p>
          <a:p>
            <a:pPr marL="46037" algn="just" eaLnBrk="1" hangingPunct="1">
              <a:defRPr/>
            </a:pPr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/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Строительство, ремонт и обслуживание объектов городской инфраструктуры.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Содержание объектов дорожного хозяйства.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Обеспечение электроосвещением улично-дорожной сети.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Санитарная очистка территории городского округа Анадырь.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Обеспечение гарантий, связанных с погребением умерших.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Приведение в надлежащее техническое состояние жилые помещения.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Повышение эффективности и надежности функционирования наружных и внутренних инженерных систем.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Повышение эффективности и надежности функционирования наружных и внутренних инженерных систем.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«Развитие образования и молодежная политика на территории городского округа Анадырь на 2016 -2019 годы»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5"/>
            <a:ext cx="84296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предусмотренные на исполнение программы 696 411,40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571612"/>
            <a:ext cx="83582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just" eaLnBrk="1" hangingPunct="1">
              <a:buFont typeface="Georgia" pitchFamily="18" charset="0"/>
              <a:buNone/>
              <a:defRPr/>
            </a:pPr>
            <a:endParaRPr lang="ru-RU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Дошкольное образования –  316 373,0 тысяч рублей: 5 дошкольных учреждений (из них: 2 учреждения комбинированного вида, 2 учреждения общеразвивающего вида и детский сад «Оленёнок» села Тавайваам),  1 020 воспитанников;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Общее образование – 248 366,0 тысяч рублей  - 1 общеобразовательное учреждение,  1 800 учащихся;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Дополнительное образование  -  120 239,6 тысяч рублей – (Дворец детского и юношеского творчества городского округа Анадырь и Детская школа искусств городского округа Анадырь)  1 200 получателей услуг;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Из бюджета города на организацию завтраков для всех учащихся, обедов для учащихся из малообеспеченных семей фактически израсходовано 18 820,4 тысяч рублей;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организацию пришкольных лагерей для учащихся начальных классов и среднего звена утверждено 8 286,8 тысяч рублей, в том числе: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на питание учащихся 4 263,0 тысяч рублей; 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на организацию досуга детей (поход в кинотеатр) – 69,0 тысяч рублей;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страхование детей от несчастных случаев – 29,0 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55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9818806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/>
                <a:gridCol w="1046239"/>
                <a:gridCol w="1098967"/>
                <a:gridCol w="739308"/>
                <a:gridCol w="759712"/>
                <a:gridCol w="759712"/>
                <a:gridCol w="813339"/>
                <a:gridCol w="813339"/>
                <a:gridCol w="750774"/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16 163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16 163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16 619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19 930,0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19 930,0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21 225,5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21 225,5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22 583,9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22 583,9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24 006,7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72 814,8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72 814,8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77 547,7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77 547,7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82 510,8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82 510,8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87 709,0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6966215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/>
                <a:gridCol w="1224136"/>
                <a:gridCol w="736725"/>
                <a:gridCol w="778411"/>
                <a:gridCol w="763498"/>
                <a:gridCol w="763498"/>
                <a:gridCol w="814199"/>
                <a:gridCol w="814199"/>
                <a:gridCol w="751568"/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71 475,9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71 475,9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73 497,2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73 497,2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75 426,2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75 426,2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77 546,2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68 982,3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68 982,3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70 913,8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70 913,8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72 757,5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72 757,5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74 794,7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288,97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289,0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2 204,7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2 204,7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2 284,1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2 284,1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2 432,6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383548769"/>
              </p:ext>
            </p:extLst>
          </p:nvPr>
        </p:nvGraphicFramePr>
        <p:xfrm>
          <a:off x="107503" y="1076488"/>
          <a:ext cx="8949155" cy="444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по 1 варианту Прогноза останется без изменений.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2247624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/>
                <a:gridCol w="87839"/>
                <a:gridCol w="801594"/>
                <a:gridCol w="852441"/>
                <a:gridCol w="780656"/>
                <a:gridCol w="762711"/>
                <a:gridCol w="762711"/>
                <a:gridCol w="816549"/>
                <a:gridCol w="816549"/>
                <a:gridCol w="753737"/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508,5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508,5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528,8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528,8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1,83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1,83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8,67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8,67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9,41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9,41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дкл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1,36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 кВт. ч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0,073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0,073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0,076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0,076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0,079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1849589"/>
              </p:ext>
            </p:extLst>
          </p:nvPr>
        </p:nvGraphicFramePr>
        <p:xfrm>
          <a:off x="35495" y="1039573"/>
          <a:ext cx="9108505" cy="5768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99716"/>
                <a:gridCol w="801284"/>
                <a:gridCol w="852111"/>
                <a:gridCol w="780354"/>
                <a:gridCol w="762416"/>
                <a:gridCol w="762416"/>
                <a:gridCol w="816233"/>
                <a:gridCol w="816233"/>
                <a:gridCol w="753446"/>
              </a:tblGrid>
              <a:tr h="2076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5602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4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3 851,2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3 851,230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4 005,279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4 005,279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4 157,480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4 157,480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4 315,464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18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684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147,9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147,9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153,5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20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762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1 176,6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1 176,6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1 288,6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1 288,6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1 347,9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453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73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потребительских цен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2018 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8827544"/>
              </p:ext>
            </p:extLst>
          </p:nvPr>
        </p:nvGraphicFramePr>
        <p:xfrm>
          <a:off x="8666" y="1071585"/>
          <a:ext cx="9135334" cy="5786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/>
                <a:gridCol w="801661"/>
                <a:gridCol w="852511"/>
                <a:gridCol w="780720"/>
                <a:gridCol w="762774"/>
                <a:gridCol w="762774"/>
                <a:gridCol w="816616"/>
                <a:gridCol w="816616"/>
                <a:gridCol w="753800"/>
              </a:tblGrid>
              <a:tr h="2839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итоги 2017 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071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5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малых предприятий  по состоянию на конец года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071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3 545,4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3 545,4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3 704,9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3 704,9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3 867,9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3 867,9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4 026,5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987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139,3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6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14784</TotalTime>
  <Words>2697</Words>
  <Application>Microsoft Office PowerPoint</Application>
  <PresentationFormat>Экран (4:3)</PresentationFormat>
  <Paragraphs>867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Слайд 1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2018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A.Artemova</cp:lastModifiedBy>
  <cp:revision>688</cp:revision>
  <dcterms:created xsi:type="dcterms:W3CDTF">2004-02-12T06:43:32Z</dcterms:created>
  <dcterms:modified xsi:type="dcterms:W3CDTF">2018-04-02T02:55:03Z</dcterms:modified>
</cp:coreProperties>
</file>