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44"/>
  </p:notesMasterIdLst>
  <p:sldIdLst>
    <p:sldId id="284" r:id="rId2"/>
    <p:sldId id="295" r:id="rId3"/>
    <p:sldId id="294" r:id="rId4"/>
    <p:sldId id="303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1" r:id="rId37"/>
    <p:sldId id="362" r:id="rId38"/>
    <p:sldId id="363" r:id="rId39"/>
    <p:sldId id="364" r:id="rId40"/>
    <p:sldId id="365" r:id="rId41"/>
    <p:sldId id="366" r:id="rId42"/>
    <p:sldId id="367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9856B6"/>
    <a:srgbClr val="D8650E"/>
    <a:srgbClr val="F05656"/>
    <a:srgbClr val="4E31F9"/>
    <a:srgbClr val="2306D4"/>
    <a:srgbClr val="66FF99"/>
    <a:srgbClr val="009600"/>
    <a:srgbClr val="66FF66"/>
    <a:srgbClr val="00CC00"/>
    <a:srgbClr val="E6A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08" autoAdjust="0"/>
    <p:restoredTop sz="96980" autoAdjust="0"/>
  </p:normalViewPr>
  <p:slideViewPr>
    <p:cSldViewPr>
      <p:cViewPr>
        <p:scale>
          <a:sx n="75" d="100"/>
          <a:sy n="75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.Tiunyagina\&#1056;&#1072;&#1073;&#1086;&#1095;&#1080;&#1081;%20&#1089;&#1090;&#1086;&#1083;\&#1073;&#1102;&#1076;&#1078;&#1077;&#1090;%20&#1076;&#1083;&#1103;%20&#1075;&#1088;&#1072;&#1078;&#1076;&#1072;&#1085;\&#1086;&#1090;&#1095;&#1077;&#1090;%20&#1086;%20&#1073;&#1102;&#1076;&#1078;&#1077;&#1090;&#1077;%202015\&#1090;&#1072;&#1073;&#1083;&#1080;&#1094;&#109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.Tiunyagina\&#1056;&#1072;&#1073;&#1086;&#1095;&#1080;&#1081;%20&#1089;&#1090;&#1086;&#1083;\&#1073;&#1102;&#1076;&#1078;&#1077;&#1090;%20&#1076;&#1083;&#1103;%20&#1075;&#1088;&#1072;&#1078;&#1076;&#1072;&#1085;\&#1086;&#1090;&#1095;&#1077;&#1090;%20&#1086;%20&#1073;&#1102;&#1076;&#1078;&#1077;&#1090;&#1077;%202015\&#1090;&#1072;&#1073;&#1083;&#1080;&#109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.Artemova\Local%20Settings\Application%20Data\&#1050;&#1077;&#1081;&#1089;&#1080;&#1089;&#1090;&#1077;&#1084;&#1089;\&#1041;&#1102;&#1076;&#1078;&#1077;&#1090;-&#1050;&#1057;\ReportManager\sqr_info_isp_budg_3.ht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.Tiunyagina\&#1056;&#1072;&#1073;&#1086;&#1095;&#1080;&#1081;%20&#1089;&#1090;&#1086;&#1083;\&#1073;&#1102;&#1076;&#1078;&#1077;&#1090;%20&#1076;&#1083;&#1103;%20&#1075;&#1088;&#1072;&#1078;&#1076;&#1072;&#1085;\&#1086;&#1090;&#1095;&#1077;&#1090;%20&#1086;%20&#1073;&#1102;&#1076;&#1078;&#1077;&#1090;&#1077;%202015\&#1090;&#1072;&#1073;&#1083;&#1080;&#1094;&#109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.Artemova\Local%20Settings\Application%20Data\&#1050;&#1077;&#1081;&#1089;&#1080;&#1089;&#1090;&#1077;&#1084;&#1089;\&#1041;&#1102;&#1076;&#1078;&#1077;&#1090;-&#1050;&#1057;\ReportManager\sqr_info_isp_budg_3.ht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>
        <c:manualLayout>
          <c:layoutTarget val="inner"/>
          <c:xMode val="edge"/>
          <c:yMode val="edge"/>
          <c:x val="0.10638400249711671"/>
          <c:y val="9.0778619432715188E-2"/>
          <c:w val="0.87461836447831565"/>
          <c:h val="0.77238085269991563"/>
        </c:manualLayout>
      </c:layout>
      <c:scatterChart>
        <c:scatterStyle val="smooth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xVal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xVal>
          <c:yVal>
            <c:numRef>
              <c:f>Лист1!$B$2:$B$5</c:f>
              <c:numCache>
                <c:formatCode>General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</c:numCache>
            </c:numRef>
          </c:yVal>
          <c:smooth val="1"/>
          <c:bubble3D val="1"/>
        </c:ser>
        <c:axId val="76022912"/>
        <c:axId val="74141056"/>
      </c:scatterChart>
      <c:valAx>
        <c:axId val="74141056"/>
        <c:scaling>
          <c:orientation val="minMax"/>
        </c:scaling>
        <c:axPos val="l"/>
        <c:majorGridlines/>
        <c:numFmt formatCode="General" sourceLinked="1"/>
        <c:tickLblPos val="nextTo"/>
        <c:crossAx val="76022912"/>
        <c:crosses val="autoZero"/>
        <c:crossBetween val="midCat"/>
      </c:valAx>
      <c:valAx>
        <c:axId val="76022912"/>
        <c:scaling>
          <c:orientation val="minMax"/>
        </c:scaling>
        <c:axPos val="b"/>
        <c:majorGridlines/>
        <c:numFmt formatCode="General" sourceLinked="1"/>
        <c:tickLblPos val="nextTo"/>
        <c:crossAx val="74141056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рублей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7030A0"/>
            </a:solidFill>
            <a:ln w="28575"/>
          </c:spPr>
          <c:dPt>
            <c:idx val="1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</c:dPt>
          <c:dLbls>
            <c:dLbl>
              <c:idx val="1"/>
              <c:layout>
                <c:manualLayout>
                  <c:x val="-0.10476236203274944"/>
                  <c:y val="-0.13267093625070098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96 612,20</a:t>
                    </a:r>
                  </a:p>
                </c:rich>
              </c:tx>
              <c:showVal val="1"/>
            </c:dLbl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96612.2</c:v>
                </c:pt>
                <c:pt idx="1">
                  <c:v>96612.2</c:v>
                </c:pt>
                <c:pt idx="2">
                  <c:v>100853.7</c:v>
                </c:pt>
                <c:pt idx="3">
                  <c:v>105797.5</c:v>
                </c:pt>
              </c:numCache>
            </c:numRef>
          </c:val>
        </c:ser>
        <c:shape val="cylinder"/>
        <c:axId val="76063872"/>
        <c:axId val="76065408"/>
        <c:axId val="0"/>
      </c:bar3DChart>
      <c:catAx>
        <c:axId val="76063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6065408"/>
        <c:crosses val="autoZero"/>
        <c:auto val="1"/>
        <c:lblAlgn val="ctr"/>
        <c:lblOffset val="100"/>
      </c:catAx>
      <c:valAx>
        <c:axId val="76065408"/>
        <c:scaling>
          <c:orientation val="minMax"/>
        </c:scaling>
        <c:axPos val="l"/>
        <c:numFmt formatCode="#,##0.00" sourceLinked="1"/>
        <c:tickLblPos val="nextTo"/>
        <c:txPr>
          <a:bodyPr/>
          <a:lstStyle/>
          <a:p>
            <a:pPr>
              <a:defRPr sz="1200" b="0"/>
            </a:pPr>
            <a:endParaRPr lang="ru-RU"/>
          </a:p>
        </c:txPr>
        <c:crossAx val="76063872"/>
        <c:crosses val="autoZero"/>
        <c:crossBetween val="between"/>
        <c:majorUnit val="10000"/>
      </c:valAx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explosion val="7"/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explosion val="16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3.4831402254902367E-2"/>
                  <c:y val="3.6868236841012855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доходы!$A$3:$A$5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доходы!$B$3:$B$5</c:f>
              <c:numCache>
                <c:formatCode>General</c:formatCode>
                <c:ptCount val="3"/>
                <c:pt idx="0">
                  <c:v>470650.2</c:v>
                </c:pt>
                <c:pt idx="1">
                  <c:v>111954.4</c:v>
                </c:pt>
                <c:pt idx="2">
                  <c:v>678638.4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3"/>
          <c:dPt>
            <c:idx val="1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9856B6"/>
              </a:solidFill>
            </c:spPr>
          </c:dPt>
          <c:dLbls>
            <c:dLbl>
              <c:idx val="0"/>
              <c:layout>
                <c:manualLayout>
                  <c:x val="5.3552161203216771E-2"/>
                  <c:y val="6.4888888888888899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8.8264791525394765E-2"/>
                  <c:y val="-1.3611898512685921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2.7664932299732888E-2"/>
                  <c:y val="6.2797550306211758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6.5360222008217011E-3"/>
                  <c:y val="-0.15910775153105866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безвозмездные!$A$2:$A$5</c:f>
              <c:strCache>
                <c:ptCount val="4"/>
                <c:pt idx="0">
                  <c:v>Дотации на поддержку мер по обеспечению сбалансированности бюджетов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безвозмездные трансферты</c:v>
                </c:pt>
              </c:strCache>
            </c:strRef>
          </c:cat>
          <c:val>
            <c:numRef>
              <c:f>безвозмездные!$B$2:$B$5</c:f>
              <c:numCache>
                <c:formatCode>General</c:formatCode>
                <c:ptCount val="4"/>
                <c:pt idx="0">
                  <c:v>229000</c:v>
                </c:pt>
                <c:pt idx="1">
                  <c:v>13345.6</c:v>
                </c:pt>
                <c:pt idx="2">
                  <c:v>25145.5</c:v>
                </c:pt>
                <c:pt idx="3">
                  <c:v>410613.4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/>
              <a:t>Долговая нагрузка городского округа Анадырь в 2014-2015 годах (тыс. руб)</a:t>
            </a:r>
            <a:endParaRPr lang="ru-RU"/>
          </a:p>
        </c:rich>
      </c:tx>
      <c:layout>
        <c:manualLayout>
          <c:xMode val="edge"/>
          <c:yMode val="edge"/>
          <c:x val="0.21830718345178443"/>
          <c:y val="2.593188897476133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.12499999999999994"/>
                  <c:y val="-4.3392504930966525E-2"/>
                </c:manualLayout>
              </c:layout>
              <c:showVal val="1"/>
            </c:dLbl>
            <c:dLbl>
              <c:idx val="1"/>
              <c:layout>
                <c:manualLayout>
                  <c:x val="0.14166666666666666"/>
                  <c:y val="-2.761341222879686E-2"/>
                </c:manualLayout>
              </c:layout>
              <c:showVal val="1"/>
            </c:dLbl>
            <c:showVal val="1"/>
          </c:dLbls>
          <c:cat>
            <c:strRef>
              <c:f>'без учета счетов бюджета'!$C$47:$C$48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'без учета счетов бюджета'!$D$47:$D$48</c:f>
              <c:numCache>
                <c:formatCode>#,##0.00</c:formatCode>
                <c:ptCount val="2"/>
                <c:pt idx="0">
                  <c:v>74680</c:v>
                </c:pt>
                <c:pt idx="1">
                  <c:v>84680</c:v>
                </c:pt>
              </c:numCache>
            </c:numRef>
          </c:val>
        </c:ser>
        <c:shape val="cylinder"/>
        <c:axId val="60604416"/>
        <c:axId val="60605952"/>
        <c:axId val="0"/>
      </c:bar3DChart>
      <c:catAx>
        <c:axId val="60604416"/>
        <c:scaling>
          <c:orientation val="minMax"/>
        </c:scaling>
        <c:axPos val="b"/>
        <c:tickLblPos val="nextTo"/>
        <c:crossAx val="60605952"/>
        <c:crosses val="autoZero"/>
        <c:auto val="1"/>
        <c:lblAlgn val="ctr"/>
        <c:lblOffset val="100"/>
      </c:catAx>
      <c:valAx>
        <c:axId val="60605952"/>
        <c:scaling>
          <c:orientation val="minMax"/>
          <c:min val="0"/>
        </c:scaling>
        <c:axPos val="l"/>
        <c:majorGridlines/>
        <c:numFmt formatCode="#,##0.00" sourceLinked="1"/>
        <c:tickLblPos val="nextTo"/>
        <c:crossAx val="60604416"/>
        <c:crosses val="autoZero"/>
        <c:crossBetween val="between"/>
        <c:majorUnit val="30000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487615483471314E-2"/>
          <c:y val="9.3772084459591801E-2"/>
          <c:w val="0.95368186632173435"/>
          <c:h val="0.9062279155404086"/>
        </c:manualLayout>
      </c:layout>
      <c:pie3DChart>
        <c:varyColors val="1"/>
        <c:ser>
          <c:idx val="0"/>
          <c:order val="0"/>
          <c:explosion val="6"/>
          <c:dLbls>
            <c:dLbl>
              <c:idx val="1"/>
              <c:layout>
                <c:manualLayout>
                  <c:x val="8.7590971648530497E-2"/>
                  <c:y val="6.3589298520287635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9.1710442525382387E-5"/>
                  <c:y val="7.687548320544768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3.7914407882720852E-2"/>
                  <c:y val="-2.5915963708175158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0.12497350340334067"/>
                  <c:y val="1.1781275640846186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0.10058463601786258"/>
                  <c:y val="6.8375589806760919E-4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4.6936193528920077E-3"/>
                  <c:y val="8.9100359964606069E-4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расходы!$A$44:$A$51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ФИЗИАЯ КУЛЬТУРА И СПОРТ</c:v>
                </c:pt>
              </c:strCache>
            </c:strRef>
          </c:cat>
          <c:val>
            <c:numRef>
              <c:f>расходы!$B$44:$B$51</c:f>
              <c:numCache>
                <c:formatCode>#,##0.00</c:formatCode>
                <c:ptCount val="8"/>
                <c:pt idx="0">
                  <c:v>113360.7</c:v>
                </c:pt>
                <c:pt idx="1">
                  <c:v>6670.2</c:v>
                </c:pt>
                <c:pt idx="2">
                  <c:v>304659.40000000002</c:v>
                </c:pt>
                <c:pt idx="3">
                  <c:v>68062.899999999994</c:v>
                </c:pt>
                <c:pt idx="4">
                  <c:v>617443.9</c:v>
                </c:pt>
                <c:pt idx="5">
                  <c:v>82046.600000000006</c:v>
                </c:pt>
                <c:pt idx="6">
                  <c:v>62808.800000000003</c:v>
                </c:pt>
                <c:pt idx="7">
                  <c:v>11561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Исполнение программ в разрезе ответственных структурных подразделений </a:t>
            </a:r>
            <a:r>
              <a:rPr lang="ru-RU" sz="1400"/>
              <a:t>(тыс. руб)</a:t>
            </a:r>
          </a:p>
        </c:rich>
      </c:tx>
      <c:overlay val="1"/>
    </c:title>
    <c:plotArea>
      <c:layout>
        <c:manualLayout>
          <c:layoutTarget val="inner"/>
          <c:xMode val="edge"/>
          <c:yMode val="edge"/>
          <c:x val="0.44643123343388624"/>
          <c:y val="0.33215226533331904"/>
          <c:w val="0.35838040826418066"/>
          <c:h val="0.52186697697063766"/>
        </c:manualLayout>
      </c:layout>
      <c:barChart>
        <c:barDir val="bar"/>
        <c:grouping val="clustered"/>
        <c:ser>
          <c:idx val="0"/>
          <c:order val="0"/>
          <c:tx>
            <c:strRef>
              <c:f>'без учета счетов бюджета'!$D$19:$D$20</c:f>
              <c:strCache>
                <c:ptCount val="1"/>
                <c:pt idx="0">
                  <c:v>Утверждено</c:v>
                </c:pt>
              </c:strCache>
            </c:strRef>
          </c:tx>
          <c:cat>
            <c:strRef>
              <c:f>'без учета счетов бюджета'!$C$21:$C$23</c:f>
              <c:strCache>
                <c:ptCount val="3"/>
                <c:pt idx="0">
                  <c:v>      Управление промышленности и сельскохозяйственной политики</c:v>
                </c:pt>
                <c:pt idx="1">
                  <c:v>      Управление финансов, экономики и имущественных отношений</c:v>
                </c:pt>
                <c:pt idx="2">
                  <c:v>      Управление по социальной политике</c:v>
                </c:pt>
              </c:strCache>
            </c:strRef>
          </c:cat>
          <c:val>
            <c:numRef>
              <c:f>'без учета счетов бюджета'!$D$21:$D$23</c:f>
              <c:numCache>
                <c:formatCode>#,##0.0</c:formatCode>
                <c:ptCount val="3"/>
                <c:pt idx="0">
                  <c:v>269535.527</c:v>
                </c:pt>
                <c:pt idx="1">
                  <c:v>41735.1</c:v>
                </c:pt>
                <c:pt idx="2">
                  <c:v>632200.9</c:v>
                </c:pt>
              </c:numCache>
            </c:numRef>
          </c:val>
        </c:ser>
        <c:ser>
          <c:idx val="1"/>
          <c:order val="1"/>
          <c:tx>
            <c:strRef>
              <c:f>'без учета счетов бюджета'!$E$19:$E$20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'без учета счетов бюджета'!$C$21:$C$23</c:f>
              <c:strCache>
                <c:ptCount val="3"/>
                <c:pt idx="0">
                  <c:v>      Управление промышленности и сельскохозяйственной политики</c:v>
                </c:pt>
                <c:pt idx="1">
                  <c:v>      Управление финансов, экономики и имущественных отношений</c:v>
                </c:pt>
                <c:pt idx="2">
                  <c:v>      Управление по социальной политике</c:v>
                </c:pt>
              </c:strCache>
            </c:strRef>
          </c:cat>
          <c:val>
            <c:numRef>
              <c:f>'без учета счетов бюджета'!$E$21:$E$23</c:f>
              <c:numCache>
                <c:formatCode>#,##0.0</c:formatCode>
                <c:ptCount val="3"/>
                <c:pt idx="0">
                  <c:v>225829.91879999998</c:v>
                </c:pt>
                <c:pt idx="1">
                  <c:v>41562.592900000003</c:v>
                </c:pt>
                <c:pt idx="2">
                  <c:v>621693.55870000005</c:v>
                </c:pt>
              </c:numCache>
            </c:numRef>
          </c:val>
        </c:ser>
        <c:axId val="61646336"/>
        <c:axId val="61647872"/>
      </c:barChart>
      <c:catAx>
        <c:axId val="61646336"/>
        <c:scaling>
          <c:orientation val="minMax"/>
        </c:scaling>
        <c:axPos val="l"/>
        <c:tickLblPos val="nextTo"/>
        <c:crossAx val="61647872"/>
        <c:crosses val="autoZero"/>
        <c:auto val="1"/>
        <c:lblAlgn val="ctr"/>
        <c:lblOffset val="100"/>
      </c:catAx>
      <c:valAx>
        <c:axId val="61647872"/>
        <c:scaling>
          <c:orientation val="minMax"/>
        </c:scaling>
        <c:axPos val="b"/>
        <c:majorGridlines/>
        <c:numFmt formatCode="#,##0.0" sourceLinked="1"/>
        <c:tickLblPos val="nextTo"/>
        <c:crossAx val="6164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797113814881363"/>
          <c:y val="0.69970899287442856"/>
          <c:w val="0.13611504209773112"/>
          <c:h val="0.17039265106430021"/>
        </c:manualLayout>
      </c:layout>
    </c:legend>
    <c:plotVisOnly val="1"/>
  </c:chart>
  <c:externalData r:id="rId1"/>
</c:chartSpace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62285-4BE8-417D-BB1C-8E0337FB6F8E}">
      <dsp:nvSpPr>
        <dsp:cNvPr id="0" name=""/>
        <dsp:cNvSpPr/>
      </dsp:nvSpPr>
      <dsp:spPr>
        <a:xfrm>
          <a:off x="0" y="408260"/>
          <a:ext cx="4031810" cy="251988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18568-6AD7-41CF-BA77-647CAFE174C0}">
      <dsp:nvSpPr>
        <dsp:cNvPr id="0" name=""/>
        <dsp:cNvSpPr/>
      </dsp:nvSpPr>
      <dsp:spPr>
        <a:xfrm>
          <a:off x="397133" y="2282044"/>
          <a:ext cx="92731" cy="92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EA1E73-529A-46A1-9239-8929437E6DBA}">
      <dsp:nvSpPr>
        <dsp:cNvPr id="0" name=""/>
        <dsp:cNvSpPr/>
      </dsp:nvSpPr>
      <dsp:spPr>
        <a:xfrm>
          <a:off x="365782" y="2328410"/>
          <a:ext cx="683601" cy="59973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3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2013</a:t>
          </a:r>
          <a:endParaRPr lang="ru-RU" sz="20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436,9</a:t>
          </a:r>
          <a:endParaRPr lang="ru-RU" sz="1200" kern="1200" dirty="0"/>
        </a:p>
      </dsp:txBody>
      <dsp:txXfrm>
        <a:off x="365782" y="2328410"/>
        <a:ext cx="683601" cy="599731"/>
      </dsp:txXfrm>
    </dsp:sp>
    <dsp:sp modelId="{995CC15D-6C60-465E-912E-D1C0561540C8}">
      <dsp:nvSpPr>
        <dsp:cNvPr id="0" name=""/>
        <dsp:cNvSpPr/>
      </dsp:nvSpPr>
      <dsp:spPr>
        <a:xfrm>
          <a:off x="899093" y="1799739"/>
          <a:ext cx="145145" cy="1451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358573-A757-4C44-9C55-84EDC0AC5D8D}">
      <dsp:nvSpPr>
        <dsp:cNvPr id="0" name=""/>
        <dsp:cNvSpPr/>
      </dsp:nvSpPr>
      <dsp:spPr>
        <a:xfrm>
          <a:off x="971666" y="1872311"/>
          <a:ext cx="669280" cy="10558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0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2014</a:t>
          </a:r>
          <a:endParaRPr lang="ru-RU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442,8</a:t>
          </a:r>
          <a:endParaRPr lang="ru-RU" sz="1200" kern="1200" dirty="0"/>
        </a:p>
      </dsp:txBody>
      <dsp:txXfrm>
        <a:off x="971666" y="1872311"/>
        <a:ext cx="669280" cy="1055830"/>
      </dsp:txXfrm>
    </dsp:sp>
    <dsp:sp modelId="{056C509D-40A6-4ACF-A187-AD9DA6E08365}">
      <dsp:nvSpPr>
        <dsp:cNvPr id="0" name=""/>
        <dsp:cNvSpPr/>
      </dsp:nvSpPr>
      <dsp:spPr>
        <a:xfrm>
          <a:off x="1544183" y="1415205"/>
          <a:ext cx="193526" cy="193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C63BCE-E419-4F7D-855E-78FD032D5349}">
      <dsp:nvSpPr>
        <dsp:cNvPr id="0" name=""/>
        <dsp:cNvSpPr/>
      </dsp:nvSpPr>
      <dsp:spPr>
        <a:xfrm>
          <a:off x="1640947" y="1511968"/>
          <a:ext cx="778139" cy="141617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4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2015</a:t>
          </a:r>
          <a:endParaRPr lang="ru-RU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442,9</a:t>
          </a:r>
          <a:endParaRPr lang="ru-RU" sz="1400" kern="1200" dirty="0"/>
        </a:p>
      </dsp:txBody>
      <dsp:txXfrm>
        <a:off x="1640947" y="1511968"/>
        <a:ext cx="778139" cy="1416173"/>
      </dsp:txXfrm>
    </dsp:sp>
    <dsp:sp modelId="{5DE61B9C-C2F3-425C-AF23-603E94C77450}">
      <dsp:nvSpPr>
        <dsp:cNvPr id="0" name=""/>
        <dsp:cNvSpPr/>
      </dsp:nvSpPr>
      <dsp:spPr>
        <a:xfrm>
          <a:off x="2294100" y="1114835"/>
          <a:ext cx="249972" cy="249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98AF21-369F-47B6-951E-BF280F031431}">
      <dsp:nvSpPr>
        <dsp:cNvPr id="0" name=""/>
        <dsp:cNvSpPr/>
      </dsp:nvSpPr>
      <dsp:spPr>
        <a:xfrm>
          <a:off x="2419086" y="1239821"/>
          <a:ext cx="806362" cy="16883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45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2016</a:t>
          </a:r>
          <a:endParaRPr lang="ru-RU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442,9</a:t>
          </a:r>
          <a:endParaRPr lang="ru-RU" sz="1400" kern="1200" dirty="0"/>
        </a:p>
      </dsp:txBody>
      <dsp:txXfrm>
        <a:off x="2419086" y="1239821"/>
        <a:ext cx="806362" cy="1688320"/>
      </dsp:txXfrm>
    </dsp:sp>
    <dsp:sp modelId="{F4FEB946-0F9E-4E20-A550-0FDBBE74F4ED}">
      <dsp:nvSpPr>
        <dsp:cNvPr id="0" name=""/>
        <dsp:cNvSpPr/>
      </dsp:nvSpPr>
      <dsp:spPr>
        <a:xfrm>
          <a:off x="3066192" y="914252"/>
          <a:ext cx="318513" cy="318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AA435B-BEE9-4786-94E7-5E38DD8BD8DD}">
      <dsp:nvSpPr>
        <dsp:cNvPr id="0" name=""/>
        <dsp:cNvSpPr/>
      </dsp:nvSpPr>
      <dsp:spPr>
        <a:xfrm>
          <a:off x="3225448" y="1073509"/>
          <a:ext cx="806362" cy="185463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773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2017</a:t>
          </a:r>
          <a:endParaRPr lang="ru-RU" sz="17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443,0</a:t>
          </a:r>
          <a:endParaRPr lang="ru-RU" sz="1400" kern="1200" dirty="0"/>
        </a:p>
      </dsp:txBody>
      <dsp:txXfrm>
        <a:off x="3225448" y="1073509"/>
        <a:ext cx="806362" cy="1854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F28CB-6E26-4402-B2D1-2D6B85DEDA91}">
      <dsp:nvSpPr>
        <dsp:cNvPr id="0" name=""/>
        <dsp:cNvSpPr/>
      </dsp:nvSpPr>
      <dsp:spPr>
        <a:xfrm>
          <a:off x="0" y="0"/>
          <a:ext cx="4737533" cy="1296144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1 уровень</a:t>
          </a:r>
          <a:endParaRPr lang="ru-RU" sz="3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</a:rPr>
            <a:t>Федеральный бюджет 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7963" y="37963"/>
        <a:ext cx="3338892" cy="1220218"/>
      </dsp:txXfrm>
    </dsp:sp>
    <dsp:sp modelId="{E1EFB86A-8BB1-416D-A8B6-2FAEEBE23727}">
      <dsp:nvSpPr>
        <dsp:cNvPr id="0" name=""/>
        <dsp:cNvSpPr/>
      </dsp:nvSpPr>
      <dsp:spPr>
        <a:xfrm>
          <a:off x="418017" y="1512167"/>
          <a:ext cx="4737533" cy="1296144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2 уровень</a:t>
          </a:r>
          <a:endParaRPr lang="ru-RU" sz="3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</a:rPr>
            <a:t>Бюджет республик, краев, областей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455980" y="1550130"/>
        <a:ext cx="3401096" cy="1220218"/>
      </dsp:txXfrm>
    </dsp:sp>
    <dsp:sp modelId="{D3E61C5C-3E80-44BE-8799-4E9CF2BAF0CD}">
      <dsp:nvSpPr>
        <dsp:cNvPr id="0" name=""/>
        <dsp:cNvSpPr/>
      </dsp:nvSpPr>
      <dsp:spPr>
        <a:xfrm>
          <a:off x="836035" y="3024335"/>
          <a:ext cx="4737533" cy="1296144"/>
        </a:xfrm>
        <a:prstGeom prst="roundRect">
          <a:avLst>
            <a:gd name="adj" fmla="val 10000"/>
          </a:avLst>
        </a:prstGeom>
        <a:solidFill>
          <a:srgbClr val="ED761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</a:rPr>
            <a:t>3 уровень</a:t>
          </a:r>
          <a:endParaRPr lang="ru-RU" sz="3600" b="1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chemeClr val="bg1"/>
              </a:solidFill>
            </a:rPr>
            <a:t>Местные бюджеты</a:t>
          </a:r>
          <a:endParaRPr lang="ru-RU" sz="1900" b="1" kern="1200" dirty="0">
            <a:solidFill>
              <a:schemeClr val="bg1"/>
            </a:solidFill>
          </a:endParaRPr>
        </a:p>
      </dsp:txBody>
      <dsp:txXfrm>
        <a:off x="873998" y="3062298"/>
        <a:ext cx="3401096" cy="1220218"/>
      </dsp:txXfrm>
    </dsp:sp>
    <dsp:sp modelId="{BADC3748-39D4-41F6-B2B1-953B85983988}">
      <dsp:nvSpPr>
        <dsp:cNvPr id="0" name=""/>
        <dsp:cNvSpPr/>
      </dsp:nvSpPr>
      <dsp:spPr>
        <a:xfrm>
          <a:off x="3895040" y="982909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084601" y="982909"/>
        <a:ext cx="463371" cy="633976"/>
      </dsp:txXfrm>
    </dsp:sp>
    <dsp:sp modelId="{4837D9E4-4939-43CB-8033-E0BD5939596C}">
      <dsp:nvSpPr>
        <dsp:cNvPr id="0" name=""/>
        <dsp:cNvSpPr/>
      </dsp:nvSpPr>
      <dsp:spPr>
        <a:xfrm>
          <a:off x="4313057" y="2486436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125945"/>
            <a:satOff val="-8575"/>
            <a:lumOff val="1862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3125945"/>
              <a:satOff val="-8575"/>
              <a:lumOff val="186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502618" y="2486436"/>
        <a:ext cx="463371" cy="633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C3C3E-41BD-415B-B069-40D5ADEC67BA}">
      <dsp:nvSpPr>
        <dsp:cNvPr id="0" name=""/>
        <dsp:cNvSpPr/>
      </dsp:nvSpPr>
      <dsp:spPr>
        <a:xfrm rot="5400000">
          <a:off x="1584658" y="1009773"/>
          <a:ext cx="903055" cy="10280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4F4A4DD-7DC5-4F34-BE43-F6560DFBFD49}">
      <dsp:nvSpPr>
        <dsp:cNvPr id="0" name=""/>
        <dsp:cNvSpPr/>
      </dsp:nvSpPr>
      <dsp:spPr>
        <a:xfrm>
          <a:off x="1231958" y="8717"/>
          <a:ext cx="1747105" cy="1064100"/>
        </a:xfrm>
        <a:prstGeom prst="roundRect">
          <a:avLst>
            <a:gd name="adj" fmla="val 16670"/>
          </a:avLst>
        </a:prstGeom>
        <a:solidFill>
          <a:srgbClr val="FF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Бюджеты муниципальных районов и гор. округов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283912" y="60671"/>
        <a:ext cx="1643197" cy="960192"/>
      </dsp:txXfrm>
    </dsp:sp>
    <dsp:sp modelId="{B267E969-BE01-4CCD-B9C4-AEDCFCB5E0DE}">
      <dsp:nvSpPr>
        <dsp:cNvPr id="0" name=""/>
        <dsp:cNvSpPr/>
      </dsp:nvSpPr>
      <dsp:spPr>
        <a:xfrm>
          <a:off x="2865617" y="110204"/>
          <a:ext cx="1105658" cy="860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D2237-5DC1-47A7-B859-00A69B524DD9}">
      <dsp:nvSpPr>
        <dsp:cNvPr id="0" name=""/>
        <dsp:cNvSpPr/>
      </dsp:nvSpPr>
      <dsp:spPr>
        <a:xfrm>
          <a:off x="2546831" y="1204053"/>
          <a:ext cx="1520213" cy="1064100"/>
        </a:xfrm>
        <a:prstGeom prst="roundRect">
          <a:avLst>
            <a:gd name="adj" fmla="val 1667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Бюджеты городских и сельских поселений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2598785" y="1256007"/>
        <a:ext cx="1416305" cy="960192"/>
      </dsp:txXfrm>
    </dsp:sp>
  </dsp:spTree>
</dsp:drawing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0.72712</cdr:x>
      <cdr:y>0.152</cdr:y>
    </cdr:from>
    <cdr:to>
      <cdr:x>0.84477</cdr:x>
      <cdr:y>0.24533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0800000" flipV="1">
          <a:off x="4238625" y="542923"/>
          <a:ext cx="685800" cy="3333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4/12/2016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15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1600" kern="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 проекту решения </a:t>
            </a:r>
            <a:r>
              <a:rPr lang="ru-RU" sz="1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Совета депутатов городского округа Анадырь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 утверждении отчёта об исполнении бюджета городского округа Анадырь за 2015 год»</a:t>
            </a:r>
          </a:p>
          <a:p>
            <a:pPr lvl="0" algn="ctr" eaLnBrk="1" hangingPunct="1">
              <a:defRPr/>
            </a:pPr>
            <a:endParaRPr lang="ru-RU" sz="1600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</a:schemeClr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</a:schemeClr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071942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35795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апреля 2016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40437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/>
              <a:t>Основные показатели прогноза социально-экономического развития  городского округа Анадырь на 2016 год и на период до 2018  года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" y="1285860"/>
          <a:ext cx="9143996" cy="56453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00296"/>
                <a:gridCol w="1118703"/>
                <a:gridCol w="787131"/>
                <a:gridCol w="787131"/>
                <a:gridCol w="772055"/>
                <a:gridCol w="772055"/>
                <a:gridCol w="823318"/>
                <a:gridCol w="823318"/>
                <a:gridCol w="759989"/>
              </a:tblGrid>
              <a:tr h="1632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                2015 года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1632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Инвестиции</a:t>
                      </a:r>
                      <a:endParaRPr lang="ru-RU" sz="14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52952">
                <a:tc>
                  <a:txBody>
                    <a:bodyPr/>
                    <a:lstStyle/>
                    <a:p>
                      <a:pPr algn="ctr" fontAlgn="t"/>
                      <a:endParaRPr lang="ru-RU" sz="105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Инвестиции 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основной капитал за счет всех источников финансирования - всего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067,8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067,8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306,0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306,0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555,4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555,4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816,5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816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Индекс физического объема</a:t>
                      </a:r>
                      <a:endParaRPr lang="ru-RU" sz="105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 в сопоставимых ценах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126,9</a:t>
                      </a:r>
                    </a:p>
                    <a:p>
                      <a:pPr algn="ctr" fontAlgn="b"/>
                      <a:endParaRPr lang="ru-RU" sz="1050" b="0" i="1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050" b="0" i="1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104,7</a:t>
                      </a:r>
                    </a:p>
                    <a:p>
                      <a:pPr algn="ctr" fontAlgn="b"/>
                      <a:endParaRPr lang="ru-RU" sz="1050" b="0" i="1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050" b="0" i="1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104,7</a:t>
                      </a:r>
                    </a:p>
                    <a:p>
                      <a:pPr algn="ctr" fontAlgn="b"/>
                      <a:endParaRPr lang="ru-RU" sz="1050" b="0" i="1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050" b="0" i="1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104,7</a:t>
                      </a:r>
                    </a:p>
                    <a:p>
                      <a:pPr algn="ctr" fontAlgn="b"/>
                      <a:endParaRPr lang="ru-RU" sz="1050" b="0" i="1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2353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Денежные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и расходы населения</a:t>
                      </a:r>
                      <a:endParaRPr lang="ru-RU" sz="14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713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Доходы - всего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11 772,3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11 772,3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12 584,6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12 584,6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13 339,7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13 339,7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14 020,0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489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Реальные располагаемые денежные доходы населения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129,2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105,1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26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Денежные доходы в расчете на душу населения в месяц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63 902,2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63 902,2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66 972,0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66 971,8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69 598,4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69 598,3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72 438,0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163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Расходы и сбережения - всего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3 641,6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3 641,6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3 911,1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3 911,1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4 181,0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4 181,0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4 452,7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816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Средний размер назначенных месячных пенсий пенсионеров, состоящих на учете в отделениях Пенсионного фонда РФ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423,8</a:t>
                      </a:r>
                    </a:p>
                    <a:p>
                      <a:pPr algn="ctr" fontAlgn="b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423,8</a:t>
                      </a:r>
                    </a:p>
                    <a:p>
                      <a:pPr algn="ctr" fontAlgn="b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414,8</a:t>
                      </a:r>
                    </a:p>
                    <a:p>
                      <a:pPr algn="ctr" fontAlgn="b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414,8</a:t>
                      </a:r>
                    </a:p>
                    <a:p>
                      <a:pPr algn="ctr" fontAlgn="b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651,3</a:t>
                      </a:r>
                    </a:p>
                    <a:p>
                      <a:pPr algn="ctr" fontAlgn="b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651,3</a:t>
                      </a:r>
                    </a:p>
                    <a:p>
                      <a:pPr algn="ctr" fontAlgn="b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195,2</a:t>
                      </a:r>
                    </a:p>
                    <a:p>
                      <a:pPr algn="ctr" fontAlgn="b"/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489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Реальный размер назначенных пенсий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108,8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</a:p>
                    <a:p>
                      <a:pPr algn="ctr" fontAlgn="b"/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489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Величина прожиточного минимума в среднем на душу населения в месяц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845,0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845,0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276,8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276,8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373,4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373,4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535,8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40437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/>
              <a:t>Основные показатели прогноза социально-экономического развития  городского округа Анадырь на 2016 год и на период до 2018  года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-1" y="1235443"/>
          <a:ext cx="9144001" cy="56692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10758"/>
                <a:gridCol w="808242"/>
                <a:gridCol w="787133"/>
                <a:gridCol w="787133"/>
                <a:gridCol w="772055"/>
                <a:gridCol w="772055"/>
                <a:gridCol w="823318"/>
                <a:gridCol w="823318"/>
                <a:gridCol w="759989"/>
              </a:tblGrid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факт                2015 года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94237">
                <a:tc>
                  <a:txBody>
                    <a:bodyPr/>
                    <a:lstStyle/>
                    <a:p>
                      <a:pPr algn="ctr" fontAlgn="t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Труд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занятость</a:t>
                      </a:r>
                    </a:p>
                    <a:p>
                      <a:pPr algn="ctr" fontAlgn="t"/>
                      <a:endParaRPr lang="ru-RU" sz="11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5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Среднесписочная численность работников организаций - всего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тыс. человек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безработицы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5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 начисленной заработной платы всех работников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млн.руб. 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10 671,8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10 671,8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11 418,8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11 418,8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12 218,1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12 218,1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13 073,4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231405">
                <a:tc>
                  <a:txBody>
                    <a:bodyPr/>
                    <a:lstStyle/>
                    <a:p>
                      <a:pPr algn="ctr" fontAlgn="ctr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Среднемесячная </a:t>
                      </a:r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заработная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плата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96 612,2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96 612,2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100 853,7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100 853,7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105 797,5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105 797,5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111 530,4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Выплаты </a:t>
                      </a:r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социального характера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– всего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млн.руб. 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1 075,6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1 075,6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1 139,1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1 139,1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1 197,2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1 197,2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1 263,0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Развитие социальной сферы</a:t>
                      </a:r>
                      <a:endParaRPr lang="ru-RU" sz="11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детей от 0 до 14 лет***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3 006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3 006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3 066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3 066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3 127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3 127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3 158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детей от 15 до 17 лет***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585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585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597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597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609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597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615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53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Численность детей в дошкольных образовательных учреждениях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1 047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1 047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1 068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1 068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1 089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1 089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учащихся в учреждениях: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1 840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1 840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1 877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1 877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1 914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1 914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1 933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начального профессионального образования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среднего профессионального образования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Выпуск </a:t>
                      </a:r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специалистов учреждениями: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начального профессионального образования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среднего профессионального образования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40437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/>
              <a:t>Основные показатели прогноза социально-экономического развития  городского округа Анадырь на 2016 год и на период до 2018  года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1" y="1357296"/>
          <a:ext cx="9144001" cy="550070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85983"/>
                <a:gridCol w="928729"/>
                <a:gridCol w="928694"/>
                <a:gridCol w="928694"/>
                <a:gridCol w="714381"/>
                <a:gridCol w="714381"/>
                <a:gridCol w="857256"/>
                <a:gridCol w="893783"/>
                <a:gridCol w="892100"/>
              </a:tblGrid>
              <a:tr h="1589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                2015 года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05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1669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Обеспеченность: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больничными койками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коек на 10 тыс. населения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160,2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160,2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176,3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176,3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172,8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171,1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стационаров дневного пребывания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коек на 10 тыс. населения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007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амбулаторно-поликлиническими учреждениями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посещений в смену на 10 тыс. населения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381,1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381,1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373,6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373,6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366,3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366,3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362,7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00787">
                <a:tc>
                  <a:txBody>
                    <a:bodyPr/>
                    <a:lstStyle/>
                    <a:p>
                      <a:pPr algn="ctr" fontAlgn="t"/>
                      <a:endParaRPr lang="ru-RU" sz="105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фельдшерско-акушерскими 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пунктами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посещений в смену на 10 тыс. населения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врачами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чел. на 10 тыс. населения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средним медицинским персоналом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чел. на 10 тыс. населения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145,3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145,3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148,2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148,2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151,1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151,1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154,2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общедоступными  библиотеками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учрежд. на 10 тыс.населения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учреждениями </a:t>
                      </a:r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культурно-досугового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типа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учрежд. на 10 тыс.населения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7716">
                <a:tc>
                  <a:txBody>
                    <a:bodyPr/>
                    <a:lstStyle/>
                    <a:p>
                      <a:pPr algn="ctr" fontAlgn="t"/>
                      <a:endParaRPr lang="ru-RU" sz="105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дошкольными 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образовательными учреждениями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89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мест на 1000 детей дошкольного возраста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923,6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923,6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905,5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905,5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887,7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887,7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879,1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Численность врачей*** (по всем формам собственности)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007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Численность среднего медицинского персонала*** (по всем формам собственности)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Число больничных коек*** (по всем формам собственности)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коек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40437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/>
              <a:t>Основные показатели прогноза социально-экономического развития  городского округа Анадырь на 2016 год и на период до 2018  года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" y="1411628"/>
          <a:ext cx="9143998" cy="45891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10759"/>
                <a:gridCol w="808242"/>
                <a:gridCol w="787131"/>
                <a:gridCol w="787131"/>
                <a:gridCol w="772055"/>
                <a:gridCol w="772055"/>
                <a:gridCol w="823318"/>
                <a:gridCol w="823318"/>
                <a:gridCol w="759989"/>
              </a:tblGrid>
              <a:tr h="1995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факт                2015 года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399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Общая площадь жилых помещений  (на конец года)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кв. м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342,1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342,1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342,4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342,4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342,4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342,4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342,4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98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тыс. кв. м общей площади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0,250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99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Общая площадь жилых помещений, приходящаяся на 1 жителя  (на конец года)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кв. м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98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Стоимость предоставляемых населению жилищно-коммунальных услуг, рассчитанная по экономически обоснованным тарифам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391,0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391,0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416,4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416,4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443,5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443,5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472,3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99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Фактический уровень платежей населения за жилье и коммунальные услуги 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99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Численность пенсионеров, состоящих на учете в Пенсионном фонде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тыс. человек 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99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из них неработающие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977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981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Численность пенсионеров, состоящих на учете в Пенсионном фонде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человек на 1 000 человек населения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217,6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217,6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Бюджет городского округа Анадырь на 2015 год был утвержден Решением Совета депутатов городского округа Анадырь от 12 декабря 2014 года № 32.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	Бюджет городского округа Анадырь за 2015 год исполнен со следующими основными показателями: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3643314"/>
          <a:ext cx="8429684" cy="2714643"/>
        </p:xfrm>
        <a:graphic>
          <a:graphicData uri="http://schemas.openxmlformats.org/drawingml/2006/table">
            <a:tbl>
              <a:tblPr/>
              <a:tblGrid>
                <a:gridCol w="2809601"/>
                <a:gridCol w="2809601"/>
                <a:gridCol w="2810482"/>
              </a:tblGrid>
              <a:tr h="899430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</a:rPr>
                        <a:t>Наименование 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показателя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</a:rPr>
                        <a:t>Утверждено 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на 2015 год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</a:rPr>
                        <a:t>Исполнено 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</a:rPr>
                        <a:t>Доходы 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бюджета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r"/>
                      <a:r>
                        <a:rPr lang="ru-RU" sz="1400" dirty="0" smtClean="0">
                          <a:latin typeface="Arial Black" pitchFamily="34" charset="0"/>
                        </a:rPr>
                        <a:t>1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 305 442,9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r"/>
                      <a:r>
                        <a:rPr lang="ru-RU" sz="1400" dirty="0" smtClean="0">
                          <a:latin typeface="Arial Black" pitchFamily="34" charset="0"/>
                        </a:rPr>
                        <a:t>1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 261 243,0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</a:rPr>
                        <a:t>Расходы 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бюджета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r"/>
                      <a:r>
                        <a:rPr lang="ru-RU" sz="1400" dirty="0" smtClean="0">
                          <a:latin typeface="Arial Black" pitchFamily="34" charset="0"/>
                        </a:rPr>
                        <a:t>1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 324 939,6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r"/>
                      <a:r>
                        <a:rPr lang="ru-RU" sz="1400" dirty="0" smtClean="0">
                          <a:latin typeface="Arial Black" pitchFamily="34" charset="0"/>
                        </a:rPr>
                        <a:t>1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 266 613,4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</a:rPr>
                        <a:t>Дефицит 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бюджета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r"/>
                      <a:r>
                        <a:rPr lang="ru-RU" sz="1400" dirty="0" smtClean="0">
                          <a:latin typeface="Arial Black" pitchFamily="34" charset="0"/>
                        </a:rPr>
                        <a:t>-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19 496,7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>
                        <a:latin typeface="Arial Black" pitchFamily="34" charset="0"/>
                      </a:endParaRPr>
                    </a:p>
                    <a:p>
                      <a:pPr algn="r"/>
                      <a:r>
                        <a:rPr lang="ru-RU" sz="1400" dirty="0" smtClean="0">
                          <a:latin typeface="Arial Black" pitchFamily="34" charset="0"/>
                        </a:rPr>
                        <a:t>-</a:t>
                      </a:r>
                      <a:r>
                        <a:rPr lang="ru-RU" sz="1400" dirty="0">
                          <a:latin typeface="Arial Black" pitchFamily="34" charset="0"/>
                        </a:rPr>
                        <a:t>5 370,4</a:t>
                      </a:r>
                      <a:endParaRPr lang="ru-RU" sz="1000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58532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	Структура доходов бюджета за 2015 год, а также на период 2016 и 2017 года представлена в таблице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3643314"/>
          <a:ext cx="8643999" cy="2557807"/>
        </p:xfrm>
        <a:graphic>
          <a:graphicData uri="http://schemas.openxmlformats.org/drawingml/2006/table">
            <a:tbl>
              <a:tblPr/>
              <a:tblGrid>
                <a:gridCol w="3483810"/>
                <a:gridCol w="1676379"/>
                <a:gridCol w="1677289"/>
                <a:gridCol w="1806521"/>
              </a:tblGrid>
              <a:tr h="319587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тыс.рублей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Отчетный год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Текущий год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Очередной год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2017 год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470 650,2</a:t>
                      </a:r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458 939,5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498 467,0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111 954,4</a:t>
                      </a:r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117 649,5</a:t>
                      </a:r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106 969,4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678 638,4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583 103,0</a:t>
                      </a:r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516 552,4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1 261 243,0</a:t>
                      </a:r>
                      <a:endParaRPr lang="ru-RU" sz="11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1 159 692,0</a:t>
                      </a:r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1 121 988,8</a:t>
                      </a:r>
                      <a:endParaRPr lang="ru-RU" sz="11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Структура доходов бюджета городского округа Анадырь за 2015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57158" y="2428868"/>
          <a:ext cx="850112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0049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Бюджетная политика городского округа Анадырь в области доходов в 2015 году реализовывалась по следующим направлениям: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- обеспечение качественного администрирования всех доходных источников бюджета городского округа Анадырь;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- повышение поступлений неналоговых доходов в бюджет городского округа Анадырь от использования муниципального имущества.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Динамика поступления доходов от использования объектов муниципальной собственности за 2013-2015 год представлена в таблице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2844" y="3506409"/>
          <a:ext cx="8858312" cy="3208740"/>
        </p:xfrm>
        <a:graphic>
          <a:graphicData uri="http://schemas.openxmlformats.org/drawingml/2006/table">
            <a:tbl>
              <a:tblPr/>
              <a:tblGrid>
                <a:gridCol w="4440843"/>
                <a:gridCol w="2209515"/>
                <a:gridCol w="2207954"/>
              </a:tblGrid>
              <a:tr h="466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Наименование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показателя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2014 год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2015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год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Доходы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всего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84297,8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83500,1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 том числе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Аренда объектов недвижимости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65008,8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61457,6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Аренда земельных участков, находящихся в собственности городского округа Анадырь 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4171,6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4837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Доходы от продажи земельных участков, находящихся в собственности городского округа Анадырь 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203,7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2466,1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Доходы от приватизации объектов муниципальной собственности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14913,7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14739,4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2694" marR="52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Налоговые доходы бюджета городского округа Анадырь за 2015 год составили 470 650,2 тыс.рублей. Структура налоговых доходов бюджета городского округа Анадырь за 2015 год представлена в таблице</a:t>
            </a:r>
            <a:r>
              <a:rPr lang="en-US" dirty="0" smtClean="0"/>
              <a:t>.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1" y="2500306"/>
          <a:ext cx="8643998" cy="3553512"/>
        </p:xfrm>
        <a:graphic>
          <a:graphicData uri="http://schemas.openxmlformats.org/drawingml/2006/table">
            <a:tbl>
              <a:tblPr/>
              <a:tblGrid>
                <a:gridCol w="4062237"/>
                <a:gridCol w="1551203"/>
                <a:gridCol w="1455404"/>
                <a:gridCol w="1575154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Наименование дохода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Утверждено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Исполнено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исполнения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Налог на доходы физических лиц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420686,3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366625,5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87,1%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1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10229,2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9571,9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93,6%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Налоги на совокупный доход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70382,0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77092,7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109,5%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Налог на имущество физических лиц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1300,0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1442,8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111,0%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Земельный налог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12850,0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13406,8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104,3%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Государственная пошлина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1529,0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2418,1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158,1%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Задолженность по отмененным налогам и сборам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92,4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Всего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516976,5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470650,2</a:t>
                      </a:r>
                      <a:endParaRPr lang="ru-RU" sz="1100" b="1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91,0%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 приходится на поступления налога на доходы физических лиц -78%. В 2015 году отмечается значительное отклонение фактического поступления от планируемых значений в связи с проведением мероприятий по оптимизации фондов оплаты труда государственных и муниципальных служащих, сокращения численности работников.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за 2015 год составили 111 954,4 тыс.рублей.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7326684" cy="768371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Основные показатели прогноза социально-экономического развития  городского округа Анадырь на 2016 год и на период до 2018  года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19476" y="1293175"/>
            <a:ext cx="4451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effectLst/>
              </a:rPr>
              <a:t>Уровень безработицы в регионе, %</a:t>
            </a:r>
            <a:endParaRPr lang="ru-RU" sz="1600" b="1" i="1" dirty="0">
              <a:effectLst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3731040799"/>
              </p:ext>
            </p:extLst>
          </p:nvPr>
        </p:nvGraphicFramePr>
        <p:xfrm>
          <a:off x="4929190" y="1643050"/>
          <a:ext cx="4011026" cy="258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="" xmlns:p14="http://schemas.microsoft.com/office/powerpoint/2010/main" val="589872596"/>
              </p:ext>
            </p:extLst>
          </p:nvPr>
        </p:nvGraphicFramePr>
        <p:xfrm>
          <a:off x="81939" y="1772816"/>
          <a:ext cx="4727843" cy="3063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7907" y="1293175"/>
            <a:ext cx="4451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effectLst/>
              </a:rPr>
              <a:t>Среднемесячная заработная плата в регионе</a:t>
            </a:r>
            <a:endParaRPr lang="ru-RU" sz="1600" b="1" i="1" dirty="0">
              <a:effectLst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42" y="4500570"/>
            <a:ext cx="2463362" cy="2043655"/>
          </a:xfrm>
          <a:prstGeom prst="rect">
            <a:avLst/>
          </a:prstGeom>
        </p:spPr>
      </p:pic>
      <p:sp>
        <p:nvSpPr>
          <p:cNvPr id="20" name="Скругленная прямоугольная выноска 19"/>
          <p:cNvSpPr/>
          <p:nvPr/>
        </p:nvSpPr>
        <p:spPr bwMode="auto">
          <a:xfrm>
            <a:off x="2571736" y="4857760"/>
            <a:ext cx="2428892" cy="1872208"/>
          </a:xfrm>
          <a:prstGeom prst="wedgeRoundRectCallout">
            <a:avLst>
              <a:gd name="adj1" fmla="val 71508"/>
              <a:gd name="adj2" fmla="val 1572"/>
              <a:gd name="adj3" fmla="val 16667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При уровне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прожиточного минимума на 2015 год </a:t>
            </a:r>
            <a:endParaRPr lang="ru-RU" sz="2400" b="1" u="sng" baseline="0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baseline="0" dirty="0" smtClean="0">
                <a:solidFill>
                  <a:schemeClr val="tx1"/>
                </a:solidFill>
                <a:latin typeface="Verdana" pitchFamily="34" charset="0"/>
              </a:rPr>
              <a:t>16</a:t>
            </a:r>
            <a:r>
              <a:rPr lang="ru-RU" sz="2400" b="1" u="sng" dirty="0" smtClean="0">
                <a:solidFill>
                  <a:schemeClr val="tx1"/>
                </a:solidFill>
                <a:latin typeface="Verdana" pitchFamily="34" charset="0"/>
              </a:rPr>
              <a:t> 845 руб. 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неналоговых доходов бюджета городского округа Анадырь за 2015 год представлена в таблице </a:t>
            </a:r>
          </a:p>
          <a:p>
            <a:pPr algn="ctr"/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2519300"/>
          <a:ext cx="8715436" cy="3696736"/>
        </p:xfrm>
        <a:graphic>
          <a:graphicData uri="http://schemas.openxmlformats.org/drawingml/2006/table">
            <a:tbl>
              <a:tblPr/>
              <a:tblGrid>
                <a:gridCol w="4288721"/>
                <a:gridCol w="1538932"/>
                <a:gridCol w="1404596"/>
                <a:gridCol w="1483187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Наименование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Утверждено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Исполнено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исполнения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Доходы от сдачи в аренду имущества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63400,0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61457,6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96,9%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Доходы от сдачи в аренду земельных участков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8731,9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11160,1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127,8%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Платежи при пользовании природными ресурсами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16923,1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17085,6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101,0%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1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Доходы от перечисления части прибыли муниципальных унитарных предприятий, остающейся после уплаты налогов и обязательных платежей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50,0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45,8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91,6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Доходы от реализации имущества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16283,8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17536,7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107,7%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Штрафы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4247,9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4662,1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109,8%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Доходы от компенсации затрат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6,5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ВСЕГО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109636,7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111954,4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102,1%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11" marR="615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Объем безвозмездных поступлений из окружного бюджета в 2015 году составил 678 104,5 тыс.рублей при плановых назначениях 678 333,5 тыс.рублей. Структура безвозмездных поступлений из окружного бюджета в 2015 году представлена в диаграмме:</a:t>
            </a:r>
            <a:endParaRPr lang="en-US" dirty="0" smtClean="0"/>
          </a:p>
          <a:p>
            <a:pPr algn="just"/>
            <a:endParaRPr lang="en-US" dirty="0" smtClean="0"/>
          </a:p>
          <a:p>
            <a:pPr algn="ctr"/>
            <a:r>
              <a:rPr lang="ru-RU" dirty="0" smtClean="0"/>
              <a:t>Структура безвозмездных поступлений из окружного бюджета в 2015 году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00034" y="3143248"/>
          <a:ext cx="8072494" cy="357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smtClean="0"/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Динамика изменения объема долговых обязательств городского округа Анадырь за 2014-2015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357290" y="3286124"/>
          <a:ext cx="6500858" cy="293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/>
              <a:t>Бюджетная политика городского округа Анадырь в области расходов в 2015 году реализовывалась по следующим направлениям: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 концентрации финансовых ресурсов на реализации приоритетных направлений, в том числе в рамках исполнения Указов Президента Российской Федерации от 7 мая 2012 года;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 исполнения действующих расходных обязательств;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 оптимизация сети и штатов муниципальных учреждений.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/>
              <a:t>Бюджет городского округа Анадырь по расходам исполнен в объеме 1 266 613,4 тыс.рублей. Информация  об исполнении бюджета городского округа Анадырь за 2015 год по разделам и подразделам классификации расходов бюджета представлена в таблице и диаграмме: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8" y="1736235"/>
          <a:ext cx="9001156" cy="5016597"/>
        </p:xfrm>
        <a:graphic>
          <a:graphicData uri="http://schemas.openxmlformats.org/drawingml/2006/table">
            <a:tbl>
              <a:tblPr/>
              <a:tblGrid>
                <a:gridCol w="5164428"/>
                <a:gridCol w="1062907"/>
                <a:gridCol w="1254048"/>
                <a:gridCol w="1519773"/>
              </a:tblGrid>
              <a:tr h="368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Наименование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Раздел/ Подраздел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Назначено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Исполнено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60">
                <a:tc>
                  <a:txBody>
                    <a:bodyPr/>
                    <a:lstStyle/>
                    <a:p>
                      <a:pPr indent="1530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ИТОГО РАСХОДОВ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1 324 939,6</a:t>
                      </a:r>
                      <a:endParaRPr lang="ru-RU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1 266 613,4</a:t>
                      </a:r>
                      <a:endParaRPr lang="ru-RU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60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ОБЩЕГОСУДАРСТВЕННЫЕ ВОПРОСЫ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0100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116 570,5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113 360,7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0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0102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3 715,0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3 714,0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502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0103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6 828,3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6 813,3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502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0104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68 871,3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67 698,1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502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0106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20 983,1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20 839,6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60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Обеспечение проведения выборов и референдумов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0107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3 227,0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3 225,9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60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Резервные фонды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0111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310,9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60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Другие общегосударственные вопросы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0113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12 634,9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11 069,9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0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0300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6 670,6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6 670,2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60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Органы юстиции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0304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2 635,4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2 635,3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0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0314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4 035,2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4 034,9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60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НАЦИОНАЛЬНАЯ ЭКОНОМИКА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0400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312 659,5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304 659,4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60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Транспорт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0408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25 896,5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25 896,5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42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Дорожное хозяйство (дорожные фонды)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0409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83 362,4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75 362,3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60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Другие вопросы в области национальной экономики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0412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203 400,6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203 400,6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2144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</a:rPr>
              <a:t>Информация  об исполнении бюджета городского округа Анадырь за 2015 год по разделам и подразделам классификации расходов бюджета</a:t>
            </a:r>
            <a:endParaRPr lang="ru-RU" sz="14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857364"/>
          <a:ext cx="8786841" cy="4581629"/>
        </p:xfrm>
        <a:graphic>
          <a:graphicData uri="http://schemas.openxmlformats.org/drawingml/2006/table">
            <a:tbl>
              <a:tblPr/>
              <a:tblGrid>
                <a:gridCol w="5041465"/>
                <a:gridCol w="1037599"/>
                <a:gridCol w="1224190"/>
                <a:gridCol w="1483587"/>
              </a:tblGrid>
              <a:tr h="385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Наименование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Раздел/ Подраздел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Назначено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Исполнено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02">
                <a:tc>
                  <a:txBody>
                    <a:bodyPr/>
                    <a:lstStyle/>
                    <a:p>
                      <a:pPr indent="1530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ИТОГО РАСХОДОВ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1 324 939,6</a:t>
                      </a:r>
                      <a:endParaRPr lang="ru-RU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1 266 613,4</a:t>
                      </a:r>
                      <a:endParaRPr lang="ru-RU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ЖИЛИЩНО-КОММУНАЛЬНОЕ ХОЗЯЙСТВО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0500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97 080,0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68 062,9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1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Жилищное хозяйство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0501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44 582,1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20 733,5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10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Коммунальное хозяйство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0502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23 995,4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19 627,7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9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Благоустройство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0503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19 780,0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18 979,3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0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Другие вопросы в области жилищно-коммунального хозяйства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0505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8 722,5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8 722,4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96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ОБРАЗОВАНИЕ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0700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632 778,1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617 443,9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96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Дошкольное образование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0701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250 908,3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246 213,4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6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Общее образование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0702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306 553,6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300 896,7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6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Молодежная политика и оздоровление детей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0707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7 644,6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7 640,7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6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Другие вопросы в области образования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0709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67 671,6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62 693,0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36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КУЛЬТУРА И КИНЕМАТОГРАФИЯ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82 402,7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82 046,6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Культура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0801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82 402,7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82 046,6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78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СОЦИАЛЬНАЯ ПОЛИТИКА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65 194,3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62 808,8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6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Пенсионное обеспечение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7 015,9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7 015,8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6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Социальное обеспечение населения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6 265,6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4 592,1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65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Охрана семьи и детства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24 541,4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24 491,2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38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Другие вопросы в области социальной политики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27 371,3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26 709,6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17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Физическая культура и спорт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11 584,0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11 561,0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16">
                <a:tc>
                  <a:txBody>
                    <a:bodyPr/>
                    <a:lstStyle/>
                    <a:p>
                      <a:pPr indent="152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Физическая культура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1101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11 584,0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11 561,0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6317" marR="26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35729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</a:rPr>
              <a:t>Информация  об исполнении бюджета городского округа Анадырь за 2015 год по разделам и подразделам классификации расходов бюджета</a:t>
            </a:r>
            <a:endParaRPr lang="ru-RU" sz="14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об исполнении бюджета городского округа Анадырь за 2015 год по разделам и подразделам классификации расходов бюджета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2000240"/>
          <a:ext cx="900115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357298"/>
          <a:ext cx="8929718" cy="4766856"/>
        </p:xfrm>
        <a:graphic>
          <a:graphicData uri="http://schemas.openxmlformats.org/drawingml/2006/table">
            <a:tbl>
              <a:tblPr/>
              <a:tblGrid>
                <a:gridCol w="1948721"/>
                <a:gridCol w="908767"/>
                <a:gridCol w="857256"/>
                <a:gridCol w="857256"/>
                <a:gridCol w="785818"/>
                <a:gridCol w="1000132"/>
                <a:gridCol w="857256"/>
                <a:gridCol w="857256"/>
                <a:gridCol w="857256"/>
              </a:tblGrid>
              <a:tr h="26146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Наименование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Назначено</a:t>
                      </a:r>
                      <a:endParaRPr lang="ru-RU" sz="14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Исполнено</a:t>
                      </a:r>
                      <a:endParaRPr lang="ru-RU" sz="140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1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Сумма всего (тыс. рублей)</a:t>
                      </a:r>
                      <a:endParaRPr lang="ru-RU" sz="14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Средства местного бюджета</a:t>
                      </a:r>
                      <a:endParaRPr lang="ru-RU" sz="14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Средства окружного бюджета</a:t>
                      </a:r>
                      <a:endParaRPr lang="ru-RU" sz="14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бюджета</a:t>
                      </a:r>
                      <a:endParaRPr lang="ru-RU" sz="14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Сумма всего (тыс. рублей)</a:t>
                      </a:r>
                      <a:endParaRPr lang="ru-RU" sz="14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Средства местного бюджета</a:t>
                      </a:r>
                      <a:endParaRPr lang="ru-RU" sz="14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Средства окружного бюджета</a:t>
                      </a:r>
                      <a:endParaRPr lang="ru-RU" sz="14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бюджета</a:t>
                      </a:r>
                      <a:endParaRPr lang="ru-RU" sz="14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Муниципальные программы, всего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943 471,5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499 054,2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440 337,9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4 579,5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889 086,1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446 414,5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438 076,8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4 594,7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Муниципальная программа "Управление имуществом городского округа Анадырь на 2014-2017 годы"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8 328,0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8 328,0</a:t>
                      </a:r>
                      <a:endParaRPr lang="ru-RU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8 155,5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8 155,5</a:t>
                      </a:r>
                      <a:endParaRPr lang="ru-RU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"Управление земельными ресурсами"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890,0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890,0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890,0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"Повышение эффективности управления муниципальным имуществом"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7 438,0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7 438,0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7 265,5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7 265,5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397059"/>
          <a:ext cx="8858312" cy="3450136"/>
        </p:xfrm>
        <a:graphic>
          <a:graphicData uri="http://schemas.openxmlformats.org/drawingml/2006/table">
            <a:tbl>
              <a:tblPr/>
              <a:tblGrid>
                <a:gridCol w="1403595"/>
                <a:gridCol w="1026515"/>
                <a:gridCol w="1026515"/>
                <a:gridCol w="923457"/>
                <a:gridCol w="932457"/>
                <a:gridCol w="874241"/>
                <a:gridCol w="773347"/>
                <a:gridCol w="913956"/>
                <a:gridCol w="984229"/>
              </a:tblGrid>
              <a:tr h="21893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5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бюджета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бюджета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бюджета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бюджета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Муниципальная программа "Анадырь - безопасный город  на 2014-2017 годы"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035,2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035,2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034,9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034,9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5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Муниципальная программа "Поддержка и развитие основных секторов экономики городского округа Анадырь на 2014-2017 годы"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407,1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407,1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407,1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407,1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4" y="1407399"/>
          <a:ext cx="8786870" cy="4059493"/>
        </p:xfrm>
        <a:graphic>
          <a:graphicData uri="http://schemas.openxmlformats.org/drawingml/2006/table">
            <a:tbl>
              <a:tblPr/>
              <a:tblGrid>
                <a:gridCol w="1643072"/>
                <a:gridCol w="767440"/>
                <a:gridCol w="884560"/>
                <a:gridCol w="892422"/>
                <a:gridCol w="961070"/>
                <a:gridCol w="892422"/>
                <a:gridCol w="892422"/>
                <a:gridCol w="892422"/>
                <a:gridCol w="961040"/>
              </a:tblGrid>
              <a:tr h="10923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8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"Поддержка и развитие общественного наземного городского транспорта"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896,5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896,5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896,5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896,5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9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"Поддержка пищевой промышленности"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010,6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010,6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010,6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010,6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"Поддержка и развитие малого и среднего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предпринимательства"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368300"/>
            <a:ext cx="7326684" cy="828675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Основные  характеристики исполнения бюджета городского округа Анадырь за 2015 год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0" y="1357298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Основные понятия и термины, используемые в бюджетном процессе:</a:t>
            </a:r>
          </a:p>
          <a:p>
            <a:pPr algn="just"/>
            <a:r>
              <a:rPr lang="ru-RU" dirty="0" smtClean="0"/>
              <a:t>	Местный бюджет 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/>
            <a:r>
              <a:rPr lang="ru-RU" dirty="0" smtClean="0"/>
              <a:t>	Доходы бюджета 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/>
            <a:r>
              <a:rPr lang="ru-RU" dirty="0" smtClean="0"/>
              <a:t>	Расходы бюджета 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/>
            <a:r>
              <a:rPr lang="ru-RU" dirty="0" smtClean="0"/>
              <a:t>	Дефицит бюджета - превышение расходов бюджета над его доходами;</a:t>
            </a:r>
          </a:p>
          <a:p>
            <a:pPr algn="just"/>
            <a:r>
              <a:rPr lang="ru-RU" dirty="0" smtClean="0"/>
              <a:t>	Профицит бюджета - превышение доходов бюджета над его расходами.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357298"/>
          <a:ext cx="8572560" cy="4550855"/>
        </p:xfrm>
        <a:graphic>
          <a:graphicData uri="http://schemas.openxmlformats.org/drawingml/2006/table">
            <a:tbl>
              <a:tblPr/>
              <a:tblGrid>
                <a:gridCol w="1402130"/>
                <a:gridCol w="1025443"/>
                <a:gridCol w="752553"/>
                <a:gridCol w="1037007"/>
                <a:gridCol w="967873"/>
                <a:gridCol w="829605"/>
                <a:gridCol w="829605"/>
                <a:gridCol w="898739"/>
                <a:gridCol w="829605"/>
              </a:tblGrid>
              <a:tr h="2143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7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kumimoji="0" lang="ru-RU" sz="14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бюджета</a:t>
                      </a:r>
                      <a:endParaRPr kumimoji="0" lang="en-US" sz="14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Муниципальная программа "Жилье в городском округе Анадырь на 2014-2017 годы"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793,9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825,3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579,5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454,8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712,4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579,4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"Содействие в обеспечении жильем молодых семей в городском округе Анадырь на 2014-2015 годы"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781,0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907,1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707,5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295,0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707,4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</a:t>
                      </a:r>
                      <a:r>
                        <a:rPr lang="ru-RU" sz="11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"Доступное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комфортное жильё в городском округе Анадырь на 2014-2017 годы"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417,6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627,4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918,2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872,0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347,2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607,2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868,0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872,0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397051"/>
          <a:ext cx="8644000" cy="5097082"/>
        </p:xfrm>
        <a:graphic>
          <a:graphicData uri="http://schemas.openxmlformats.org/drawingml/2006/table">
            <a:tbl>
              <a:tblPr/>
              <a:tblGrid>
                <a:gridCol w="1369637"/>
                <a:gridCol w="916379"/>
                <a:gridCol w="887946"/>
                <a:gridCol w="810381"/>
                <a:gridCol w="944879"/>
                <a:gridCol w="878477"/>
                <a:gridCol w="945443"/>
                <a:gridCol w="810381"/>
                <a:gridCol w="1080477"/>
              </a:tblGrid>
              <a:tr h="22510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5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Муниципальная программа "Развитие территории городского округа Анадырь на 2014-2017 годы"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237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101,7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701,7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340,2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039,0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301,2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"Развитие жилищно-коммунального хозяйства городского округа Анадырь"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785,0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385,0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998,9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697,7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"Энергосбережение и повышение энергетической эффективности в городском округе Анадырь"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982,7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982,7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357298"/>
          <a:ext cx="8786873" cy="5089018"/>
        </p:xfrm>
        <a:graphic>
          <a:graphicData uri="http://schemas.openxmlformats.org/drawingml/2006/table">
            <a:tbl>
              <a:tblPr/>
              <a:tblGrid>
                <a:gridCol w="1392276"/>
                <a:gridCol w="965178"/>
                <a:gridCol w="928694"/>
                <a:gridCol w="857256"/>
                <a:gridCol w="785818"/>
                <a:gridCol w="858976"/>
                <a:gridCol w="965349"/>
                <a:gridCol w="944044"/>
                <a:gridCol w="1089282"/>
              </a:tblGrid>
              <a:tr h="2143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"Содержание, развитие и ремонт инфраструктуры городского округа Анадырь 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123,9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123,9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358,6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358,6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Муниципальная программа "Социальное и культурное развитие в городском округе Анадырь на 2014-2017 годы"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526,5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526,5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227,1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211,8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"Развитие культуры и укрепление единого культурно информационного пространства в городском округе Анадырь"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933,6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918,3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357298"/>
          <a:ext cx="8786872" cy="5268406"/>
        </p:xfrm>
        <a:graphic>
          <a:graphicData uri="http://schemas.openxmlformats.org/drawingml/2006/table">
            <a:tbl>
              <a:tblPr/>
              <a:tblGrid>
                <a:gridCol w="1392276"/>
                <a:gridCol w="965178"/>
                <a:gridCol w="857256"/>
                <a:gridCol w="928694"/>
                <a:gridCol w="877684"/>
                <a:gridCol w="906585"/>
                <a:gridCol w="930375"/>
                <a:gridCol w="1022270"/>
                <a:gridCol w="906554"/>
              </a:tblGrid>
              <a:tr h="2143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"Развитие физической культуры и спорта в городском округе Анадырь"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316,5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316,5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293,5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293,5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Муниципальная программа "Развитие образования и молодежная политика на территории городского округа Анадырь на 2014-2017 годы"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674,4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138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061,8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413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612,6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466,4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853,8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413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"Дошкольное образование на территории городского округа Анадырь"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244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855,6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299,5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198,9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571612"/>
          <a:ext cx="8644000" cy="4550856"/>
        </p:xfrm>
        <a:graphic>
          <a:graphicData uri="http://schemas.openxmlformats.org/drawingml/2006/table">
            <a:tbl>
              <a:tblPr/>
              <a:tblGrid>
                <a:gridCol w="1369637"/>
                <a:gridCol w="987817"/>
                <a:gridCol w="785818"/>
                <a:gridCol w="867558"/>
                <a:gridCol w="829827"/>
                <a:gridCol w="945821"/>
                <a:gridCol w="990442"/>
                <a:gridCol w="866946"/>
                <a:gridCol w="1000134"/>
              </a:tblGrid>
              <a:tr h="2143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"Общее образование на территории городского округа Анадырь "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058,6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830,5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535,9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"Дополнительное образование на территории городского округа Анадырь"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794,0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524,6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269,4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682,7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413,3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269,4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"Развитие образования на территории городского округа Анадырь"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321,6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321,6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357298"/>
          <a:ext cx="8786872" cy="5268406"/>
        </p:xfrm>
        <a:graphic>
          <a:graphicData uri="http://schemas.openxmlformats.org/drawingml/2006/table">
            <a:tbl>
              <a:tblPr/>
              <a:tblGrid>
                <a:gridCol w="1392276"/>
                <a:gridCol w="839318"/>
                <a:gridCol w="836848"/>
                <a:gridCol w="976323"/>
                <a:gridCol w="813019"/>
                <a:gridCol w="790939"/>
                <a:gridCol w="976323"/>
                <a:gridCol w="976323"/>
                <a:gridCol w="1185503"/>
              </a:tblGrid>
              <a:tr h="1189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всего (тыс. рублей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окружного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феде-рального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3" marR="5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"Молодежная политика на территории городского округа Анадырь"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644,6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630,1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014,5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626,2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014,6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Муниципальная программа "Охрана окружающей среды в городском округе Анадырь  на 2015-2019 годы"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2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Подпрограмма "Строительство полигона твердых бытовых отходов и очистных сооружений на территории городского округа Анадырь на 2015-2019 годы"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428736"/>
          <a:ext cx="8501121" cy="4370302"/>
        </p:xfrm>
        <a:graphic>
          <a:graphicData uri="http://schemas.openxmlformats.org/drawingml/2006/table">
            <a:tbl>
              <a:tblPr/>
              <a:tblGrid>
                <a:gridCol w="384113"/>
                <a:gridCol w="3135440"/>
                <a:gridCol w="3132463"/>
                <a:gridCol w="705697"/>
                <a:gridCol w="643166"/>
                <a:gridCol w="500242"/>
              </a:tblGrid>
              <a:tr h="15857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 Cyr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Единица измерения: тыс. руб.</a:t>
                      </a: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0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Ответственное за исполнение структурное подразделение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Испол-нения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"Управление имуществом городского округа Анадырь на 2014-2017 годы"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8 328,0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8 155,5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97,9%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"Анадырь - безопасный город  на 2014-2017 годы"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Администрация городского округа Анадырь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4 035,2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4 034,9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"Поддержка и развитие основных секторов экономики городского округа Анадырь на 2014-2017 годы"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33 407,1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33 407,1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"Жилье в городском округе Анадырь на 2014-2017 годы"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Администрация городского округа Анадырь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28 198,6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26 454,8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93,8%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"Развитие территории городского округа Анадырь на 2014-2017 годы"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Администрация городского округа Анадырь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237 101,7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195 340,2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82,4%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"Социальное и культурное развитие в городском округе Анадырь на 2014-2017 годы"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Управление по социальной политике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городского округа Анадырь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80 526,5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80 227,1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99,6%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"Развитие образования и молодежная политика на территории городского округа Анадырь на 2014-2017 годы"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Управление по социальной политике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городского округа Анадырь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551 674,4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541 466,4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98,1%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"Охрана окружающей среды в городском округе Анадырь  на 2015-2019 годы"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Администрация городского округа Анадырь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51">
                <a:tc gridSpan="3"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ПРОГРАММНЫХ РАСХОДОВ:</a:t>
                      </a: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943 471,5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889 086,1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94,2%</a:t>
                      </a:r>
                    </a:p>
                  </a:txBody>
                  <a:tcPr marL="6412" marR="6412" marT="64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2015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428736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Программный бюджет городского округа Анадырь включал 8 программ, что составило 71,2% от утвержденной расходной части бюджета города Анадырь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714348" y="2285992"/>
          <a:ext cx="708662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9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"Развитие образования и молодежная политика на территории городского округа Анадырь на 2014-2017 годы"</a:t>
            </a:r>
            <a:endParaRPr lang="ru-RU" b="1" cap="all" dirty="0" smtClean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714488"/>
            <a:ext cx="842968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541 466,4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46037" indent="0" algn="just" eaLnBrk="1" hangingPunct="1">
              <a:buFont typeface="Georgia" pitchFamily="18" charset="0"/>
              <a:buNone/>
              <a:defRPr/>
            </a:pP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Дошкольное образования –  240 299,5 тысяч рублей: 5 дошкольных учреждений (из них: 2 учреждения комбинированного вида, 2 учреждения общеразвивающего вида и детский сад «Оленёнок» села Тавайваам),  1 011 воспитанников;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Общее образование – 199 535,9 тысяч рублей  - 1 общеобразовательное учреждение,  1 840 учащихся;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Дополнительное образование  -  91 682,7 тысяч рублей – (Дворец детского и юношеского творчества городского округа Анадырь и Детская школа искусств городского округа Анадырь)  1 210 получателей услуг;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Из бюджета города на организацию завтраков для всех учащихся, обедов для учащихся из малообеспеченных семей фактически израсходовано 18 820,4 тысяч рублей;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На организацию пришкольных лагерей для учащихся начальных классов и среднего звена было выделено 6 173,7 тысяч рублей, фактически израсходовано 6 173,6 тысяч рублей в том числе: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на питание учащихся 4 263,0 тысяч рублей; 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на организацию досуга детей (поход в кинотеатр) – 69,0 тысяч рублей;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страхование детей от несчастных случаев – 29,0 тысяч рублей.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"Развитие территории городского округа Анадырь на 2014-2017 годы"</a:t>
            </a:r>
            <a:endParaRPr lang="ru-RU" b="1" cap="all" dirty="0" smtClean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225689"/>
            <a:ext cx="842968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195 340,2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6037" algn="just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В рамках муниципальной программы реализованы мероприятия:</a:t>
            </a:r>
          </a:p>
          <a:p>
            <a:pPr marL="46037" algn="just" eaLnBrk="1" hangingPunct="1">
              <a:defRPr/>
            </a:pPr>
            <a:endParaRPr lang="ru-RU" sz="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проведение капитального ремонта многоквартирных домов (в 3-х домах произведен ремонт кровли и вентиляционных шахт,  7 домов – ремонт фасадов, 1 дом – ремонт фундамента, цокольного перекрытия, системы канализации, 1 дом капитальный ремонт системы водоснабжения) расходы составили 18 174,8 тысяч рублей;</a:t>
            </a:r>
          </a:p>
          <a:p>
            <a:pPr algn="just"/>
            <a:endParaRPr lang="ru-RU" sz="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завершение реконструкции здания Дворца детского творчества – 60 385,4 тысяч рублей;</a:t>
            </a:r>
          </a:p>
          <a:p>
            <a:pPr algn="just"/>
            <a:endParaRPr lang="ru-RU" sz="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расходы на уличное освещение городского округа Анадырь составили 11 957,2 тысяч рублей;</a:t>
            </a:r>
          </a:p>
          <a:p>
            <a:pPr algn="just"/>
            <a:endParaRPr lang="ru-RU" sz="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расходы по обслуживанию и содержанию улично-дорожной сети – 68 950,0 тысяч рублей;</a:t>
            </a:r>
          </a:p>
          <a:p>
            <a:pPr algn="just"/>
            <a:endParaRPr lang="ru-RU" sz="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возмещение затрат по погребению согласно гарантированному перечню ритуальных услуг – 8 722,4 тысяч рублей;</a:t>
            </a:r>
          </a:p>
          <a:p>
            <a:pPr algn="just"/>
            <a:endParaRPr lang="ru-RU" sz="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по результатам конкурсного отбора заключено соглашение о предоставлении субсидии на выполнение ремонтных работ на объектах коммунальной инфраструктуры с МП «ГКХ». Предприятием средства направлены на замену наружных инженерных сетей (трубопровод холодного водоснабжения - 619,0 м)  - 6 993,0 тысяч рублей;</a:t>
            </a:r>
          </a:p>
          <a:p>
            <a:pPr algn="just"/>
            <a:endParaRPr lang="ru-RU" sz="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другие мероприятия (ремонт 5-и муниципальных жилых помещений, прокладка кабельной линии от ТП-59, обслуживание и ремонт детских площадок, ремонт малых архитектурных форм, обслуживание кладбищ, озеленение города, устройство дорожной разметки, обслуживание и ремонт сетей уличного и дворового освещения, ликвидация несанкционированных свалок, подсветка пешеходных переходов…).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40437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/>
              <a:t>Основные показатели прогноза социально-экономического развития  городского округа Анадырь на 2016 год и на период до 2018  года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428736"/>
          <a:ext cx="8858314" cy="521497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7454"/>
                <a:gridCol w="1150787"/>
                <a:gridCol w="763043"/>
                <a:gridCol w="763043"/>
                <a:gridCol w="745502"/>
                <a:gridCol w="745502"/>
                <a:gridCol w="798126"/>
                <a:gridCol w="798126"/>
                <a:gridCol w="736731"/>
              </a:tblGrid>
              <a:tr h="21570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                2015 года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32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Демографические показатели</a:t>
                      </a:r>
                      <a:endParaRPr lang="ru-RU" sz="14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963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Численность  населения (среднегодовая) - всего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15 352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15 352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15 659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15 659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15 972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15 972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16 129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47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1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101,5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15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городского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14 893,00   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14 893,0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15 190,9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15 190,9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15 494,7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15 494,7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15 646,5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47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1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103,99   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15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сельского 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459,00   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459,0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468,2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468,2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477,5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477,5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482,2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47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1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100,15   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15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Выпуск товаров и услуг</a:t>
                      </a:r>
                      <a:endParaRPr lang="ru-RU" sz="14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62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Выпуск товаров и услуг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58 455,1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58 455,1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58 720,4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58 720,4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59 048,4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59 048,4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59 443,7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"Социальное и культурное развитие в городском округе Анадырь на 2014-2017 годы"</a:t>
            </a:r>
            <a:endParaRPr lang="ru-RU" b="1" cap="all" dirty="0" smtClean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00175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80 526,5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На исполнение муниципальных заданий муниципальным учреждениям культуры в 2015 году выделено 76 770,8 тысяч рублей . Фактически израсходовано: 76 494,96 тысяч рублей .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Из них было запланировано: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по Дому народного творчества – 50 780,8 тысяч рублей 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по публичной библиотеке – 15 671,2 тысяч рублей ;</a:t>
            </a:r>
          </a:p>
          <a:p>
            <a:pPr>
              <a:buFontTx/>
              <a:buChar char="-"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по детской библиотеке города Анадыря – 10 318,8 тысяч рублей .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В рамках муниципальной программы реализованы мероприятия патриотической направленности и мероприятия по проведению календарных праздников и общегородских мероприятий на территории городского округа Анадырь.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Из них: </a:t>
            </a:r>
          </a:p>
          <a:p>
            <a:r>
              <a:rPr lang="ru-RU" sz="1600" u="sng" dirty="0" smtClean="0">
                <a:effectLst/>
                <a:latin typeface="Times New Roman" pitchFamily="18" charset="0"/>
                <a:cs typeface="Times New Roman" pitchFamily="18" charset="0"/>
              </a:rPr>
              <a:t>Патриотической направленности:</a:t>
            </a:r>
            <a:endParaRPr lang="ru-RU" sz="1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праздничный вечер для участников боевых действий, ветеранов;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праздничный вечер, посвящённый Дню вывода войск из Афганистана; 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праздничный вечер для ветеранов войны и труда, посвящённый 9 Мая;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праздничный концерт, посвящённый празднованию Дня защитника Отечества; 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народное гуляние, посвящённое празднованию Дня Победы.</a:t>
            </a:r>
          </a:p>
          <a:p>
            <a:r>
              <a:rPr lang="ru-RU" sz="1600" u="sng" dirty="0" smtClean="0">
                <a:effectLst/>
                <a:latin typeface="Times New Roman" pitchFamily="18" charset="0"/>
                <a:cs typeface="Times New Roman" pitchFamily="18" charset="0"/>
              </a:rPr>
              <a:t>Календарные и общегородские праздники:</a:t>
            </a:r>
            <a:endParaRPr lang="ru-RU" sz="1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праздничный вечер для пенсионеров, посвящённый празднованию 8 Марта;</a:t>
            </a:r>
          </a:p>
          <a:p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- культурно – массовые мероприятия, посвящённые 126-й годовщине со дня образования города Анадыря.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на прием к Мэру и начальникам Управлений ведет помощник Мэра по общим вопросам Роман Сергеевич Шаповалов, ул. Рультытегина, 1,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№ 16, телефон 6-36-06. </a:t>
            </a: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40437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/>
              <a:t>Основные показатели прогноза социально-экономического развития  городского округа Анадырь на 2016 год и на период до 2018  года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357298"/>
          <a:ext cx="8858311" cy="542023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22937"/>
                <a:gridCol w="782990"/>
                <a:gridCol w="762540"/>
                <a:gridCol w="762540"/>
                <a:gridCol w="747932"/>
                <a:gridCol w="747932"/>
                <a:gridCol w="797598"/>
                <a:gridCol w="797598"/>
                <a:gridCol w="736244"/>
              </a:tblGrid>
              <a:tr h="1821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                2015 года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прогноз</a:t>
                      </a:r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Промышленное производство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28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 - РАЗДЕЛ C,Д,Е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58 321,4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58 321,4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58 574,7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58 574,7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58 885,2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58 885,2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59 260,9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108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Индекс промышленного производства (РАЗДЕЛ C: Добыча полезных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ископаемых+РАЗДЕЛ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D: Обрабатывающие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производства+РАЗДЕЛ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E: Производство и распределение электроэнергии, газа и воды)</a:t>
                      </a:r>
                      <a:endParaRPr lang="ru-RU" sz="10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0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82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Добыча полезных ископаемых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28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 - РАЗДЕЛ C: Добыча полезных ископаемых</a:t>
                      </a:r>
                      <a:endParaRPr lang="ru-RU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56 114,8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56 114,8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56 339,3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56 339,3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56 621,0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56 621,0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56 960,7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46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Индекс производства - РАЗДЕЛ C: Добыча полезных ископаемых</a:t>
                      </a:r>
                      <a:endParaRPr lang="ru-RU" sz="10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0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82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Обрабатывающие производства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28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 - РАЗДЕЛ D: Обрабатывающие производства</a:t>
                      </a:r>
                      <a:endParaRPr lang="ru-RU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389,4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389,4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401,9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401,9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416,9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46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Индекс производства - РАЗДЕЛ D: Обрабатывающие производства</a:t>
                      </a:r>
                      <a:endParaRPr lang="ru-RU" sz="10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0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40437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/>
              <a:t>Основные показатели прогноза социально-экономического развития  городского округа Анадырь на 2016 год и на период до 2018  года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6" y="1500176"/>
          <a:ext cx="8929718" cy="521210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44887"/>
                <a:gridCol w="789303"/>
                <a:gridCol w="768686"/>
                <a:gridCol w="768686"/>
                <a:gridCol w="753960"/>
                <a:gridCol w="753960"/>
                <a:gridCol w="804028"/>
                <a:gridCol w="804028"/>
                <a:gridCol w="742180"/>
              </a:tblGrid>
              <a:tr h="1905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факт                2015 года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90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Обрабатывающие производства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 - РАЗДЕЛ D: Обрабатывающие производства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389,4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401,9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416,9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Индекс производства - РАЗДЕЛ D: Обрабатывающие производства</a:t>
                      </a:r>
                      <a:endParaRPr lang="ru-RU" sz="12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2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Производство и распределение электроэнергии, газа и воды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 - РАЗДЕЛ E: Производство и распределение электроэнергии, газа и воды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1 817,2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1 817,2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1 833,6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1 833,6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1 855,6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1 855,6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1 883,4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Индекс производства - РАЗДЕЛ E: Производство и распределение электроэнергии, газа и воды</a:t>
                      </a:r>
                      <a:endParaRPr lang="ru-RU" sz="12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2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116,0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101,5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90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Потребление электроэнергии</a:t>
                      </a:r>
                      <a:endParaRPr lang="ru-RU" sz="12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млн.кВт.ч.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80,9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81,1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90,8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90,8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90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в том числе по группам потребителей: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90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Население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 кВт. ч.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90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Прочие потребители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кВт. ч.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40437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/>
              <a:t>Основные показатели прогноза социально-экономического развития  городского округа Анадырь на 2016 год и на период до 2018  года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" y="1214422"/>
          <a:ext cx="9143998" cy="56121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10757"/>
                <a:gridCol w="808242"/>
                <a:gridCol w="787131"/>
                <a:gridCol w="787131"/>
                <a:gridCol w="772056"/>
                <a:gridCol w="772056"/>
                <a:gridCol w="823318"/>
                <a:gridCol w="823318"/>
                <a:gridCol w="759989"/>
              </a:tblGrid>
              <a:tr h="3571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                2015 года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Рыболовство </a:t>
                      </a:r>
                      <a:r>
                        <a:rPr lang="ru-RU" sz="14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рыбоводство и предоставление услуг в этих областях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7172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 - РАЗДЕЛ B: Рыболовство (05.01)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133,7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133,7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145,7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145,7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163,2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163,2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182,8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 fontAlgn="t"/>
                      <a:endParaRPr lang="ru-RU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</a:t>
                      </a:r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производства -  РАЗДЕЛ B: Рыболовство (05.01)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20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181,7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112,0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112,0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 </a:t>
                      </a:r>
                      <a:r>
                        <a:rPr lang="ru-RU" sz="14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связь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 fontAlgn="t"/>
                      <a:endParaRPr lang="ru-RU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Протяженность </a:t>
                      </a:r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автомобильных дорог общего пользования с твердым покрытием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t"/>
                      <a:endParaRPr lang="ru-RU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перевезенных пассажиров наземным транспортом 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тыс.чел</a:t>
                      </a:r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154,4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154,4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157,5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157,5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160,6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160,6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163,9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fontAlgn="t"/>
                      <a:endParaRPr lang="ru-RU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Пассажирооборот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тыс.пас.км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1 390,2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1 390,2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1 418,0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1 418,0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1 446,4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1 446,4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1 475,3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Грузооборот морского порта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тыс.тонн-км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220,6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220,6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225,0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225,0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229,5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229,5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234,1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перевезенных пассажиров морским транспортом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тыс.чел.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40437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/>
              <a:t>Основные показатели прогноза социально-экономического развития  городского округа Анадырь на 2016 год и на период до 2018  года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4" y="1571612"/>
          <a:ext cx="9144003" cy="50602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54709"/>
                <a:gridCol w="964292"/>
                <a:gridCol w="787132"/>
                <a:gridCol w="787132"/>
                <a:gridCol w="772055"/>
                <a:gridCol w="772055"/>
                <a:gridCol w="823319"/>
                <a:gridCol w="823319"/>
                <a:gridCol w="759990"/>
              </a:tblGrid>
              <a:tr h="26483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                2015 года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655187">
                <a:tc>
                  <a:txBody>
                    <a:bodyPr/>
                    <a:lstStyle/>
                    <a:p>
                      <a:pPr algn="ctr" fontAlgn="t"/>
                      <a:endParaRPr lang="ru-RU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4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Производство </a:t>
                      </a:r>
                      <a:r>
                        <a:rPr lang="ru-RU" sz="14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важнейших видов </a:t>
                      </a:r>
                      <a:endParaRPr lang="en-US" sz="14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4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продукции </a:t>
                      </a:r>
                      <a:r>
                        <a:rPr lang="ru-RU" sz="14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натуральном </a:t>
                      </a:r>
                      <a:r>
                        <a:rPr lang="ru-RU" sz="14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выражении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64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Хлеб и хлебобулочные изделия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тонн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776,1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776,1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778,5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778,5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780,6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780,6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782,1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264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Скот и птица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тонн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264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Молоко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тонн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60,000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60,000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60,192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60,192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60,348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60,348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60,469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264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Яйца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штук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264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Колбасные изделия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тыс. тонн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5296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Цельномолочная продукция 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пересчете на молоко)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тыс. тонн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0,570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0,570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0,572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0,572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0,573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0,573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0,574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529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Товарная </a:t>
                      </a:r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пищевая рыбная </a:t>
                      </a:r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продукция</a:t>
                      </a:r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включая </a:t>
                      </a:r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консервы рыбные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тыс. тонн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0,830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0,830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0,833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0,833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0,835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0,835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0,836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264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Пиво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тыс. дкл</a:t>
                      </a:r>
                      <a:endParaRPr lang="ru-RU" sz="12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0,915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529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Электроэнергия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млрд. кВт. ч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0,080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0,080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0,080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0,080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0,080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0,080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0,081</a:t>
                      </a:r>
                      <a:endParaRPr lang="en-US" sz="1200" b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0" y="368661"/>
            <a:ext cx="9159090" cy="90009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40437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/>
              <a:t>Основные показатели прогноза социально-экономического развития  городского округа Анадырь на 2016 год и на период до 2018  года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41" y="1366007"/>
          <a:ext cx="9001153" cy="55133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7419"/>
                <a:gridCol w="1205045"/>
                <a:gridCol w="774835"/>
                <a:gridCol w="774835"/>
                <a:gridCol w="759994"/>
                <a:gridCol w="759994"/>
                <a:gridCol w="810457"/>
                <a:gridCol w="810457"/>
                <a:gridCol w="748117"/>
              </a:tblGrid>
              <a:tr h="1744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                2015 года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11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174460">
                <a:tc>
                  <a:txBody>
                    <a:bodyPr/>
                    <a:lstStyle/>
                    <a:p>
                      <a:pPr algn="l" fontAlgn="t"/>
                      <a:endParaRPr lang="ru-RU" sz="10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Рынок товаров и услуг</a:t>
                      </a:r>
                      <a:endParaRPr lang="ru-RU" sz="14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11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 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3 126,7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264,3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264,3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417,7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417,7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588,6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523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Индекс физического объема оборота розничной торговли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117,9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104,7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488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Оборот общественного питания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117,5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117,5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118,1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118,1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124,6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124,6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132,1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Индекс физического объема оборота общественного питания</a:t>
                      </a:r>
                      <a:endParaRPr lang="ru-RU" sz="105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131,4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Объем платных услуг населению 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млн. руб. в ценах соответствующих лет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373,1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373,1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415,7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415,7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463,8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463,8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518,0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Индекс физического объема платных услуг населению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 в сопоставимых ценах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131,2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135,3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135,3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139,9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139,9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145,0</a:t>
                      </a:r>
                    </a:p>
                    <a:p>
                      <a:pPr algn="ctr" fontAlgn="b"/>
                      <a:endParaRPr lang="ru-RU" sz="11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174460">
                <a:tc>
                  <a:txBody>
                    <a:bodyPr/>
                    <a:lstStyle/>
                    <a:p>
                      <a:pPr algn="l" fontAlgn="ctr"/>
                      <a:endParaRPr lang="ru-RU" sz="105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потребительских цен</a:t>
                      </a:r>
                      <a:endParaRPr lang="ru-RU" sz="105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50" b="0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174460">
                <a:tc>
                  <a:txBody>
                    <a:bodyPr/>
                    <a:lstStyle/>
                    <a:p>
                      <a:pPr algn="l" fontAlgn="t"/>
                      <a:endParaRPr lang="ru-RU" sz="105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Малое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предпринимательство</a:t>
                      </a:r>
                      <a:endParaRPr lang="ru-RU" sz="14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8920">
                <a:tc>
                  <a:txBody>
                    <a:bodyPr/>
                    <a:lstStyle/>
                    <a:p>
                      <a:pPr algn="l" fontAlgn="ctr"/>
                      <a:endParaRPr lang="ru-RU" sz="105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малых предприятий  по состоянию на конец года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единиц</a:t>
                      </a:r>
                      <a:endParaRPr lang="ru-RU" sz="105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8390</TotalTime>
  <Words>5033</Words>
  <Application>Microsoft Office PowerPoint</Application>
  <PresentationFormat>Экран (4:3)</PresentationFormat>
  <Paragraphs>2294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Поток</vt:lpstr>
      <vt:lpstr>Слайд 1</vt:lpstr>
      <vt:lpstr>Основные показатели прогноза социально-экономического развития  городского округа Анадырь на 2016 год и на период до 2018  года</vt:lpstr>
      <vt:lpstr>Основные  характеристики исполнения бюджета городского округа Анадырь за 2015 год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A.Artemova</cp:lastModifiedBy>
  <cp:revision>595</cp:revision>
  <dcterms:created xsi:type="dcterms:W3CDTF">2004-02-12T06:43:32Z</dcterms:created>
  <dcterms:modified xsi:type="dcterms:W3CDTF">2016-04-12T05:14:17Z</dcterms:modified>
</cp:coreProperties>
</file>