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4"/>
  </p:notesMasterIdLst>
  <p:sldIdLst>
    <p:sldId id="284" r:id="rId2"/>
    <p:sldId id="294" r:id="rId3"/>
    <p:sldId id="295" r:id="rId4"/>
    <p:sldId id="338" r:id="rId5"/>
    <p:sldId id="339" r:id="rId6"/>
    <p:sldId id="340" r:id="rId7"/>
    <p:sldId id="374" r:id="rId8"/>
    <p:sldId id="375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70" r:id="rId17"/>
    <p:sldId id="376" r:id="rId18"/>
    <p:sldId id="377" r:id="rId19"/>
    <p:sldId id="361" r:id="rId20"/>
    <p:sldId id="368" r:id="rId21"/>
    <p:sldId id="366" r:id="rId22"/>
    <p:sldId id="36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14" autoAdjust="0"/>
    <p:restoredTop sz="96980" autoAdjust="0"/>
  </p:normalViewPr>
  <p:slideViewPr>
    <p:cSldViewPr>
      <p:cViewPr varScale="1">
        <p:scale>
          <a:sx n="111" d="100"/>
          <a:sy n="111" d="100"/>
        </p:scale>
        <p:origin x="19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0.38149499999999997</c:v>
                </c:pt>
                <c:pt idx="1">
                  <c:v>4.6681E-2</c:v>
                </c:pt>
                <c:pt idx="2">
                  <c:v>0.57182299999999997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0.42835299999999998</c:v>
                </c:pt>
                <c:pt idx="1">
                  <c:v>5.9185000000000001E-2</c:v>
                </c:pt>
                <c:pt idx="2">
                  <c:v>0.51246199999999997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0.42835299999999998</c:v>
                </c:pt>
                <c:pt idx="1">
                  <c:v>5.9185000000000001E-2</c:v>
                </c:pt>
                <c:pt idx="2">
                  <c:v>0.51246199999999997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88564.4</c:v>
                </c:pt>
                <c:pt idx="1">
                  <c:v>851558</c:v>
                </c:pt>
                <c:pt idx="2">
                  <c:v>61092.4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110009.8</c:v>
                </c:pt>
                <c:pt idx="1">
                  <c:v>822766.3</c:v>
                </c:pt>
                <c:pt idx="2">
                  <c:v>21092.400000000001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81959.399999999994</c:v>
                </c:pt>
                <c:pt idx="1">
                  <c:v>810144.4</c:v>
                </c:pt>
                <c:pt idx="2">
                  <c:v>21092.400000000001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D-403E-91F6-233A570E4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D-403E-91F6-233A570E46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D-403E-91F6-233A570E46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D-403E-91F6-233A570E46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D-403E-91F6-233A570E46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D-403E-91F6-233A570E461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CD-403E-91F6-233A570E461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40000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CD-403E-91F6-233A570E461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35000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CD-403E-91F6-233A570E461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2-439C-AC4B-C383790A1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83520"/>
        <c:axId val="93085056"/>
      </c:barChart>
      <c:catAx>
        <c:axId val="9308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5056"/>
        <c:crosses val="autoZero"/>
        <c:auto val="1"/>
        <c:lblAlgn val="ctr"/>
        <c:lblOffset val="100"/>
        <c:noMultiLvlLbl val="0"/>
      </c:catAx>
      <c:valAx>
        <c:axId val="9308505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3520"/>
        <c:crosses val="autoZero"/>
        <c:crossBetween val="between"/>
        <c:majorUnit val="200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Лист1!$A$2:$A$13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11.7</c:v>
                </c:pt>
                <c:pt idx="1">
                  <c:v>0.32</c:v>
                </c:pt>
                <c:pt idx="2">
                  <c:v>13.3</c:v>
                </c:pt>
                <c:pt idx="3">
                  <c:v>11.74</c:v>
                </c:pt>
                <c:pt idx="4">
                  <c:v>0.25</c:v>
                </c:pt>
                <c:pt idx="5">
                  <c:v>56.92</c:v>
                </c:pt>
                <c:pt idx="6">
                  <c:v>2.92</c:v>
                </c:pt>
                <c:pt idx="7">
                  <c:v>0.11</c:v>
                </c:pt>
                <c:pt idx="8">
                  <c:v>2.46</c:v>
                </c:pt>
                <c:pt idx="9" formatCode="General">
                  <c:v>0.24</c:v>
                </c:pt>
                <c:pt idx="1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14.47</c:v>
                </c:pt>
                <c:pt idx="1">
                  <c:v>0.37</c:v>
                </c:pt>
                <c:pt idx="2">
                  <c:v>8.6999999999999993</c:v>
                </c:pt>
                <c:pt idx="3">
                  <c:v>8.57</c:v>
                </c:pt>
                <c:pt idx="4">
                  <c:v>1.06</c:v>
                </c:pt>
                <c:pt idx="5">
                  <c:v>60.94</c:v>
                </c:pt>
                <c:pt idx="6">
                  <c:v>2.7</c:v>
                </c:pt>
                <c:pt idx="7">
                  <c:v>0.12</c:v>
                </c:pt>
                <c:pt idx="8">
                  <c:v>2.79</c:v>
                </c:pt>
                <c:pt idx="9" formatCode="General">
                  <c:v>0.27</c:v>
                </c:pt>
                <c:pt idx="1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15.92</c:v>
                </c:pt>
                <c:pt idx="1">
                  <c:v>0.23</c:v>
                </c:pt>
                <c:pt idx="2">
                  <c:v>8.08</c:v>
                </c:pt>
                <c:pt idx="3">
                  <c:v>7.23</c:v>
                </c:pt>
                <c:pt idx="4">
                  <c:v>2.19</c:v>
                </c:pt>
                <c:pt idx="5">
                  <c:v>61.03</c:v>
                </c:pt>
                <c:pt idx="6">
                  <c:v>2.71</c:v>
                </c:pt>
                <c:pt idx="7">
                  <c:v>0.12</c:v>
                </c:pt>
                <c:pt idx="8">
                  <c:v>2.23</c:v>
                </c:pt>
                <c:pt idx="9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4/2/2021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2022-2023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согласно Решения Совета депутатов городского округа Анадырь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 февраля 2021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120)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февраль 2021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dirty="0" smtClean="0"/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2021 году – 84,7%, в 2022 году – 85,2%, в 2023 году – 84,6%. </a:t>
            </a:r>
          </a:p>
          <a:p>
            <a:pPr algn="just">
              <a:lnSpc>
                <a:spcPct val="200000"/>
              </a:lnSpc>
            </a:pPr>
            <a:r>
              <a:rPr lang="ru-RU" b="1" dirty="0" smtClean="0"/>
              <a:t>Неналоговые доходы бюджета городского округа Анадырь на 2021 год прогнозируются в объеме 81 735,0 тыс. рублей, в 2022 году – в объеме 79 313,6 тыс. рублей, в 2023 году – в объеме 78 836,8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Структура неналоговых доходов бюджета городского округа Анадырь на 2021 год и плановый период 2022 и 2023 годов представлена в таблице (в сравнении с 2020 годом):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510148"/>
              </p:ext>
            </p:extLst>
          </p:nvPr>
        </p:nvGraphicFramePr>
        <p:xfrm>
          <a:off x="323528" y="2780928"/>
          <a:ext cx="8280920" cy="3096768"/>
        </p:xfrm>
        <a:graphic>
          <a:graphicData uri="http://schemas.openxmlformats.org/drawingml/2006/table">
            <a:tbl>
              <a:tblPr/>
              <a:tblGrid>
                <a:gridCol w="375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513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322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8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1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72 722,8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71 033,4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70 639,0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17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778,3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809,4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7 749,0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6 985,9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6 871,1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64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484,9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484,9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484,9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8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81 735,0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79 313,6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78 836,8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году утвержден в размере 1 001 214,8 тыс.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рублей, в 2022 году – в размере 953 868,5 тыс. рублей, в 2023 году – в размере 913 196,2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981773731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2014-2022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66015553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ru-RU" sz="1600" dirty="0" smtClean="0"/>
              <a:t>Приоритетами в расходовании средств бюджета городского округа Анадырь на 2021 год и плановый период 2022 и 2023 годов становятся: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1) обеспечение своевременности и полноты выплаты заработной платы работникам бюджетной сферы;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2) недопущение кредиторской задолженности по заработной плате и социальным выплатам;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3) снижение долговой нагрузки городского округа Анадырь.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/>
              <a:t>	</a:t>
            </a:r>
            <a:endParaRPr lang="ru-RU" sz="1600" dirty="0" smtClean="0"/>
          </a:p>
          <a:p>
            <a:pPr algn="just">
              <a:lnSpc>
                <a:spcPct val="150000"/>
              </a:lnSpc>
            </a:pPr>
            <a:r>
              <a:rPr lang="ru-RU" sz="1600" dirty="0" smtClean="0"/>
              <a:t>Бюджет городского округа Анадырь по расходам запланирован в 2021 году в объеме 1 907 958,2 тыс. рублей, в 2022 году – 1 693 162,7 тыс. рублей, в 2023 году – 1 692 390,0 тыс. рублей. Информация  об объемах бюджета городского округа Анадырь на 2021 год и плановый период 2022 и 2023 годов по разделам классификации расходов бюджета представлена в таблице и диаграмме: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Информация о расходах бюджета за 2021 год и плановый период 2022 и 2023 годов представлена в таблице (тыс. рублей) (в сравнении с 2020 годом):</a:t>
            </a:r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483009"/>
              </p:ext>
            </p:extLst>
          </p:nvPr>
        </p:nvGraphicFramePr>
        <p:xfrm>
          <a:off x="492222" y="2253995"/>
          <a:ext cx="8184234" cy="4199341"/>
        </p:xfrm>
        <a:graphic>
          <a:graphicData uri="http://schemas.openxmlformats.org/drawingml/2006/table">
            <a:tbl>
              <a:tblPr/>
              <a:tblGrid>
                <a:gridCol w="4314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7488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400152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77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1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18 031,6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37 104,4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27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223 305,9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244 929,0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269 477,6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0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6 272,8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6 207,8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3 868,8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7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253 921,4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147 307,0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136 678,3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4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224 094,5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145 141,2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122 296,8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7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4 818,2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77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1 086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090,6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1 031 825,6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1 032 822,2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32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55 732,4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45 751,9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45 791,4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7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2 064,1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2 064,1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2 064,1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7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47 034,1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47 280,3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37 692,7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77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4 593,7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4 593,7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4 593,7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504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9284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1 907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958,2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1 693 162,7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1 692 390,0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</a:rPr>
              <a:t>Информация  по разделам и подразделам классификации расходов бюджета на 2021 год :</a:t>
            </a:r>
            <a:endParaRPr lang="ru-RU" sz="1600" dirty="0">
              <a:effectLst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88242979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</a:rPr>
              <a:t>Информация  по разделам и подразделам классификации расходов бюджета на 2022 год :</a:t>
            </a:r>
            <a:endParaRPr lang="ru-RU" sz="1600" dirty="0">
              <a:effectLst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658801683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</a:rPr>
              <a:t>Информация  по разделам и подразделам классификации расходов бюджета на 2023 год :</a:t>
            </a:r>
            <a:endParaRPr lang="ru-RU" sz="1600" dirty="0">
              <a:effectLst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772377232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Бюджет городского округа Анадырь на 2021 год и плановый период 2022 и 2023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2021 году - 91,8%, в 2022 году – 90,1%, в 2022 году – 90,2%.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755135"/>
              </p:ext>
            </p:extLst>
          </p:nvPr>
        </p:nvGraphicFramePr>
        <p:xfrm>
          <a:off x="357158" y="1489966"/>
          <a:ext cx="8429683" cy="5218933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344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2021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 на 2016-2023 годы»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45 597,1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56 287,1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81 426,6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город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2 441,7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2 441,7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2 441,7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36 268,4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30 443,4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30 443,4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26 374,6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26 660,8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16 973,2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423 810,3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249 498,3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216 025,2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76 437,2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66 386,7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66 463,2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1 108 203,9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1 054 014,5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1 054 972,8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4 818,2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19 008,3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13 577,6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13 577,6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9 422,7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10 510,1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9 981,2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1 752 382,4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1 509 820,2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1 492 304,9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/>
              <a:t>Муниципальные программы городского округа Анадырь на 2021 год и плановый период 2022 и 2023 годов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Подготовлено </a:t>
            </a:r>
          </a:p>
          <a:p>
            <a:pPr algn="ctr"/>
            <a:r>
              <a:rPr lang="ru-RU" sz="2800" dirty="0" smtClean="0"/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4760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480" y="8112"/>
            <a:ext cx="7326684" cy="8967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2021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период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6" name="Овал 5"/>
          <p:cNvSpPr/>
          <p:nvPr/>
        </p:nvSpPr>
        <p:spPr bwMode="auto">
          <a:xfrm>
            <a:off x="7653254" y="-71394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22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12980"/>
            <a:ext cx="1285884" cy="9097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872006"/>
            <a:ext cx="91590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формировании прогноза социально-экономического развития городского округа Анадырь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учитываются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сценарные условия функционирования экономики и социальной сферы Чукотского автономного округа, а также общероссийские сценарные условия функционирования экономики и социальной сферы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двух вариантах с учётом вероятностного воздействия внутренних и внешних политических, экономических, социальных и других факторов, а также приоритетов и основных направлений социально-экономического развития городского округа Анадырь.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умеренным (инерционным)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исходит из возможности сохранения в прогнозируемом периоде тенденций внешних и внутренних условий функционирования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 (благоприятным)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исходит из более благоприятных по сравнению с действующими внешних и внутренних условий развития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55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2021 год и плановый период 2022 и 2023 годов был утвержден Решением Совета депутатов городского округа Анадырь от 17 декабря 2020 года № 107 (с учетом 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2021 год и плановый период 2022 и 2023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042419"/>
              </p:ext>
            </p:extLst>
          </p:nvPr>
        </p:nvGraphicFramePr>
        <p:xfrm>
          <a:off x="323528" y="3500438"/>
          <a:ext cx="8352928" cy="3130382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2021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2022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1 750</a:t>
                      </a:r>
                      <a:r>
                        <a:rPr kumimoji="0" lang="en-US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916,1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1 723 662,7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1 692 390,0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1 907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958,2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1 693 162,7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692 390,0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/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-157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042,1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30 500,0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80076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2021 год и плановый период 2022 и 2023 годов, а также плановое исполнение за 2020 год представлены в таблице.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302565"/>
              </p:ext>
            </p:extLst>
          </p:nvPr>
        </p:nvGraphicFramePr>
        <p:xfrm>
          <a:off x="311485" y="4077072"/>
          <a:ext cx="8847605" cy="224028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748 232,4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749 701,3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769 794,2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779 193,8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1 471 217,3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1 001 214,8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953 868,5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913 196,2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2 219 449,7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750 916,1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1 723 662,7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1 692 390,0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Структура доходов бюджета городского округа Анадырь на 2021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271365856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Структура доходов бюджета городского округа Анадырь на 2022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35504571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Структура доходов бюджета городского округа Анадырь на 2023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498027449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Прогноз налоговых доходов бюджета городского округа Анадырь на 2021 год сложился в объеме 667 966,3 тыс. рублей, на 2022 год – 690 480,6 тыс. рублей, на 2023 год – 700 357,0 тыс. рублей. Ожидаемая структура налоговых доходов бюджета городского округа Анадырь на 2021 год и плановый период 2022 и 2023 годов  представлена в таблице (в сравнении с 2020 годом):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506910"/>
              </p:ext>
            </p:extLst>
          </p:nvPr>
        </p:nvGraphicFramePr>
        <p:xfrm>
          <a:off x="357158" y="2714620"/>
          <a:ext cx="8319298" cy="3378676"/>
        </p:xfrm>
        <a:graphic>
          <a:graphicData uri="http://schemas.openxmlformats.org/drawingml/2006/table">
            <a:tbl>
              <a:tblPr/>
              <a:tblGrid>
                <a:gridCol w="4710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80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1102660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318852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488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38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565 926,0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588 584,0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592 743,0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06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3 866,3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3 806,6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4 007,0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88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72 107,0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67 632,0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67 632,0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91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6 153,0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10 049,0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14 775,0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88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16 833,0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17 328,0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18 119,0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88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3 081,0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081,0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3 081,0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88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667 966,3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690 480,6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700 357,0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22895</TotalTime>
  <Words>1569</Words>
  <Application>Microsoft Office PowerPoint</Application>
  <PresentationFormat>Экран (4:3)</PresentationFormat>
  <Paragraphs>313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Основные показатели прогноза социально-экономического развития  городского округа Анадырь на 2021 год и на период 2022 и 2023 годов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1264</cp:revision>
  <dcterms:created xsi:type="dcterms:W3CDTF">2004-02-12T06:43:32Z</dcterms:created>
  <dcterms:modified xsi:type="dcterms:W3CDTF">2021-04-02T03:40:48Z</dcterms:modified>
</cp:coreProperties>
</file>