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comments/comment1.xml" ContentType="application/vnd.openxmlformats-officedocument.presentationml.comments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3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6" r:id="rId1"/>
  </p:sldMasterIdLst>
  <p:notesMasterIdLst>
    <p:notesMasterId r:id="rId34"/>
  </p:notesMasterIdLst>
  <p:sldIdLst>
    <p:sldId id="284" r:id="rId2"/>
    <p:sldId id="294" r:id="rId3"/>
    <p:sldId id="295" r:id="rId4"/>
    <p:sldId id="303" r:id="rId5"/>
    <p:sldId id="329" r:id="rId6"/>
    <p:sldId id="330" r:id="rId7"/>
    <p:sldId id="331" r:id="rId8"/>
    <p:sldId id="332" r:id="rId9"/>
    <p:sldId id="333" r:id="rId10"/>
    <p:sldId id="334" r:id="rId11"/>
    <p:sldId id="335" r:id="rId12"/>
    <p:sldId id="336" r:id="rId13"/>
    <p:sldId id="337" r:id="rId14"/>
    <p:sldId id="338" r:id="rId15"/>
    <p:sldId id="339" r:id="rId16"/>
    <p:sldId id="340" r:id="rId17"/>
    <p:sldId id="342" r:id="rId18"/>
    <p:sldId id="344" r:id="rId19"/>
    <p:sldId id="343" r:id="rId20"/>
    <p:sldId id="345" r:id="rId21"/>
    <p:sldId id="346" r:id="rId22"/>
    <p:sldId id="347" r:id="rId23"/>
    <p:sldId id="348" r:id="rId24"/>
    <p:sldId id="350" r:id="rId25"/>
    <p:sldId id="361" r:id="rId26"/>
    <p:sldId id="368" r:id="rId27"/>
    <p:sldId id="369" r:id="rId28"/>
    <p:sldId id="363" r:id="rId29"/>
    <p:sldId id="364" r:id="rId30"/>
    <p:sldId id="365" r:id="rId31"/>
    <p:sldId id="366" r:id="rId32"/>
    <p:sldId id="367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ноут" initials="н" lastIdx="2" clrIdx="0">
    <p:extLst>
      <p:ext uri="{19B8F6BF-5375-455C-9EA6-DF929625EA0E}">
        <p15:presenceInfo xmlns:p15="http://schemas.microsoft.com/office/powerpoint/2012/main" xmlns="" userId="ноут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1C04AC"/>
    <a:srgbClr val="00CC00"/>
    <a:srgbClr val="009600"/>
    <a:srgbClr val="9856B6"/>
    <a:srgbClr val="D8650E"/>
    <a:srgbClr val="F05656"/>
    <a:srgbClr val="4E31F9"/>
    <a:srgbClr val="2306D4"/>
    <a:srgbClr val="66FF99"/>
    <a:srgbClr val="66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508" autoAdjust="0"/>
    <p:restoredTop sz="96980" autoAdjust="0"/>
  </p:normalViewPr>
  <p:slideViewPr>
    <p:cSldViewPr>
      <p:cViewPr varScale="1">
        <p:scale>
          <a:sx n="114" d="100"/>
          <a:sy n="114" d="100"/>
        </p:scale>
        <p:origin x="-1644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.Artemova\&#1056;&#1072;&#1073;&#1086;&#1095;&#1080;&#1081;%20&#1089;&#1090;&#1086;&#1083;\0503317G_20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400" b="1" dirty="0" smtClean="0">
                <a:solidFill>
                  <a:srgbClr val="1C04A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Индекс производства </a:t>
            </a:r>
            <a:endParaRPr lang="ru-RU" sz="2400" b="1" dirty="0">
              <a:solidFill>
                <a:srgbClr val="1C04A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8.1700451048171627E-2"/>
          <c:y val="0.14112815330043796"/>
          <c:w val="0.89701262297948858"/>
          <c:h val="0.57397499157798781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Промышленное производство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8.0890318694893576E-2"/>
                  <c:y val="-4.2898217055520445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5610412379716299E-2"/>
                  <c:y val="-3.1458692507381654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5279906315177244E-2"/>
                  <c:y val="-3.1458692507381654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5147703889361624E-3"/>
                  <c:y val="1.1439524548138798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FF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Лист1!$B$2:$B$5</c:f>
              <c:numCache>
                <c:formatCode>0.0%</c:formatCode>
                <c:ptCount val="4"/>
                <c:pt idx="0">
                  <c:v>1.0485</c:v>
                </c:pt>
                <c:pt idx="1">
                  <c:v>1.028</c:v>
                </c:pt>
                <c:pt idx="2">
                  <c:v>1.026</c:v>
                </c:pt>
                <c:pt idx="3">
                  <c:v>1.028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Добыча полезных ископаемых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C000"/>
              </a:solidFill>
              <a:ln w="9525">
                <a:solidFill>
                  <a:srgbClr val="FFC0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6831237139148975E-2"/>
                  <c:y val="3.1458692507381605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5610412379716299E-2"/>
                  <c:y val="3.7178454781451035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5279906315177244E-2"/>
                  <c:y val="2.0019167959242874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9338987870919802E-3"/>
                  <c:y val="6.577726615179800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FFC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Лист1!$C$2:$C$5</c:f>
              <c:numCache>
                <c:formatCode>0.0%</c:formatCode>
                <c:ptCount val="4"/>
                <c:pt idx="0">
                  <c:v>0.79800000000000004</c:v>
                </c:pt>
                <c:pt idx="1">
                  <c:v>1.028</c:v>
                </c:pt>
                <c:pt idx="2">
                  <c:v>1.026</c:v>
                </c:pt>
                <c:pt idx="3">
                  <c:v>1.028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Обрабатывающие производство</c:v>
                </c:pt>
              </c:strCache>
            </c:strRef>
          </c:tx>
          <c:spPr>
            <a:ln w="28575" cap="rnd">
              <a:solidFill>
                <a:srgbClr val="1C04AC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1C04AC"/>
              </a:solidFill>
              <a:ln w="9525">
                <a:solidFill>
                  <a:srgbClr val="1C04AC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8.0890318694893576E-2"/>
                  <c:y val="-5.147786046662450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6.3860777917021244E-2"/>
                  <c:y val="-7.721679069993679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2706054370496428E-2"/>
                  <c:y val="-9.437607752214489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9338987870919802E-3"/>
                  <c:y val="-8.0076671836971494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1C04AC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Лист1!$D$2:$D$5</c:f>
              <c:numCache>
                <c:formatCode>0.0%</c:formatCode>
                <c:ptCount val="4"/>
                <c:pt idx="0">
                  <c:v>1.3404</c:v>
                </c:pt>
                <c:pt idx="1">
                  <c:v>1.036</c:v>
                </c:pt>
                <c:pt idx="2">
                  <c:v>1.0329999999999997</c:v>
                </c:pt>
                <c:pt idx="3">
                  <c:v>1.0309999999999997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Производство электроэнергии, газа и воды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8.0890318694893576E-2"/>
                  <c:y val="-2.859881137034694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5610412379716299E-2"/>
                  <c:y val="-7.7216790699936796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5279906315177244E-2"/>
                  <c:y val="-8.0076671836971453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9338987870919802E-3"/>
                  <c:y val="-2.8598811370346949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3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Лист1!$E$2:$E$5</c:f>
              <c:numCache>
                <c:formatCode>0.0%</c:formatCode>
                <c:ptCount val="4"/>
                <c:pt idx="0">
                  <c:v>0.81499999999999995</c:v>
                </c:pt>
                <c:pt idx="1">
                  <c:v>1.036</c:v>
                </c:pt>
                <c:pt idx="2">
                  <c:v>1.0329999999999997</c:v>
                </c:pt>
                <c:pt idx="3">
                  <c:v>1.0309999999999997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Рыболовство, рыбоводсво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9600"/>
              </a:solidFill>
              <a:ln w="9525">
                <a:solidFill>
                  <a:srgbClr val="009600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6.3860777917021244E-2"/>
                  <c:y val="-5.7197622740693919E-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5610412379716299E-2"/>
                  <c:y val="-0.12297488889249195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5279906315177244E-2"/>
                  <c:y val="-0.12297488889249195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9338987870919802E-3"/>
                  <c:y val="-0.12869465116656123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rgbClr val="00CC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Лист1!$F$2:$F$5</c:f>
              <c:numCache>
                <c:formatCode>0.0%</c:formatCode>
                <c:ptCount val="4"/>
                <c:pt idx="0">
                  <c:v>3.8047</c:v>
                </c:pt>
                <c:pt idx="1">
                  <c:v>1.0529999999999997</c:v>
                </c:pt>
                <c:pt idx="2">
                  <c:v>1.0529999999999997</c:v>
                </c:pt>
                <c:pt idx="3">
                  <c:v>1.034</c:v>
                </c:pt>
              </c:numCache>
            </c:numRef>
          </c:val>
        </c:ser>
        <c:dLbls/>
        <c:marker val="1"/>
        <c:axId val="99654272"/>
        <c:axId val="99504512"/>
      </c:lineChart>
      <c:catAx>
        <c:axId val="9965427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9504512"/>
        <c:crosses val="autoZero"/>
        <c:auto val="1"/>
        <c:lblAlgn val="ctr"/>
        <c:lblOffset val="100"/>
      </c:catAx>
      <c:valAx>
        <c:axId val="99504512"/>
        <c:scaling>
          <c:orientation val="minMax"/>
          <c:min val="0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0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99654272"/>
        <c:crosses val="autoZero"/>
        <c:crossBetween val="between"/>
        <c:minorUnit val="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4313334610921508E-2"/>
          <c:y val="0.80395582361874574"/>
          <c:w val="0.9082705573878207"/>
          <c:h val="0.17888488955904691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5"/>
          <c:dPt>
            <c:idx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spPr>
              <a:solidFill>
                <a:srgbClr val="92D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1"/>
              <c:layout>
                <c:manualLayout>
                  <c:x val="0.19690979902345312"/>
                  <c:y val="-1.7980042447390904E-2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
</c:v>
                </c:pt>
                <c:pt idx="1">
                  <c:v>БЕЗВОЗМЕЗДНЫЕ ПОСТУПЛЕНИЯ
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43.7</c:v>
                </c:pt>
                <c:pt idx="1">
                  <c:v>56.3</c:v>
                </c:pt>
              </c:numCache>
            </c:numRef>
          </c:val>
        </c:ser>
        <c:dLbls/>
      </c:pie3D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7030A0"/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dLbls>
            <c:dLbl>
              <c:idx val="0"/>
              <c:layout>
                <c:manualLayout>
                  <c:x val="5.2386918505204598E-3"/>
                  <c:y val="1.388439109602479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190 </a:t>
                    </a:r>
                    <a:r>
                      <a:rPr lang="en-US" dirty="0" smtClean="0"/>
                      <a:t>067,4</a:t>
                    </a:r>
                    <a:endParaRPr lang="en-US" dirty="0"/>
                  </a:p>
                </c:rich>
              </c:tx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2.480279968892345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553 24</a:t>
                    </a:r>
                    <a:r>
                      <a:rPr lang="ru-RU" dirty="0" smtClean="0"/>
                      <a:t>4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9</a:t>
                    </a:r>
                    <a:endParaRPr lang="en-US" dirty="0"/>
                  </a:p>
                </c:rich>
              </c:tx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1.80189789786950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38 </a:t>
                    </a:r>
                    <a:r>
                      <a:rPr lang="en-US" dirty="0" smtClean="0"/>
                      <a:t>345,0</a:t>
                    </a:r>
                    <a:endParaRPr lang="en-US" dirty="0"/>
                  </a:p>
                </c:rich>
              </c:tx>
              <c:dLblPos val="outEnd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Субвенции</c:v>
                </c:pt>
                <c:pt idx="2">
                  <c:v>Субсидии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190067.4</c:v>
                </c:pt>
                <c:pt idx="1">
                  <c:v>553245</c:v>
                </c:pt>
                <c:pt idx="2">
                  <c:v>38345</c:v>
                </c:pt>
              </c:numCache>
            </c:numRef>
          </c:val>
        </c:ser>
        <c:dLbls>
          <c:showVal val="1"/>
        </c:dLbls>
        <c:gapWidth val="65"/>
        <c:axId val="120676352"/>
        <c:axId val="120677888"/>
      </c:barChart>
      <c:catAx>
        <c:axId val="120676352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0677888"/>
        <c:crosses val="autoZero"/>
        <c:auto val="1"/>
        <c:lblAlgn val="ctr"/>
        <c:lblOffset val="100"/>
      </c:catAx>
      <c:valAx>
        <c:axId val="12067788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.00" sourceLinked="1"/>
        <c:majorTickMark val="none"/>
        <c:tickLblPos val="nextTo"/>
        <c:crossAx val="120676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Лист1!$F$58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Лист1!$E$59</c:f>
              <c:strCache>
                <c:ptCount val="1"/>
                <c:pt idx="0">
                  <c:v>Объем кредита</c:v>
                </c:pt>
              </c:strCache>
            </c:strRef>
          </c:cat>
          <c:val>
            <c:numRef>
              <c:f>Лист1!$F$59</c:f>
              <c:numCache>
                <c:formatCode>General</c:formatCode>
                <c:ptCount val="1"/>
                <c:pt idx="0">
                  <c:v>74680</c:v>
                </c:pt>
              </c:numCache>
            </c:numRef>
          </c:val>
        </c:ser>
        <c:ser>
          <c:idx val="1"/>
          <c:order val="1"/>
          <c:tx>
            <c:strRef>
              <c:f>Лист1!$G$58</c:f>
              <c:strCache>
                <c:ptCount val="1"/>
                <c:pt idx="0">
                  <c:v>2015</c:v>
                </c:pt>
              </c:strCache>
            </c:strRef>
          </c:tx>
          <c:cat>
            <c:strRef>
              <c:f>Лист1!$E$59</c:f>
              <c:strCache>
                <c:ptCount val="1"/>
                <c:pt idx="0">
                  <c:v>Объем кредита</c:v>
                </c:pt>
              </c:strCache>
            </c:strRef>
          </c:cat>
          <c:val>
            <c:numRef>
              <c:f>Лист1!$G$59</c:f>
              <c:numCache>
                <c:formatCode>General</c:formatCode>
                <c:ptCount val="1"/>
                <c:pt idx="0">
                  <c:v>84680</c:v>
                </c:pt>
              </c:numCache>
            </c:numRef>
          </c:val>
        </c:ser>
        <c:ser>
          <c:idx val="2"/>
          <c:order val="2"/>
          <c:tx>
            <c:strRef>
              <c:f>Лист1!$H$58</c:f>
              <c:strCache>
                <c:ptCount val="1"/>
                <c:pt idx="0">
                  <c:v>2016</c:v>
                </c:pt>
              </c:strCache>
            </c:strRef>
          </c:tx>
          <c:cat>
            <c:strRef>
              <c:f>Лист1!$E$59</c:f>
              <c:strCache>
                <c:ptCount val="1"/>
                <c:pt idx="0">
                  <c:v>Объем кредита</c:v>
                </c:pt>
              </c:strCache>
            </c:strRef>
          </c:cat>
          <c:val>
            <c:numRef>
              <c:f>Лист1!$H$59</c:f>
              <c:numCache>
                <c:formatCode>General</c:formatCode>
                <c:ptCount val="1"/>
                <c:pt idx="0">
                  <c:v>94680</c:v>
                </c:pt>
              </c:numCache>
            </c:numRef>
          </c:val>
        </c:ser>
        <c:ser>
          <c:idx val="3"/>
          <c:order val="3"/>
          <c:tx>
            <c:strRef>
              <c:f>Лист1!$I$58</c:f>
              <c:strCache>
                <c:ptCount val="1"/>
                <c:pt idx="0">
                  <c:v>2017</c:v>
                </c:pt>
              </c:strCache>
            </c:strRef>
          </c:tx>
          <c:cat>
            <c:strRef>
              <c:f>Лист1!$E$59</c:f>
              <c:strCache>
                <c:ptCount val="1"/>
                <c:pt idx="0">
                  <c:v>Объем кредита</c:v>
                </c:pt>
              </c:strCache>
            </c:strRef>
          </c:cat>
          <c:val>
            <c:numRef>
              <c:f>Лист1!$I$59</c:f>
              <c:numCache>
                <c:formatCode>General</c:formatCode>
                <c:ptCount val="1"/>
                <c:pt idx="0">
                  <c:v>120000</c:v>
                </c:pt>
              </c:numCache>
            </c:numRef>
          </c:val>
        </c:ser>
        <c:ser>
          <c:idx val="4"/>
          <c:order val="4"/>
          <c:tx>
            <c:strRef>
              <c:f>Лист1!$J$58</c:f>
              <c:strCache>
                <c:ptCount val="1"/>
                <c:pt idx="0">
                  <c:v>2018</c:v>
                </c:pt>
              </c:strCache>
            </c:strRef>
          </c:tx>
          <c:cat>
            <c:strRef>
              <c:f>Лист1!$E$59</c:f>
              <c:strCache>
                <c:ptCount val="1"/>
                <c:pt idx="0">
                  <c:v>Объем кредита</c:v>
                </c:pt>
              </c:strCache>
            </c:strRef>
          </c:cat>
          <c:val>
            <c:numRef>
              <c:f>Лист1!$J$59</c:f>
              <c:numCache>
                <c:formatCode>General</c:formatCode>
                <c:ptCount val="1"/>
                <c:pt idx="0">
                  <c:v>120000</c:v>
                </c:pt>
              </c:numCache>
            </c:numRef>
          </c:val>
        </c:ser>
        <c:ser>
          <c:idx val="5"/>
          <c:order val="5"/>
          <c:tx>
            <c:strRef>
              <c:f>Лист1!$K$58</c:f>
              <c:strCache>
                <c:ptCount val="1"/>
                <c:pt idx="0">
                  <c:v>2019</c:v>
                </c:pt>
              </c:strCache>
            </c:strRef>
          </c:tx>
          <c:cat>
            <c:strRef>
              <c:f>Лист1!$E$59</c:f>
              <c:strCache>
                <c:ptCount val="1"/>
                <c:pt idx="0">
                  <c:v>Объем кредита</c:v>
                </c:pt>
              </c:strCache>
            </c:strRef>
          </c:cat>
          <c:val>
            <c:numRef>
              <c:f>Лист1!$K$59</c:f>
              <c:numCache>
                <c:formatCode>General</c:formatCode>
                <c:ptCount val="1"/>
                <c:pt idx="0">
                  <c:v>50000</c:v>
                </c:pt>
              </c:numCache>
            </c:numRef>
          </c:val>
        </c:ser>
        <c:dLbls/>
        <c:axId val="41914368"/>
        <c:axId val="41915904"/>
      </c:barChart>
      <c:catAx>
        <c:axId val="41914368"/>
        <c:scaling>
          <c:orientation val="minMax"/>
        </c:scaling>
        <c:axPos val="b"/>
        <c:numFmt formatCode="General" sourceLinked="0"/>
        <c:tickLblPos val="nextTo"/>
        <c:crossAx val="41915904"/>
        <c:crosses val="autoZero"/>
        <c:auto val="1"/>
        <c:lblAlgn val="ctr"/>
        <c:lblOffset val="100"/>
      </c:catAx>
      <c:valAx>
        <c:axId val="41915904"/>
        <c:scaling>
          <c:orientation val="minMax"/>
        </c:scaling>
        <c:axPos val="l"/>
        <c:majorGridlines/>
        <c:numFmt formatCode="General" sourceLinked="1"/>
        <c:tickLblPos val="nextTo"/>
        <c:crossAx val="4191436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4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Лист1!$M$21</c:f>
              <c:strCache>
                <c:ptCount val="1"/>
                <c:pt idx="0">
                  <c:v>Исполнение</c:v>
                </c:pt>
              </c:strCache>
            </c:strRef>
          </c:tx>
          <c:dLbls>
            <c:showPercent val="1"/>
          </c:dLbls>
          <c:cat>
            <c:strRef>
              <c:f>Лист1!$L$22:$L$30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Образование</c:v>
                </c:pt>
                <c:pt idx="5">
                  <c:v>Культура, кинематография</c:v>
                </c:pt>
                <c:pt idx="6">
                  <c:v>Здравоохранение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Лист1!$M$22:$M$30</c:f>
              <c:numCache>
                <c:formatCode>0%</c:formatCode>
                <c:ptCount val="9"/>
                <c:pt idx="0">
                  <c:v>9.2472041852287371E-2</c:v>
                </c:pt>
                <c:pt idx="1">
                  <c:v>5.1976648826779059E-3</c:v>
                </c:pt>
                <c:pt idx="2">
                  <c:v>8.7964182915926947E-2</c:v>
                </c:pt>
                <c:pt idx="3">
                  <c:v>0.2057435018069686</c:v>
                </c:pt>
                <c:pt idx="4">
                  <c:v>0.47045607182849897</c:v>
                </c:pt>
                <c:pt idx="5">
                  <c:v>7.3405999826881355E-2</c:v>
                </c:pt>
                <c:pt idx="6">
                  <c:v>1.9758790304397998E-3</c:v>
                </c:pt>
                <c:pt idx="7">
                  <c:v>4.5197377492044589E-2</c:v>
                </c:pt>
                <c:pt idx="8">
                  <c:v>1.7587485643298272E-2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4-19T15:31:10.397" idx="1">
    <p:pos x="10" y="10"/>
    <p:text>нет данных промышленного производства за 2017</p:text>
    <p:extLst>
      <p:ext uri="{C676402C-5697-4E1C-873F-D02D1690AC5C}">
        <p15:threadingInfo xmlns:p15="http://schemas.microsoft.com/office/powerpoint/2012/main" xmlns="" timeZoneBias="-720"/>
      </p:ext>
    </p:extLst>
  </p:cm>
  <p:cm authorId="1" dt="2018-04-19T15:31:30.167" idx="2">
    <p:pos x="146" y="146"/>
    <p:text/>
    <p:extLst>
      <p:ext uri="{C676402C-5697-4E1C-873F-D02D1690AC5C}">
        <p15:threadingInfo xmlns:p15="http://schemas.microsoft.com/office/powerpoint/2012/main" xmlns="" timeZoneBias="-7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26476-71DF-424A-A447-09D0D8D120DB}" type="datetimeFigureOut">
              <a:rPr lang="ru-RU" smtClean="0"/>
              <a:pPr/>
              <a:t>25.04.2018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30734-46D2-4082-A789-90C7BADBE8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7522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30734-46D2-4082-A789-90C7BADBE88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76893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30734-46D2-4082-A789-90C7BADBE880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562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4/25/2018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ransition spd="slow">
    <p:split orient="vert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comments" Target="../comments/commen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06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 bwMode="gray">
          <a:xfrm>
            <a:off x="0" y="3029615"/>
            <a:ext cx="9144000" cy="94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1" hangingPunct="1">
              <a:defRPr/>
            </a:pPr>
            <a:r>
              <a:rPr lang="ru-RU" b="1" kern="0" dirty="0" smtClean="0">
                <a:latin typeface="Times New Roman" pitchFamily="18" charset="0"/>
                <a:ea typeface="+mj-ea"/>
                <a:cs typeface="Times New Roman" pitchFamily="18" charset="0"/>
              </a:rPr>
              <a:t>к проекту решения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Совета депутатов городского округа Анадырь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«Об утверждении отчёта об исполнении бюджета городского округа Анадырь за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год»</a:t>
            </a:r>
          </a:p>
          <a:p>
            <a:pPr lvl="0" algn="ctr" eaLnBrk="1" hangingPunct="1">
              <a:defRPr/>
            </a:pPr>
            <a:endParaRPr lang="ru-RU" sz="1600" b="1" kern="0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БЮДЖЕТ ДЛЯ ГРАЖДАН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1027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1184798"/>
            <a:ext cx="2221393" cy="1571636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0" y="571480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Городской округ Анадырь</a:t>
            </a:r>
            <a:endParaRPr lang="ru-RU" sz="36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1033" name="Picture 9" descr="C:\Users\Олег\Desktop\бюджет\jupVXyFd5D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5209" y="4238079"/>
            <a:ext cx="2643206" cy="230454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86116" y="6488668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апреля 2018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9184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год и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период до 2020  года 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53254" y="-105449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5685" y="-40545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15819648"/>
              </p:ext>
            </p:extLst>
          </p:nvPr>
        </p:nvGraphicFramePr>
        <p:xfrm>
          <a:off x="9186" y="934122"/>
          <a:ext cx="9134815" cy="58345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7703"/>
                <a:gridCol w="801615"/>
                <a:gridCol w="852462"/>
                <a:gridCol w="780676"/>
                <a:gridCol w="762731"/>
                <a:gridCol w="762731"/>
                <a:gridCol w="816570"/>
                <a:gridCol w="816570"/>
                <a:gridCol w="753757"/>
              </a:tblGrid>
              <a:tr h="26926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2017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92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41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269267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Денежные доходы и расходы населения</a:t>
                      </a:r>
                      <a:endParaRPr lang="ru-RU" sz="18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92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- всего</a:t>
                      </a:r>
                      <a:endParaRPr lang="ru-RU" sz="16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млн.руб.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13 418,4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13 105,2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13 957,0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13 957,0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14 850,3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14 850,3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15 785,9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0770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Реальные располагаемые денежные доходы населения</a:t>
                      </a:r>
                      <a:endParaRPr lang="ru-RU" sz="16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предыдущему году</a:t>
                      </a:r>
                      <a:endParaRPr lang="ru-RU" sz="1400" b="0" i="1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106,5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106,4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106,3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385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Денежные доходы в расчете на душу населения в месяц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782,9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68 444,5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72 893,4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72 893,4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77 558,5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77 558,5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82 444,7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6926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и сбережения - всего</a:t>
                      </a:r>
                      <a:endParaRPr lang="ru-RU" sz="1600" b="1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млн.руб.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6 253,2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5 225,7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5 565,3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5 565,3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5 921,5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5 921,5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6 294,6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3463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 размер назначенных месячных пенсий пенсионеров, состоящих на учете в отделениях Пенсионного фонда РФ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23 486,0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24 900,0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28 684,8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28 684,8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32 930,2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32 930,2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37 639,2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0770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Реальный размер назначенных пенсий</a:t>
                      </a:r>
                      <a:endParaRPr lang="ru-RU" sz="16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предыдущему году</a:t>
                      </a:r>
                      <a:endParaRPr lang="ru-RU" sz="1400" b="0" i="1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115,2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114,8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114,3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6940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год и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период до 2020  года 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51176" y="0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3406" y="24991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26352392"/>
              </p:ext>
            </p:extLst>
          </p:nvPr>
        </p:nvGraphicFramePr>
        <p:xfrm>
          <a:off x="6937" y="1064560"/>
          <a:ext cx="9134984" cy="36572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7753"/>
                <a:gridCol w="841206"/>
                <a:gridCol w="812904"/>
                <a:gridCol w="780690"/>
                <a:gridCol w="762745"/>
                <a:gridCol w="762745"/>
                <a:gridCol w="816585"/>
                <a:gridCol w="816585"/>
                <a:gridCol w="753771"/>
              </a:tblGrid>
              <a:tr h="32305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2017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3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81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323050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 и </a:t>
                      </a:r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занятость</a:t>
                      </a:r>
                      <a:endParaRPr lang="ru-RU" sz="18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6461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Среднесписочная численность работников организаций - всего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человек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6461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Фонд начисленной заработной платы всех работников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млн.руб. 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12 307,9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11 866,7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13 278,8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13 278,8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14 766,0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14 766,0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16 301,7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6461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Выплаты социального характера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млн.руб. </a:t>
                      </a:r>
                      <a:endParaRPr lang="ru-RU" sz="14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1 077,9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1 197,3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1 275,2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1 275,2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1 356,8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1 356,8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1 442,2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2305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безработицы</a:t>
                      </a:r>
                      <a:endParaRPr lang="ru-RU" sz="16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</a:t>
                      </a:r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12403758"/>
              </p:ext>
            </p:extLst>
          </p:nvPr>
        </p:nvGraphicFramePr>
        <p:xfrm>
          <a:off x="0" y="4697720"/>
          <a:ext cx="9143998" cy="21876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8680"/>
                <a:gridCol w="847216"/>
                <a:gridCol w="807441"/>
                <a:gridCol w="780950"/>
                <a:gridCol w="765990"/>
                <a:gridCol w="765990"/>
                <a:gridCol w="816855"/>
                <a:gridCol w="816855"/>
                <a:gridCol w="754021"/>
              </a:tblGrid>
              <a:tr h="7683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Среднемесячная</a:t>
                      </a:r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заработная плата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110 762,1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116 500,0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116 500,0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126 856,0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126 856,0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138 612,0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5610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пенсионеров,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состоящих на учете в Пенсионном фонде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человек 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687824">
                <a:tc>
                  <a:txBody>
                    <a:bodyPr/>
                    <a:lstStyle/>
                    <a:p>
                      <a:pPr algn="l" fontAlgn="t"/>
                      <a:endParaRPr lang="ru-RU" sz="16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них неработающие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45609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чел.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19116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год и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период до 2020  года 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62950" y="-16988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65381" y="47916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13849010"/>
              </p:ext>
            </p:extLst>
          </p:nvPr>
        </p:nvGraphicFramePr>
        <p:xfrm>
          <a:off x="19116" y="1087487"/>
          <a:ext cx="9124885" cy="57705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4673"/>
                <a:gridCol w="904115"/>
                <a:gridCol w="748165"/>
                <a:gridCol w="779827"/>
                <a:gridCol w="761902"/>
                <a:gridCol w="761902"/>
                <a:gridCol w="815682"/>
                <a:gridCol w="815682"/>
                <a:gridCol w="752937"/>
              </a:tblGrid>
              <a:tr h="385342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2017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53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58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847398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Ввод в эксплуатацию жилых домов за счет всех источников финансирования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кв. м общей площади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0,250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02441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площадь жилых помещений, приходящаяся на 1 жителя  (на конец года)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кв. м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6611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Стоимость предоставляемых населению жилищно-коммунальных услуг, рассчитанная по экономически обоснованным тарифам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433,7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400,4</a:t>
                      </a:r>
                      <a:endParaRPr lang="ru-RU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414,8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414,8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428,5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428,5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441,8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96101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Фактический уровень платежей населения за жилье и коммунальные услуги 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600" b="0" i="1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91,8</a:t>
                      </a:r>
                      <a:endParaRPr lang="ru-RU" sz="16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86176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год и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период до 2020  года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78794" y="0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1225" y="64904"/>
            <a:ext cx="1285884" cy="909763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-25540" y="1571612"/>
            <a:ext cx="916954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705" indent="540385" algn="just">
              <a:lnSpc>
                <a:spcPct val="150000"/>
              </a:lnSpc>
              <a:spcAft>
                <a:spcPts val="6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перспективу показатели социально-экономического развития городского округа Анадырь составлены с учётом решения намеченных задач, направленных на повышение экономической и социальной стабильности, подъёму уровня жизни населения, создание необходимых экономических условий для эффективного хозяйствования всех субъектов, расположенных на территории городского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округа Анадырь,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благоприятного предпринимательского и инвестиционного климата, равных условий для конкуренции.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03132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2017 год был утвержден Решением Совета депутатов городского округа Анадырь от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декабря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2016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года №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119.</a:t>
            </a:r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В бюджете городского округа Анадырь за 2017 год исполнен со следующими основными показателями: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з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а 2017 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84947169"/>
              </p:ext>
            </p:extLst>
          </p:nvPr>
        </p:nvGraphicFramePr>
        <p:xfrm>
          <a:off x="642910" y="3460061"/>
          <a:ext cx="8177562" cy="2796186"/>
        </p:xfrm>
        <a:graphic>
          <a:graphicData uri="http://schemas.openxmlformats.org/drawingml/2006/table">
            <a:tbl>
              <a:tblPr/>
              <a:tblGrid>
                <a:gridCol w="2725854"/>
                <a:gridCol w="2725854"/>
                <a:gridCol w="2725854"/>
              </a:tblGrid>
              <a:tr h="841800"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показателя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Утверждено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2017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год с учетом изменений в установленном порядке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Исполнено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302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1 413 588,6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1 386 328,3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302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Расходы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1 484 522,5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1 461 425,5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302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Дефицит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- 70 933,9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- 75 097,2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49299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городского округа Анадырь представлены налоговыми и неналоговыми доходами, а также безвозмездными поступлениями из окружного бюджета в виде субвенций, субсидий и иных межбюджетных трансфертов.</a:t>
            </a:r>
          </a:p>
          <a:p>
            <a:pPr algn="just"/>
            <a:endParaRPr lang="ru-RU" sz="2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Структура доходов бюджета за 2017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0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з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а 2017 год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07107367"/>
              </p:ext>
            </p:extLst>
          </p:nvPr>
        </p:nvGraphicFramePr>
        <p:xfrm>
          <a:off x="210199" y="4077072"/>
          <a:ext cx="8576643" cy="2087244"/>
        </p:xfrm>
        <a:graphic>
          <a:graphicData uri="http://schemas.openxmlformats.org/drawingml/2006/table">
            <a:tbl>
              <a:tblPr/>
              <a:tblGrid>
                <a:gridCol w="4925975"/>
                <a:gridCol w="3650668"/>
              </a:tblGrid>
              <a:tr h="230491"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250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Отчетный год</a:t>
                      </a:r>
                      <a:endParaRPr lang="ru-RU" sz="12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398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НАЛОГОВЫЕ И НЕНАЛОГОВЫЕ ДОХОДЫ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605 590,1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7813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БЕЗВОЗМЕЗДНЫЕ ПОСТУПЛЕНИЯ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780 738,2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03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1 386 328,3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20032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r>
              <a:rPr lang="ru-RU" dirty="0" smtClean="0"/>
              <a:t>	Структура доходов бюджета городского округа Анадырь за 201</a:t>
            </a:r>
            <a:r>
              <a:rPr lang="ru-RU" dirty="0"/>
              <a:t>7</a:t>
            </a:r>
            <a:r>
              <a:rPr lang="ru-RU" dirty="0" smtClean="0"/>
              <a:t> 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 бюджете городского округа Анадырь  за 2017 год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2425844749"/>
              </p:ext>
            </p:extLst>
          </p:nvPr>
        </p:nvGraphicFramePr>
        <p:xfrm>
          <a:off x="1043608" y="2420888"/>
          <a:ext cx="712879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об исполнении бюджета городского округа Анадырь  за 2017 год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428737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	Налоговые доходы бюджета городского округа Анадырь за 2017 год исполнены в объеме 501 037,9  тыс.рублей. Структура налоговых доходов бюджета городского округа Анадырь за 2017 год представлена в таблице:</a:t>
            </a:r>
          </a:p>
          <a:p>
            <a:pPr algn="just"/>
            <a:r>
              <a:rPr lang="en-US" dirty="0" smtClean="0"/>
              <a:t>.</a:t>
            </a:r>
            <a:endParaRPr lang="ru-RU" dirty="0" smtClean="0"/>
          </a:p>
          <a:p>
            <a:pPr algn="ctr"/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51630076"/>
              </p:ext>
            </p:extLst>
          </p:nvPr>
        </p:nvGraphicFramePr>
        <p:xfrm>
          <a:off x="323528" y="2696771"/>
          <a:ext cx="8496944" cy="4079439"/>
        </p:xfrm>
        <a:graphic>
          <a:graphicData uri="http://schemas.openxmlformats.org/drawingml/2006/table">
            <a:tbl>
              <a:tblPr/>
              <a:tblGrid>
                <a:gridCol w="2124236"/>
                <a:gridCol w="2271317"/>
                <a:gridCol w="2362686"/>
                <a:gridCol w="1738705"/>
              </a:tblGrid>
              <a:tr h="372189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919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396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610,9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457200" algn="r" rtl="0" eaLnBrk="1" latinLnBrk="0" hangingPunct="1">
                        <a:spcAft>
                          <a:spcPts val="0"/>
                        </a:spcAft>
                      </a:pPr>
                      <a:endParaRPr kumimoji="0" lang="ru-RU" sz="14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457200" algn="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414 </a:t>
                      </a:r>
                      <a:r>
                        <a:rPr kumimoji="0"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339,1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457200" algn="r" rtl="0" eaLnBrk="1" fontAlgn="b" latinLnBrk="0" hangingPunct="1"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104,47%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569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835,9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457200" algn="r" rtl="0" eaLnBrk="1" latinLnBrk="0" hangingPunct="1">
                        <a:spcAft>
                          <a:spcPts val="0"/>
                        </a:spcAft>
                      </a:pPr>
                      <a:endParaRPr kumimoji="0" lang="ru-RU" sz="14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457200" algn="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809,2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457200" algn="r" rtl="0" eaLnBrk="1" fontAlgn="b" latinLnBrk="0" hangingPunct="1"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98,55%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310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664,8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457200" algn="r" rtl="0" eaLnBrk="1" latinLnBrk="0" hangingPunct="1">
                        <a:spcAft>
                          <a:spcPts val="0"/>
                        </a:spcAft>
                      </a:pPr>
                      <a:endParaRPr kumimoji="0" lang="ru-RU" sz="14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457200" algn="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r>
                        <a:rPr kumimoji="0"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034,6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457200" algn="r" rtl="0" eaLnBrk="1" fontAlgn="b" latinLnBrk="0" hangingPunct="1"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88,12%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201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502,8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457200" algn="r" rtl="0" eaLnBrk="1" latinLnBrk="0" hangingPunct="1">
                        <a:spcAft>
                          <a:spcPts val="0"/>
                        </a:spcAft>
                      </a:pPr>
                      <a:endParaRPr kumimoji="0" lang="ru-RU" sz="14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457200" algn="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kumimoji="0"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697,5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457200" algn="r" rtl="0" eaLnBrk="1" fontAlgn="b" latinLnBrk="0" hangingPunct="1"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179,50%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7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656,4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457200" algn="r" rtl="0" eaLnBrk="1" latinLnBrk="0" hangingPunct="1">
                        <a:spcAft>
                          <a:spcPts val="0"/>
                        </a:spcAft>
                      </a:pPr>
                      <a:endParaRPr kumimoji="0" lang="ru-RU" sz="14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457200" algn="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 </a:t>
                      </a:r>
                      <a:r>
                        <a:rPr kumimoji="0"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272,6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457200" algn="r" rtl="0" eaLnBrk="1" fontAlgn="b" latinLnBrk="0" hangingPunct="1"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119,16%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310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208,2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457200" algn="r" rtl="0" eaLnBrk="1" latinLnBrk="0" hangingPunct="1">
                        <a:spcAft>
                          <a:spcPts val="0"/>
                        </a:spcAft>
                      </a:pPr>
                      <a:endParaRPr kumimoji="0" lang="ru-RU" sz="14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457200" algn="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kumimoji="0"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884,9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457200" algn="r" rtl="0" eaLnBrk="1" fontAlgn="b" latinLnBrk="0" hangingPunct="1">
                        <a:spcAft>
                          <a:spcPts val="0"/>
                        </a:spcAft>
                      </a:pPr>
                      <a:r>
                        <a:rPr kumimoji="0"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85,36%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310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488 479,0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501 037,9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102,57%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об исполнении бюджета городского округа Анадырь  за 2017 год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357298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Структура неналоговых доходов бюджета городского округа Анадырь за </a:t>
            </a:r>
            <a:r>
              <a:rPr lang="ru-RU" dirty="0" smtClean="0"/>
              <a:t>2017 </a:t>
            </a:r>
            <a:r>
              <a:rPr lang="ru-RU" dirty="0"/>
              <a:t>год представлена в </a:t>
            </a:r>
            <a:r>
              <a:rPr lang="ru-RU" dirty="0" smtClean="0"/>
              <a:t>таблице (тыс.руб.):</a:t>
            </a:r>
            <a:endParaRPr lang="ru-RU" dirty="0" smtClean="0"/>
          </a:p>
          <a:p>
            <a:pPr algn="ctr"/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39341011"/>
              </p:ext>
            </p:extLst>
          </p:nvPr>
        </p:nvGraphicFramePr>
        <p:xfrm>
          <a:off x="357158" y="2285992"/>
          <a:ext cx="8535321" cy="3689340"/>
        </p:xfrm>
        <a:graphic>
          <a:graphicData uri="http://schemas.openxmlformats.org/drawingml/2006/table">
            <a:tbl>
              <a:tblPr/>
              <a:tblGrid>
                <a:gridCol w="4007891"/>
                <a:gridCol w="1410183"/>
                <a:gridCol w="1707064"/>
                <a:gridCol w="1410183"/>
              </a:tblGrid>
              <a:tr h="31886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3821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75 341,3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indent="457200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73 865,2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98,04%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529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Платежи при пользовании природными ресурсами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2 085,6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indent="457200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2 135,0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102,37%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67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оказания платных услуг (работ) и компенсации затрат государства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indent="457200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14,6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675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18 226,6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indent="457200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19 592,7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107,50%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7529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6 660,9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indent="457200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948,8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134,35%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020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Прочие неналоговые доходы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indent="457200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-3,6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96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неналоговых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102 314,4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104 </a:t>
                      </a:r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552,3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102,19%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об исполнении бюджета городского округа Анадырь  за 2017 год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643050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ru-RU" dirty="0"/>
              <a:t>Наибольший удельный вес в структуре налоговых доходов приходится на поступления налога на доходы физических лиц </a:t>
            </a:r>
            <a:r>
              <a:rPr lang="ru-RU" dirty="0" smtClean="0"/>
              <a:t>-82,7%. </a:t>
            </a:r>
            <a:r>
              <a:rPr lang="ru-RU" dirty="0"/>
              <a:t>В </a:t>
            </a:r>
            <a:r>
              <a:rPr lang="ru-RU" dirty="0" smtClean="0"/>
              <a:t>2017 </a:t>
            </a:r>
            <a:r>
              <a:rPr lang="ru-RU" dirty="0"/>
              <a:t>году </a:t>
            </a:r>
            <a:r>
              <a:rPr lang="ru-RU" dirty="0" smtClean="0"/>
              <a:t>увеличение поступлений </a:t>
            </a:r>
            <a:r>
              <a:rPr lang="ru-RU" dirty="0" smtClean="0"/>
              <a:t>связано </a:t>
            </a:r>
            <a:r>
              <a:rPr lang="ru-RU" dirty="0" smtClean="0"/>
              <a:t>с ростом МРОТ, а также исполнением майских указов президента РФ, в части увеличения зарплат бюджетникам</a:t>
            </a:r>
            <a:r>
              <a:rPr lang="ru-RU" dirty="0" smtClean="0"/>
              <a:t>.</a:t>
            </a:r>
            <a:endParaRPr lang="ru-RU" dirty="0"/>
          </a:p>
          <a:p>
            <a:pPr algn="just">
              <a:lnSpc>
                <a:spcPct val="200000"/>
              </a:lnSpc>
            </a:pPr>
            <a:r>
              <a:rPr lang="ru-RU" b="1" dirty="0"/>
              <a:t>Неналоговые доходы бюджета городского округа Анадырь за </a:t>
            </a:r>
            <a:r>
              <a:rPr lang="ru-RU" b="1" dirty="0" smtClean="0"/>
              <a:t>2017 </a:t>
            </a:r>
            <a:r>
              <a:rPr lang="ru-RU" b="1" dirty="0"/>
              <a:t>год составили </a:t>
            </a:r>
            <a:r>
              <a:rPr lang="ru-RU" b="1" dirty="0" smtClean="0"/>
              <a:t>104 </a:t>
            </a:r>
            <a:r>
              <a:rPr lang="ru-RU" b="1" dirty="0" smtClean="0"/>
              <a:t>552,3 </a:t>
            </a:r>
            <a:r>
              <a:rPr lang="ru-RU" b="1" dirty="0" smtClean="0"/>
              <a:t>тыс.рублей</a:t>
            </a:r>
            <a:r>
              <a:rPr lang="ru-RU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102"/>
            <a:ext cx="9159090" cy="9000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798" y="35813"/>
            <a:ext cx="7326684" cy="82867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термины, используемые в бюджетном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7565913" y="-478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3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8508" y="64426"/>
            <a:ext cx="1285884" cy="909763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5090" y="974189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Местный бюджет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 образования и расходования денежных средств для реализации задач и функций местного самоуправления.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поступающие в бюджет денежные средства: налоговые и неналоговые доходы, а также безвозмездные поступления от других бюджетов в форме дотаций, субсидий, субвенций и иных межбюджетных трансфертов.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выплачиваемые из бюджета денежные средства, направляемые на реализацию задач и функций органов власти в различных отраслях: образование, культура, здравоохранение, жилищно-коммунальное хозяйство, сельское хозяйство, социальная защита и обеспечение населения и т.д.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расходов бюджета над его доходами;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доходов бюджета над его расходами.</a:t>
            </a:r>
          </a:p>
        </p:txBody>
      </p:sp>
    </p:spTree>
    <p:extLst>
      <p:ext uri="{BB962C8B-B14F-4D97-AF65-F5344CB8AC3E}">
        <p14:creationId xmlns:p14="http://schemas.microsoft.com/office/powerpoint/2010/main" xmlns="" val="2159826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об исполнении бюджета городского округа Анадырь  за 2017 год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Объем безвозмездных поступлений из окружного бюджета в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году составил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780 738,2 </a:t>
            </a:r>
            <a:r>
              <a:rPr lang="ru-RU" dirty="0" err="1" smtClean="0">
                <a:effectLst/>
                <a:latin typeface="Times New Roman" pitchFamily="18" charset="0"/>
                <a:cs typeface="Times New Roman" pitchFamily="18" charset="0"/>
              </a:rPr>
              <a:t>тыс.рублей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при плановых назначениях 822 645,2 </a:t>
            </a:r>
            <a:r>
              <a:rPr lang="ru-RU" dirty="0" err="1">
                <a:effectLst/>
                <a:latin typeface="Times New Roman" pitchFamily="18" charset="0"/>
                <a:cs typeface="Times New Roman" pitchFamily="18" charset="0"/>
              </a:rPr>
              <a:t>тыс.рублей</a:t>
            </a:r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. Структура безвозмездных поступлений из окружного бюджета в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году представлена в диаграмме:</a:t>
            </a:r>
          </a:p>
          <a:p>
            <a:pPr algn="just"/>
            <a:endParaRPr lang="en-US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Структура безвозмездных поступлений из окружного бюджета в </a:t>
            </a:r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году (тыс.руб.)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1395988701"/>
              </p:ext>
            </p:extLst>
          </p:nvPr>
        </p:nvGraphicFramePr>
        <p:xfrm>
          <a:off x="755576" y="3212976"/>
          <a:ext cx="7272808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об исполнении бюджета городского округа Анадырь  за 2017 год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	</a:t>
            </a:r>
            <a:r>
              <a:rPr lang="ru-RU" dirty="0" smtClean="0"/>
              <a:t>Долговые обязательства городского округа Анадырь состоят из обязательств по бюджетным кредитам, полученным из окружного бюджета.</a:t>
            </a:r>
          </a:p>
          <a:p>
            <a:pPr algn="just"/>
            <a:r>
              <a:rPr lang="en-US" dirty="0" smtClean="0"/>
              <a:t>	</a:t>
            </a:r>
            <a:r>
              <a:rPr lang="ru-RU" dirty="0" smtClean="0"/>
              <a:t>Динамика изменения объема долговых обязательств городского округа Анадырь за 2014-2019 годы представлена в диаграмме:</a:t>
            </a:r>
          </a:p>
          <a:p>
            <a:pPr algn="just"/>
            <a:endParaRPr lang="ru-RU" dirty="0" smtClean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1142976" y="3571876"/>
          <a:ext cx="6286544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об исполнении бюджета городского округа Анадырь  за 2017 год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283" y="1571612"/>
            <a:ext cx="878687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effectLst/>
              </a:rPr>
              <a:t>	</a:t>
            </a:r>
            <a:r>
              <a:rPr lang="ru-RU" dirty="0" smtClean="0">
                <a:effectLst/>
              </a:rPr>
              <a:t>Приоритетами в расходовании средств бюджета городского округа Анадырь </a:t>
            </a:r>
            <a:r>
              <a:rPr lang="ru-RU" dirty="0" smtClean="0">
                <a:effectLst/>
              </a:rPr>
              <a:t>за 2017 </a:t>
            </a:r>
            <a:r>
              <a:rPr lang="ru-RU" dirty="0" smtClean="0">
                <a:effectLst/>
              </a:rPr>
              <a:t>год </a:t>
            </a:r>
            <a:r>
              <a:rPr lang="ru-RU" dirty="0" smtClean="0">
                <a:effectLst/>
              </a:rPr>
              <a:t>остались:</a:t>
            </a:r>
            <a:endParaRPr lang="ru-RU" dirty="0" smtClean="0">
              <a:effectLst/>
            </a:endParaRPr>
          </a:p>
          <a:p>
            <a:r>
              <a:rPr lang="ru-RU" dirty="0" smtClean="0">
                <a:effectLst/>
              </a:rPr>
              <a:t>1) обеспечение своевременности и полноты выплаты заработной платы работникам бюджетной сферы;</a:t>
            </a:r>
          </a:p>
          <a:p>
            <a:r>
              <a:rPr lang="ru-RU" dirty="0" smtClean="0">
                <a:effectLst/>
              </a:rPr>
              <a:t>2) недопущение кредиторской задолженности по заработной плате и социальным выплатам;</a:t>
            </a:r>
          </a:p>
          <a:p>
            <a:r>
              <a:rPr lang="ru-RU" dirty="0" smtClean="0">
                <a:effectLst/>
              </a:rPr>
              <a:t>3) снижение долговой нагрузки городского округа Анадырь.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</a:rPr>
              <a:t>	</a:t>
            </a:r>
            <a:endParaRPr lang="ru-RU" dirty="0" smtClean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ru-RU" dirty="0" smtClean="0">
                <a:effectLst/>
              </a:rPr>
              <a:t>Бюджет городского округа Анадырь по расходам исполнен в объеме     </a:t>
            </a:r>
            <a:r>
              <a:rPr lang="ru-RU" dirty="0" smtClean="0">
                <a:effectLst/>
              </a:rPr>
              <a:t>1 461 425,5 </a:t>
            </a:r>
            <a:r>
              <a:rPr lang="ru-RU" dirty="0" smtClean="0">
                <a:effectLst/>
              </a:rPr>
              <a:t>тыс.рублей, что составляет 98,4% от планового показателя. Информация  об объемах бюджета городского округа Анадырь за 2017 год по разделам классификации расходов бюджета представлена в таблице и диаграмме: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57148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об исполнении бюджета городского округа Анадырь  за 2017 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21442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об исполнении бюджета городского округа Анадырь за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2017 </a:t>
            </a: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по разделам и подразделам классификации расходов бюджета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72149104"/>
              </p:ext>
            </p:extLst>
          </p:nvPr>
        </p:nvGraphicFramePr>
        <p:xfrm>
          <a:off x="428596" y="1928802"/>
          <a:ext cx="8319868" cy="4707958"/>
        </p:xfrm>
        <a:graphic>
          <a:graphicData uri="http://schemas.openxmlformats.org/drawingml/2006/table">
            <a:tbl>
              <a:tblPr/>
              <a:tblGrid>
                <a:gridCol w="2079967"/>
                <a:gridCol w="2079967"/>
                <a:gridCol w="2079967"/>
                <a:gridCol w="2079967"/>
              </a:tblGrid>
              <a:tr h="5640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Наименования разделов</a:t>
                      </a:r>
                    </a:p>
                  </a:txBody>
                  <a:tcPr marL="9071" marR="9071" marT="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73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141 740,3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135 141,0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95,34%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541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7 841,8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7 596,0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96,87%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9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129 298,9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128 553,1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99,42%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73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303 804,4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300 678,8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98,97%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9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698 249,3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687 536,5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98,47%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73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107 593,4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107 277,4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99,71%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961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Здравоохранение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2 887,6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2 887,6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9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66 455,8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66 052,6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99,39%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73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26 651,0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2400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25 702,8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96,44%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9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1 484 522,5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1590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1 461 425,5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98,44%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об исполнении бюджета городского округа Анадырь  за 2017 год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142873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</a:rPr>
              <a:t>Информация  по разделам и подразделам классификации расходов бюджета </a:t>
            </a:r>
            <a:r>
              <a:rPr lang="ru-RU" sz="1600" dirty="0">
                <a:effectLst/>
              </a:rPr>
              <a:t>з</a:t>
            </a:r>
            <a:r>
              <a:rPr lang="ru-RU" sz="1600" dirty="0" smtClean="0">
                <a:effectLst/>
              </a:rPr>
              <a:t>а 2017 год:</a:t>
            </a:r>
            <a:endParaRPr lang="ru-RU" sz="1600" dirty="0">
              <a:effectLst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285720" y="1928802"/>
          <a:ext cx="8572560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об исполнении бюджета городского округа Анадырь  за 2017 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1714488"/>
            <a:ext cx="821537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dirty="0" smtClean="0"/>
              <a:t>Бюджет </a:t>
            </a:r>
            <a:r>
              <a:rPr lang="ru-RU" dirty="0" smtClean="0"/>
              <a:t>городского округа Анадырь </a:t>
            </a:r>
            <a:r>
              <a:rPr lang="ru-RU" dirty="0" smtClean="0"/>
              <a:t>н</a:t>
            </a:r>
            <a:r>
              <a:rPr lang="ru-RU" dirty="0" smtClean="0"/>
              <a:t>а 2017 </a:t>
            </a:r>
            <a:r>
              <a:rPr lang="ru-RU" dirty="0" smtClean="0"/>
              <a:t>год сформирован на основе 8 муниципальных программ городского округа Анадырь, охватывающих основные сферы (направления) деятельности органов исполнительной власти.  Доля «программных» расходов </a:t>
            </a:r>
            <a:r>
              <a:rPr lang="ru-RU" dirty="0" smtClean="0"/>
              <a:t>составила  92,4%.</a:t>
            </a:r>
            <a:endParaRPr lang="ru-RU" dirty="0" smtClean="0"/>
          </a:p>
          <a:p>
            <a:pPr algn="just">
              <a:lnSpc>
                <a:spcPct val="150000"/>
              </a:lnSpc>
            </a:pPr>
            <a:r>
              <a:rPr lang="ru-RU" dirty="0" smtClean="0"/>
              <a:t>	Непрограммные направления расходов бюджета городского округа Анадырь включают расходы по обеспечению функционирования органов власти, расходы, связанные с обязательствами городского округа Анадырь (членские взносы, публикация в СМИ и другие</a:t>
            </a:r>
            <a:r>
              <a:rPr lang="ru-RU" dirty="0" smtClean="0"/>
              <a:t>).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21429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об исполнении бюджета городского округа Анадырь  за 2017 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1071546"/>
            <a:ext cx="85725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Бюджетные ассигнования бюджета городского округа Анадырь за 2017 год, предусмотренные в рамках муниципальных программ:</a:t>
            </a:r>
            <a:endParaRPr lang="ru-RU" sz="1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00808913"/>
              </p:ext>
            </p:extLst>
          </p:nvPr>
        </p:nvGraphicFramePr>
        <p:xfrm>
          <a:off x="107504" y="1614559"/>
          <a:ext cx="8822214" cy="5231934"/>
        </p:xfrm>
        <a:graphic>
          <a:graphicData uri="http://schemas.openxmlformats.org/drawingml/2006/table">
            <a:tbl>
              <a:tblPr/>
              <a:tblGrid>
                <a:gridCol w="6179008"/>
                <a:gridCol w="1000132"/>
                <a:gridCol w="1000132"/>
                <a:gridCol w="642942"/>
              </a:tblGrid>
              <a:tr h="1991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Назначено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endParaRPr lang="ru-RU" sz="1100" b="0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100" b="0" i="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Испол-нения</a:t>
                      </a:r>
                      <a:endParaRPr lang="ru-RU" sz="11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3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всего (тыс. рублей)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всего (тыс. рублей)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991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Муниципальные программы, всего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1 371 490,4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1 350 723,7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24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"Управление финансами и имуществом городского округа Анадырь на 2016-2020 годы"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38 827,7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34 164,8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24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"Управление муниципальными финансами и организация бюджетного процесса"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27 987,2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23 613,8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89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"Управление муниципальным имуществом и земельными ресурсами"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10 840,5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10 551,1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89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"Анадырь - безопасный город на 2014-2017 годы"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4 371,9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4 371,9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24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"Поддержка и развитие основных секторов экономики городского округа Анадырь на 2016-2018 годы"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36 578,2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35 835,3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24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"Поддержка и развитие общественного наземного городского транспорта"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27 898,2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27 783,1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124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"Поддержка пищевой промышленности"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8 180,0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7 552,2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89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"Поддержка и развитие малого и среднего предпринимательства"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500,0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89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"Жилье в городском округе Анадырь на 2016-2020 годы"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27 490,6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27 427,0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24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"Содействие в обеспечении жильем молодых семей в городском округе Анадырь"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2 933,5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2 915,5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892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"Доступное и комфортное жильё в городском округе Анадырь"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24 557,1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24 511,5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21429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Информация об исполнении бюджета городского округа Анадырь  за 2017 год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1071546"/>
            <a:ext cx="85725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Бюджетные ассигнования бюджета городского округа Анадырь за 2017 год, предусмотренные в рамках муниципальных программ:</a:t>
            </a:r>
            <a:endParaRPr lang="ru-RU" sz="1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16152735"/>
              </p:ext>
            </p:extLst>
          </p:nvPr>
        </p:nvGraphicFramePr>
        <p:xfrm>
          <a:off x="357160" y="1700808"/>
          <a:ext cx="8463312" cy="4968548"/>
        </p:xfrm>
        <a:graphic>
          <a:graphicData uri="http://schemas.openxmlformats.org/drawingml/2006/table">
            <a:tbl>
              <a:tblPr/>
              <a:tblGrid>
                <a:gridCol w="6215104"/>
                <a:gridCol w="857256"/>
                <a:gridCol w="857256"/>
                <a:gridCol w="533696"/>
              </a:tblGrid>
              <a:tr h="38219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"Развитие территории городского округа Анадырь на 2016-2018 годы"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397 323,7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394 195,1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19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"Развитие жилищно-коммунального хозяйства городского округа Анадырь"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111 866,7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109 634,6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19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"Энергосбережение и повышение энергетической эффективности в городском округе Анадырь"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33 357,3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33 346,6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19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"Содержание, развитие и ремонт инфраструктуры городского округа Анадырь 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252 099,7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251 213,9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19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"Социальное и культурное развитие в городском округе Анадырь на 2016-2019 годы"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164 963,1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163 443,7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19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"Развитие культуры и укрепление единого культурно информационного пространства в городском округе Анадырь"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138 312,1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137 740,9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19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"Развитие физической культуры и спорта в городском округе Анадырь"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26 651,0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25 702,8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19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"Развитие образования и молодежная политика на территории городского округа Анадырь на 2016 -2019 годы"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701 935,2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691 285,9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19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"Дошкольное образование на территории городского округа Анадырь"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305 537,4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302 775,2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19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"Общее образование на территории городского округа Анадырь"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249 456,3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246 446,0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19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"Дополнительное образование на территории городского округа Анадырь"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115 607,0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112 280,3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19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"Развитие образования на территории городского округа Анадырь"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20 915,2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19 460,8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196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"Молодежная политика на территории городского округа Анадырь"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10 419,3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10 323,6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99%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50844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9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Краткая информация об исполнении муниципальной программы "Управление финансами и имуществом городского округа Анадырь на 2016-2020 годы"</a:t>
            </a:r>
          </a:p>
          <a:p>
            <a:pPr algn="ctr"/>
            <a:endParaRPr lang="ru-RU" b="1" cap="all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1714488"/>
            <a:ext cx="842968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037" algn="ctr" eaLnBrk="1" hangingPunct="1">
              <a:defRPr/>
            </a:pPr>
            <a:r>
              <a:rPr lang="ru-RU" sz="1600" dirty="0" smtClean="0"/>
              <a:t>Исполнено </a:t>
            </a:r>
            <a:r>
              <a:rPr lang="ru-RU" sz="1600" dirty="0" smtClean="0"/>
              <a:t>34 164,84 тыс. рублей или 87,99</a:t>
            </a:r>
            <a:r>
              <a:rPr lang="ru-RU" sz="1600" dirty="0" smtClean="0"/>
              <a:t>%., при плановых назначениях 38</a:t>
            </a:r>
            <a:r>
              <a:rPr lang="ru-RU" sz="1600" dirty="0" smtClean="0"/>
              <a:t> 827,7 тыс. рублей</a:t>
            </a:r>
            <a:r>
              <a:rPr lang="ru-RU" sz="1600" dirty="0" smtClean="0"/>
              <a:t> </a:t>
            </a:r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endParaRPr lang="ru-RU" sz="16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Цели программы: 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Обеспечение сбалансированности и устойчивости бюджетной системы городского округа Анадырь.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Повышение эффективности использования муниципального имущества городского округа Анадырь.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Обеспечение эффективного и рационального использования земель на территории городского округа Анадырь.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	Достижение указанных целей обеспечивается решением следующих задач муниципальной программы: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Организация планирования и исполнения бюджета городского округа Анадырь.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Эффективное управление муниципальным долгом городского округа Анадырь.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Управление объектами, составляющими  муниципальную казну городского округа Анадырь.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Реализация прогнозного плана приватизации муниципального имущества.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Снижение количества объектов бесхозяйного имущества на территории городского округа Анадырь.</a:t>
            </a:r>
          </a:p>
          <a:p>
            <a:pPr algn="just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Формирование новых земельных участков, а также вовлечение неиспользуемых земельных участков в хозяйственный оборот.</a:t>
            </a:r>
            <a:endParaRPr lang="ru-RU" sz="1600" dirty="0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Краткая информация о муниципальной программе «Развитие территории городского округа Анадырь на 2016-2018 годы»</a:t>
            </a:r>
            <a:endParaRPr lang="ru-RU" b="1" cap="all" dirty="0" smtClean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1500174"/>
            <a:ext cx="8429684" cy="4724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037" algn="ctr" eaLnBrk="1" hangingPunct="1">
              <a:defRPr/>
            </a:pPr>
            <a:r>
              <a:rPr lang="ru-RU" sz="1600" dirty="0" smtClean="0"/>
              <a:t>Исполнено </a:t>
            </a:r>
            <a:r>
              <a:rPr lang="ru-RU" sz="1600" dirty="0" smtClean="0"/>
              <a:t>394 195,14 тыс. </a:t>
            </a:r>
            <a:r>
              <a:rPr lang="ru-RU" sz="1600" dirty="0" smtClean="0"/>
              <a:t>рублей, при плановых назначениях</a:t>
            </a:r>
          </a:p>
          <a:p>
            <a:pPr marL="46037" algn="ctr" eaLnBrk="1" hangingPunct="1">
              <a:defRPr/>
            </a:pPr>
            <a:r>
              <a:rPr lang="ru-RU" sz="1600" dirty="0" smtClean="0"/>
              <a:t>397</a:t>
            </a:r>
            <a:r>
              <a:rPr lang="ru-RU" sz="1600" dirty="0" smtClean="0"/>
              <a:t> 323,7 тыс. рублей, </a:t>
            </a:r>
            <a:r>
              <a:rPr lang="ru-RU" sz="1600" dirty="0" smtClean="0"/>
              <a:t>или </a:t>
            </a:r>
            <a:r>
              <a:rPr lang="ru-RU" sz="1600" dirty="0" smtClean="0"/>
              <a:t>99,21% </a:t>
            </a:r>
            <a:r>
              <a:rPr lang="ru-RU" sz="1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endParaRPr lang="ru-RU" sz="1600" b="1" dirty="0" smtClean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6037" algn="just" eaLnBrk="1" hangingPunct="1">
              <a:defRPr/>
            </a:pPr>
            <a:endParaRPr lang="ru-RU" sz="1600" dirty="0" smtClean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6037" algn="just" eaLnBrk="1" hangingPunct="1">
              <a:defRPr/>
            </a:pPr>
            <a:endParaRPr lang="ru-RU" sz="1600" dirty="0" smtClean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6037" algn="just" eaLnBrk="1" hangingPunct="1">
              <a:defRPr/>
            </a:pP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 smtClean="0">
                <a:effectLst/>
                <a:latin typeface="Times New Roman" pitchFamily="18" charset="0"/>
                <a:cs typeface="Times New Roman" pitchFamily="18" charset="0"/>
              </a:rPr>
              <a:t>рамках муниципальной программы реализованы мероприятия:</a:t>
            </a:r>
          </a:p>
          <a:p>
            <a:pPr marL="46037" algn="just" eaLnBrk="1" hangingPunct="1">
              <a:defRPr/>
            </a:pPr>
            <a:endParaRPr lang="ru-RU" sz="5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600" dirty="0" smtClean="0"/>
              <a:t>1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Строительство, ремонт и обслуживание объектов городской инфраструктуры.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Содержание объектов дорожного хозяйства.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Обеспечение электроосвещением улично-дорожной сети.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 Санитарная очистка территории городского округа Анадырь.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5. Обеспечение гарантий, связанных с погребением умерших.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6. Приведение в надлежащее техническое состояние жилые помещения.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7. Повышение эффективности и надежности функционирования наружных и внутренних инженерных систем.</a:t>
            </a:r>
          </a:p>
          <a:p>
            <a:pPr>
              <a:lnSpc>
                <a:spcPct val="150000"/>
              </a:lnSpc>
            </a:pPr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4760"/>
            <a:ext cx="9159090" cy="9000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480" y="8112"/>
            <a:ext cx="7326684" cy="89678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2017 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7653254" y="-71394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22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5685" y="-12980"/>
            <a:ext cx="1285884" cy="909763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0" y="872006"/>
            <a:ext cx="915908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формировании прогноза социально-экономического развития городского округа Анадырь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учитываются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сценарные условия функционирования экономики и социальной сферы Чукотского автономного округа, а также общероссийские сценарные условия функционирования экономики и социальной сферы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Прогноз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двух вариантах с учётом вероятностного воздействия внутренних и внешних политических, экономических, социальных и других факторов, а также приоритетов и основных направлений социально-экономического развития городского округа Анадырь.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Первый вариант Прогноза является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умеренным (инерционным)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исходит из возможности сохранения в прогнозируемом периоде тенденций внешних и внутренних условий функционирования экономики и социальной сферы.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34290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Второй вариант Прогноза является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основным (благоприятным) 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исходит из более благоприятных по сравнению с действующими внешних и внутренних условий развития экономики и социальной сферы.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3554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Краткая информация об исполнении муниципальной программы «Развитие образования и молодежная политика на территории городского округа Анадырь на 2016 -2019 годы»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1500175"/>
            <a:ext cx="84296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037" algn="ctr" eaLnBrk="1" hangingPunct="1">
              <a:defRPr/>
            </a:pP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Расходы предусмотренные на исполнение программы 696 411,40 </a:t>
            </a:r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тысяч рублей</a:t>
            </a:r>
            <a:r>
              <a:rPr lang="ru-RU" sz="16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1571612"/>
            <a:ext cx="835823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037" indent="0" algn="just" eaLnBrk="1" hangingPunct="1">
              <a:buFont typeface="Georgia" pitchFamily="18" charset="0"/>
              <a:buNone/>
              <a:defRPr/>
            </a:pPr>
            <a:endParaRPr lang="ru-RU" b="1" dirty="0" smtClean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Дошкольное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образования –  297 551,2 тысяч рублей: 5 дошкольных учреждений (из них: 2 учреждения комбинированного вида, 2 учреждения общеразвивающего вида и детский сад «Оленёнок» села Тавайваам),  1 033 воспитанников; 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Общее образование – 246 446,0 тысяч рублей  - 1 общеобразовательное учреждение,  1 950 учащихся; </a:t>
            </a: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Дополнительное образование  -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115 607,0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тысяч рублей – (Дворец детского и юношеского творчества городского округа Анадырь и Детская школа искусств городского округа Анадырь) 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850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обучающихся; </a:t>
            </a:r>
            <a:endParaRPr lang="ru-RU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Из бюджета города на организацию завтраков для всех учащихся, обедов для учащихся из малообеспеченных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семей;</a:t>
            </a:r>
            <a:endParaRPr lang="ru-RU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На организацию пришкольных лагерей для учащихся начальных классов и среднего звена утверждено 8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548,3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тысяч рублей, в том числе:</a:t>
            </a:r>
          </a:p>
          <a:p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- на питание учащихся 4 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274,3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тысяч рублей; </a:t>
            </a:r>
          </a:p>
          <a:p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- на организацию досуга детей (поход в кинотеатр) –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80,0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тысяч рублей;</a:t>
            </a:r>
          </a:p>
          <a:p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- страхование детей от несчастных случаев –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120,0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тысяч рублей.</a:t>
            </a:r>
          </a:p>
        </p:txBody>
      </p:sp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786" y="1000108"/>
            <a:ext cx="69294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Бюджет в доступной для граждан форме сформирован в целях реализации принципа прозрачности и открытости бюджетной системы Российской Федерации, обеспечения полного и доступного информирования граждан о бюджете городского округа Анадырь.</a:t>
            </a:r>
            <a:endParaRPr lang="ru-RU" sz="1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2214554"/>
            <a:ext cx="850112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Адрес: 689000, Чукотский А.О., г. Анадырь, ул. Рультытегина д. 1, тел/факс: 6-36-00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precedent@rambler.ru 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электронный адрес приемной Главы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finotdel@chukotnet.ru 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электронный адрес Управления финансов, экономики и имущественных отношений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Запись на прием к Мэру и начальникам Управлений ведет помощник Мэра по общим вопросам Роман Сергеевич Шаповалов, ул. Рультытегина, 1,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№ 16, телефон 6-36-06. </a:t>
            </a:r>
          </a:p>
        </p:txBody>
      </p:sp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1643050"/>
            <a:ext cx="692948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Подготовлено </a:t>
            </a:r>
          </a:p>
          <a:p>
            <a:pPr algn="ctr"/>
            <a:r>
              <a:rPr lang="ru-RU" sz="2800" dirty="0" smtClean="0"/>
              <a:t>Управлением финансов, экономики и имущественных отношений Администрации городского округа Анадырь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24510" y="66937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за 2017 год и на период до 2020  года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68344" y="-6456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0775" y="66937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16981294"/>
              </p:ext>
            </p:extLst>
          </p:nvPr>
        </p:nvGraphicFramePr>
        <p:xfrm>
          <a:off x="0" y="1266012"/>
          <a:ext cx="9134996" cy="55679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53606"/>
                <a:gridCol w="1046239"/>
                <a:gridCol w="1098967"/>
                <a:gridCol w="739308"/>
                <a:gridCol w="759712"/>
                <a:gridCol w="759712"/>
                <a:gridCol w="813339"/>
                <a:gridCol w="813339"/>
                <a:gridCol w="750774"/>
              </a:tblGrid>
              <a:tr h="21244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2017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10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48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8483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 населения (среднегодовая) - всего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человек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16 024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15 956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16 163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16 163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16 406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16 406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16 619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0830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пред.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</a:t>
                      </a:r>
                      <a:endParaRPr lang="ru-RU" sz="1600" b="0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102,3</a:t>
                      </a:r>
                      <a:endParaRPr lang="ru-RU" sz="16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99,97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101,3</a:t>
                      </a:r>
                      <a:endParaRPr lang="ru-RU" sz="1600" b="0" i="1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600" b="0" i="1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101,5</a:t>
                      </a:r>
                      <a:endParaRPr lang="ru-RU" sz="1600" b="0" i="1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600" b="0" i="1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101,3</a:t>
                      </a:r>
                      <a:endParaRPr lang="ru-RU" sz="1600" b="0" i="1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9747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Величина прожиточного минимума в среднем на душу населения в месяц</a:t>
                      </a:r>
                      <a:endParaRPr lang="ru-RU" sz="1600" b="1" i="1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</a:t>
                      </a:r>
                      <a:endParaRPr lang="ru-RU" sz="1600" b="0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20 149,0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19 930,0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21 225,5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21 225,5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22 583,9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22 583,9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24 006,7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6606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Выпуск товаров и услуг</a:t>
                      </a:r>
                      <a:endParaRPr lang="ru-RU" sz="1600" b="1" i="1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43 534,8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72 814,8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77 547,7</a:t>
                      </a:r>
                      <a:endParaRPr lang="ru-RU" sz="1600" b="0" i="0" u="none" strike="noStrike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77 547,7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82 510,8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82 510,8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87 709,0</a:t>
                      </a:r>
                      <a:endParaRPr lang="ru-RU" sz="16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59022" y="50556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за 2017 год и на период до 2020  года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73469" y="-54892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39980" y="-45377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37687001"/>
              </p:ext>
            </p:extLst>
          </p:nvPr>
        </p:nvGraphicFramePr>
        <p:xfrm>
          <a:off x="15739" y="984682"/>
          <a:ext cx="9114263" cy="58733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8029"/>
                <a:gridCol w="1080120"/>
                <a:gridCol w="880741"/>
                <a:gridCol w="778411"/>
                <a:gridCol w="763498"/>
                <a:gridCol w="763498"/>
                <a:gridCol w="814199"/>
                <a:gridCol w="814199"/>
                <a:gridCol w="751568"/>
              </a:tblGrid>
              <a:tr h="34753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2017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5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83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313127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Промышленное </a:t>
                      </a:r>
                      <a:r>
                        <a:rPr lang="ru-RU" sz="2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производство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9071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отгруженных </a:t>
                      </a:r>
                      <a:r>
                        <a:rPr lang="ru-RU" sz="16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товаров всего</a:t>
                      </a:r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соотв.лет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43 534,8</a:t>
                      </a:r>
                    </a:p>
                    <a:p>
                      <a:pPr algn="ctr" fontAlgn="ctr"/>
                      <a:endParaRPr lang="ru-RU" sz="16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71 475,9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73 497,2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73 497,2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75 426,2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75 426,2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77 546,2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7982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отгруженных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товаров добыча полезных ископаемых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соотв.лет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r>
                        <a:rPr lang="ru-RU" sz="16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244,7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68 982,3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70 913,8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70 913,8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72 757,5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72 757,5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74 794,7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9071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отгруженных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товаров обрабатывающие производства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соотв.лет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476,5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289,0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299,4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299,4</a:t>
                      </a:r>
                      <a:endParaRPr lang="ru-RU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309,3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309,3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318,8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9071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отгруженных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товаров электроэнергия,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газ и вода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соотв.лет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1 439,6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2 204,7</a:t>
                      </a:r>
                      <a:endParaRPr lang="ru-RU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2 284,1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2 284,1</a:t>
                      </a:r>
                      <a:endParaRPr lang="ru-RU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2 359,4</a:t>
                      </a:r>
                      <a:endParaRPr lang="ru-RU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2 359,4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2 432,6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9071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отгруженных товаров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рыболовство и рыбоводство</a:t>
                      </a:r>
                      <a:endParaRPr lang="ru-RU" sz="16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соотв.лет</a:t>
                      </a:r>
                      <a:endParaRPr lang="ru-RU" sz="1400" b="0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374,0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24510" y="32012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2017 год и на период до 2020  года (индекс производства)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68344" y="36916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0775" y="32012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1790680949"/>
              </p:ext>
            </p:extLst>
          </p:nvPr>
        </p:nvGraphicFramePr>
        <p:xfrm>
          <a:off x="107503" y="1076488"/>
          <a:ext cx="8949155" cy="4440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0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2017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период до 2020  года 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43834" y="-24526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6265" y="40378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83143303"/>
              </p:ext>
            </p:extLst>
          </p:nvPr>
        </p:nvGraphicFramePr>
        <p:xfrm>
          <a:off x="0" y="1079948"/>
          <a:ext cx="9134579" cy="58574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99792"/>
                <a:gridCol w="87839"/>
                <a:gridCol w="801594"/>
                <a:gridCol w="852441"/>
                <a:gridCol w="780656"/>
                <a:gridCol w="762711"/>
                <a:gridCol w="762711"/>
                <a:gridCol w="816549"/>
                <a:gridCol w="816549"/>
                <a:gridCol w="753737"/>
              </a:tblGrid>
              <a:tr h="309298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2017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14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3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b="1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377327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Производство важнейших видов продукции в натуральном выражении </a:t>
                      </a:r>
                      <a:endParaRPr lang="ru-RU" sz="20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14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Хлеб и хлебобулочные изделия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504,7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487,1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508,5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508,5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528,8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528,8</a:t>
                      </a:r>
                      <a:endParaRPr lang="ru-RU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550,5</a:t>
                      </a:r>
                      <a:endParaRPr lang="ru-RU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514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Скот и птица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0,10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514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Молоко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0,006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ru-RU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0750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Яйца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штук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2,20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1,76</a:t>
                      </a:r>
                      <a:endParaRPr lang="ru-RU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0750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Колбасные изделия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0,46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0,09</a:t>
                      </a:r>
                      <a:endParaRPr lang="ru-RU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0,10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7029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Цельномолочная продукция (в пересчете на молоко)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0,09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0,47</a:t>
                      </a:r>
                      <a:endParaRPr lang="ru-RU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76125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Товарная пищевая рыбная продукция, включая консервы рыбные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6,877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9,05</a:t>
                      </a:r>
                      <a:endParaRPr lang="ru-RU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9,41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9,41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9,80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5147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Пиво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дкл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1,17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1,25</a:t>
                      </a:r>
                      <a:endParaRPr lang="ru-RU" sz="16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0750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Электроэнергия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млрд. кВт. ч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0,08  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0,070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0,073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0,073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0,076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0,076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0,079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9420" y="0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2017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период до 2020  года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53254" y="-16988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57451" y="0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08787779"/>
              </p:ext>
            </p:extLst>
          </p:nvPr>
        </p:nvGraphicFramePr>
        <p:xfrm>
          <a:off x="35495" y="1039573"/>
          <a:ext cx="9108505" cy="57683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4296"/>
                <a:gridCol w="99716"/>
                <a:gridCol w="801284"/>
                <a:gridCol w="852111"/>
                <a:gridCol w="780354"/>
                <a:gridCol w="762416"/>
                <a:gridCol w="762416"/>
                <a:gridCol w="816233"/>
                <a:gridCol w="816233"/>
                <a:gridCol w="753446"/>
              </a:tblGrid>
              <a:tr h="207679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2017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76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53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356021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Рынок товаров и услуг</a:t>
                      </a:r>
                      <a:endParaRPr lang="ru-RU" sz="24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846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Оборот розничной торговли 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3 888,6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851,2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005,3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005,3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ru-RU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315,5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50718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физического объема оборота розничной торговли</a:t>
                      </a:r>
                      <a:endParaRPr lang="ru-RU" sz="16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пред.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</a:t>
                      </a:r>
                      <a:endParaRPr lang="ru-RU" sz="14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111,4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0" i="1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104,0</a:t>
                      </a:r>
                      <a:endParaRPr lang="ru-RU" sz="1400" b="0" i="1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0" i="1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103,8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103,8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76846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Оборот общественного питания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71204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физического объема оборота общественного питания</a:t>
                      </a:r>
                      <a:endParaRPr lang="ru-RU" sz="16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пред.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</a:t>
                      </a:r>
                      <a:endParaRPr lang="ru-RU" sz="14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111,5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0" i="1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104,0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0" i="1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103,8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0" i="1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103,8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67624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платных услуг населению 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 лет</a:t>
                      </a:r>
                      <a:endParaRPr lang="ru-RU" sz="14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1 950,3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1 176,6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1 230,8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1 230,8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1 288,6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1 288,6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1 347,9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84531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физического объема платных услуг населению</a:t>
                      </a:r>
                      <a:endParaRPr lang="ru-RU" sz="16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пред.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 в </a:t>
                      </a:r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сопост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ценах</a:t>
                      </a:r>
                      <a:endParaRPr lang="ru-RU" sz="14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133,7</a:t>
                      </a:r>
                      <a:endParaRPr lang="ru-RU" sz="14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104,6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3734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потребительских цен</a:t>
                      </a:r>
                      <a:endParaRPr lang="ru-RU" sz="16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1400" b="0" i="1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104,8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104,8</a:t>
                      </a:r>
                      <a:endParaRPr lang="ru-RU" sz="1400" b="0" i="0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"/>
          <p:cNvSpPr txBox="1">
            <a:spLocks/>
          </p:cNvSpPr>
          <p:nvPr/>
        </p:nvSpPr>
        <p:spPr bwMode="gray">
          <a:xfrm>
            <a:off x="8666" y="32012"/>
            <a:ext cx="7643834" cy="828675"/>
          </a:xfrm>
          <a:prstGeom prst="rect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  <a:ea typeface="HY견고딕" pitchFamily="18" charset="-127"/>
              </a:defRPr>
            </a:lvl9pPr>
          </a:lstStyle>
          <a:p>
            <a:pPr algn="ctr"/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показатели прогноза социально-экономического развития  городского округа Анадырь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год и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период до 2020  года 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Овал 21"/>
          <p:cNvSpPr/>
          <p:nvPr/>
        </p:nvSpPr>
        <p:spPr bwMode="auto">
          <a:xfrm>
            <a:off x="7653254" y="-7343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5685" y="0"/>
            <a:ext cx="1285884" cy="909763"/>
          </a:xfrm>
          <a:prstGeom prst="rect">
            <a:avLst/>
          </a:prstGeom>
          <a:noFill/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46073910"/>
              </p:ext>
            </p:extLst>
          </p:nvPr>
        </p:nvGraphicFramePr>
        <p:xfrm>
          <a:off x="8666" y="1071585"/>
          <a:ext cx="9135334" cy="57864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7862"/>
                <a:gridCol w="801661"/>
                <a:gridCol w="852511"/>
                <a:gridCol w="780720"/>
                <a:gridCol w="762774"/>
                <a:gridCol w="762774"/>
                <a:gridCol w="816616"/>
                <a:gridCol w="816616"/>
                <a:gridCol w="753800"/>
              </a:tblGrid>
              <a:tr h="28396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Единица измерения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2017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 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39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49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вариант</a:t>
                      </a:r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 fontAlgn="b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вариант</a:t>
                      </a:r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310710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Малое предпринимательство</a:t>
                      </a:r>
                      <a:endParaRPr lang="ru-RU" sz="2000" b="1" i="1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45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малых предприятий  по состоянию на конец года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единиц</a:t>
                      </a:r>
                      <a:endParaRPr lang="ru-RU" sz="1600" b="0" i="0" u="none" strike="noStrike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10710">
                <a:tc gridSpan="9">
                  <a:txBody>
                    <a:bodyPr/>
                    <a:lstStyle/>
                    <a:p>
                      <a:pPr algn="ctr" fontAlgn="t"/>
                      <a:r>
                        <a:rPr lang="ru-RU" sz="2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Инвестиции</a:t>
                      </a:r>
                      <a:endParaRPr lang="ru-RU" sz="2000" b="1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19802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Инвестиции в основной капитал за счет всех источников финансирования - всего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 в ценах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соотв. лет</a:t>
                      </a:r>
                      <a:endParaRPr lang="ru-RU" sz="1600" b="0" i="0" u="none" strike="noStrike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3 944,5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3 545,4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3 704,9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3 704,9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3 867,9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3 867,9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4 026,5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9877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Индекс физического объема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к 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пред.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году в </a:t>
                      </a:r>
                      <a:r>
                        <a:rPr lang="ru-RU" sz="16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сопост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ценах</a:t>
                      </a:r>
                      <a:endParaRPr lang="ru-RU" sz="16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139,3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6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104,5</a:t>
                      </a:r>
                      <a:endParaRPr lang="ru-RU" sz="16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6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104,4</a:t>
                      </a:r>
                      <a:endParaRPr lang="ru-RU" sz="1600" b="0" i="1" u="none" strike="noStrike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6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104,1</a:t>
                      </a:r>
                      <a:endParaRPr lang="ru-RU" sz="1600" b="0" i="1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91650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17077</TotalTime>
  <Words>2915</Words>
  <Application>Microsoft Office PowerPoint</Application>
  <PresentationFormat>Экран (4:3)</PresentationFormat>
  <Paragraphs>935</Paragraphs>
  <Slides>32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Поток</vt:lpstr>
      <vt:lpstr>Слайд 1</vt:lpstr>
      <vt:lpstr>Основные понятия и термины, используемые в бюджетном процессе</vt:lpstr>
      <vt:lpstr>Основные показатели прогноза социально-экономического развития  городского округа Анадырь за 2017 год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sinbin</dc:creator>
  <cp:lastModifiedBy>A.Artemova</cp:lastModifiedBy>
  <cp:revision>773</cp:revision>
  <dcterms:created xsi:type="dcterms:W3CDTF">2004-02-12T06:43:32Z</dcterms:created>
  <dcterms:modified xsi:type="dcterms:W3CDTF">2018-04-25T04:16:03Z</dcterms:modified>
</cp:coreProperties>
</file>