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1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70" r:id="rId26"/>
    <p:sldId id="361" r:id="rId27"/>
    <p:sldId id="368" r:id="rId28"/>
    <p:sldId id="366" r:id="rId29"/>
    <p:sldId id="36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>
        <p:scale>
          <a:sx n="90" d="100"/>
          <a:sy n="90" d="100"/>
        </p:scale>
        <p:origin x="-232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9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1.14395730245186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1.0649999999999984</c:v>
                </c:pt>
                <c:pt idx="1">
                  <c:v>1.042</c:v>
                </c:pt>
                <c:pt idx="2">
                  <c:v>1.0389999999999984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899E-3"/>
                  <c:y val="-0.1099797748009221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0.1244427242149944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1.0349999999999984</c:v>
                </c:pt>
                <c:pt idx="2">
                  <c:v>1.0349999999999984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9107E-2"/>
                  <c:y val="3.14586925073816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83E-3"/>
                  <c:y val="-8.44887203007410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7.29663441307220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0.61400000000000077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8E-2"/>
                  <c:y val="-4.003833591848582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83E-3"/>
                  <c:y val="-3.578985495861329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1.0229999999999984</c:v>
                </c:pt>
                <c:pt idx="2">
                  <c:v>1.0189999999999984</c:v>
                </c:pt>
                <c:pt idx="3">
                  <c:v>1</c:v>
                </c:pt>
              </c:numCache>
            </c:numRef>
          </c:val>
        </c:ser>
        <c:marker val="1"/>
        <c:axId val="94871936"/>
        <c:axId val="94873472"/>
      </c:lineChart>
      <c:catAx>
        <c:axId val="94871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873472"/>
        <c:crosses val="autoZero"/>
        <c:auto val="1"/>
        <c:lblAlgn val="ctr"/>
        <c:lblOffset val="100"/>
      </c:catAx>
      <c:valAx>
        <c:axId val="94873472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871936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799E-2"/>
          <c:y val="0.80395582361874773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97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992980342836996E-2"/>
                  <c:y val="-7.50916248652327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4.37964944969879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1.0649999999999984</c:v>
                </c:pt>
                <c:pt idx="1">
                  <c:v>1.042</c:v>
                </c:pt>
                <c:pt idx="2">
                  <c:v>1.0429999999999984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72E-2"/>
                  <c:y val="-2.78624091978583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897338352056767E-2"/>
                  <c:y val="-0.1072833646782165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1.0427</c:v>
                </c:pt>
                <c:pt idx="2">
                  <c:v>1.0427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72E-2"/>
                  <c:y val="2.33691708177935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5E-2"/>
                  <c:y val="-4.94356010213238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0.61400000000000077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E-2"/>
                  <c:y val="-4.0038335918485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6.27539561856709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4.46136978483499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1.0289999999999984</c:v>
                </c:pt>
                <c:pt idx="2">
                  <c:v>1.0269999999999984</c:v>
                </c:pt>
                <c:pt idx="3">
                  <c:v>1</c:v>
                </c:pt>
              </c:numCache>
            </c:numRef>
          </c:val>
        </c:ser>
        <c:marker val="1"/>
        <c:axId val="99219712"/>
        <c:axId val="99262464"/>
      </c:lineChart>
      <c:catAx>
        <c:axId val="99219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262464"/>
        <c:crosses val="autoZero"/>
        <c:auto val="1"/>
        <c:lblAlgn val="ctr"/>
        <c:lblOffset val="100"/>
      </c:catAx>
      <c:valAx>
        <c:axId val="99262464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219712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958333333333359"/>
          <c:y val="9.0625000000000289E-2"/>
          <c:w val="0.8291666666666665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explosion val="7"/>
          </c:dPt>
          <c:dLbls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0.40538500000000005</c:v>
                </c:pt>
                <c:pt idx="1">
                  <c:v>5.8921000000000001E-2</c:v>
                </c:pt>
                <c:pt idx="2">
                  <c:v>0.53569500000000014</c:v>
                </c:pt>
              </c:numCache>
            </c:numRef>
          </c:val>
        </c:ser>
        <c:firstSliceAng val="5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1.8276092228723007E-2"/>
                  <c:y val="-0.11735910592691209"/>
                </c:manualLayout>
              </c:layout>
              <c:showVal val="1"/>
            </c:dLbl>
            <c:dLbl>
              <c:idx val="1"/>
              <c:layout>
                <c:manualLayout>
                  <c:x val="3.3229258597678203E-3"/>
                  <c:y val="-0.12909501651960328"/>
                </c:manualLayout>
              </c:layout>
              <c:showVal val="1"/>
            </c:dLbl>
            <c:dLbl>
              <c:idx val="2"/>
              <c:layout>
                <c:manualLayout>
                  <c:x val="9.9687775793034592E-3"/>
                  <c:y val="-0.3736353538608066"/>
                </c:manualLayout>
              </c:layout>
              <c:showVal val="1"/>
            </c:dLbl>
            <c:dLbl>
              <c:idx val="3"/>
              <c:layout>
                <c:manualLayout>
                  <c:x val="1.9937555158606918E-2"/>
                  <c:y val="-9.7799254939093416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36800.5</c:v>
                </c:pt>
                <c:pt idx="1">
                  <c:v>26607.4</c:v>
                </c:pt>
                <c:pt idx="2">
                  <c:v>671476.9</c:v>
                </c:pt>
                <c:pt idx="3">
                  <c:v>40000</c:v>
                </c:pt>
              </c:numCache>
            </c:numRef>
          </c:val>
        </c:ser>
        <c:shape val="pyramid"/>
        <c:axId val="155820032"/>
        <c:axId val="155821568"/>
        <c:axId val="0"/>
      </c:bar3DChart>
      <c:catAx>
        <c:axId val="155820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821568"/>
        <c:crosses val="autoZero"/>
        <c:auto val="1"/>
        <c:lblAlgn val="ctr"/>
        <c:lblOffset val="100"/>
      </c:catAx>
      <c:valAx>
        <c:axId val="15582156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820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Лист1!$F$58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Лист1!$F$59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Лист1!$G$58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Лист1!$G$59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Лист1!$H$58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Лист1!$H$59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Лист1!$I$58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Лист1!$J$58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Лист1!$J$59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Лист1!$K$58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Лист1!$K$59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</c:ser>
        <c:axId val="83699200"/>
        <c:axId val="83700736"/>
      </c:barChart>
      <c:catAx>
        <c:axId val="83699200"/>
        <c:scaling>
          <c:orientation val="minMax"/>
        </c:scaling>
        <c:axPos val="b"/>
        <c:tickLblPos val="nextTo"/>
        <c:crossAx val="83700736"/>
        <c:crosses val="autoZero"/>
        <c:auto val="1"/>
        <c:lblAlgn val="ctr"/>
        <c:lblOffset val="100"/>
      </c:catAx>
      <c:valAx>
        <c:axId val="83700736"/>
        <c:scaling>
          <c:orientation val="minMax"/>
        </c:scaling>
        <c:axPos val="l"/>
        <c:majorGridlines/>
        <c:numFmt formatCode="General" sourceLinked="1"/>
        <c:tickLblPos val="nextTo"/>
        <c:crossAx val="83699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50"/>
      <c:perspective val="30"/>
    </c:view3D>
    <c:plotArea>
      <c:layout>
        <c:manualLayout>
          <c:layoutTarget val="inner"/>
          <c:xMode val="edge"/>
          <c:yMode val="edge"/>
          <c:x val="6.4130929212756885E-2"/>
          <c:y val="4.8611208320501691E-2"/>
          <c:w val="0.83911859414373813"/>
          <c:h val="0.81388931661020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1"/>
          </c:dPt>
          <c:dPt>
            <c:idx val="2"/>
            <c:explosion val="16"/>
          </c:dPt>
          <c:dPt>
            <c:idx val="3"/>
            <c:explosion val="7"/>
          </c:dPt>
          <c:dPt>
            <c:idx val="5"/>
            <c:explosion val="16"/>
          </c:dPt>
          <c:dPt>
            <c:idx val="7"/>
            <c:explosion val="14"/>
          </c:dPt>
          <c:dLbls>
            <c:dLbl>
              <c:idx val="0"/>
              <c:layout>
                <c:manualLayout>
                  <c:x val="-6.5012427533877509E-2"/>
                  <c:y val="4.978377229205747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9283428165463816E-2"/>
                  <c:y val="-2.7847574120216157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059611323965787"/>
                  <c:y val="-6.014240495254634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6669197464099851E-2"/>
                  <c:y val="-0.1638711190122904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3234902350687876"/>
                  <c:y val="4.7916331294269185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2.2514807861876009E-2"/>
                  <c:y val="-0.18236705254906369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5.7871893020213103E-2"/>
                  <c:y val="-7.492729709678328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7305254238550602"/>
                  <c:y val="3.8486825988969478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6.2410569144322522E-3"/>
                  <c:y val="5.8912536045242096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0.13086545649925535</c:v>
                </c:pt>
                <c:pt idx="1">
                  <c:v>4.1180885082917201E-3</c:v>
                </c:pt>
                <c:pt idx="2">
                  <c:v>0.12840141748817621</c:v>
                </c:pt>
                <c:pt idx="3">
                  <c:v>6.9604533226083162E-2</c:v>
                </c:pt>
                <c:pt idx="4">
                  <c:v>0.54910546742269162</c:v>
                </c:pt>
                <c:pt idx="5">
                  <c:v>7.2589093298651944E-2</c:v>
                </c:pt>
                <c:pt idx="6">
                  <c:v>2.1209193596370417E-3</c:v>
                </c:pt>
                <c:pt idx="7">
                  <c:v>4.0663105323569579E-2</c:v>
                </c:pt>
                <c:pt idx="8">
                  <c:v>2.3191887364333E-3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7/31/2019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10 декабря 2018 года № 347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2019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изменений согласно Решениям Совета депутатов городского округа Анадырь от 28 марта 2019 года № 375; от 22 мая 2019 года № 392; от 10 июня 2019 года № 400)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июнь 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827544"/>
              </p:ext>
            </p:extLst>
          </p:nvPr>
        </p:nvGraphicFramePr>
        <p:xfrm>
          <a:off x="8666" y="1071585"/>
          <a:ext cx="9135334" cy="571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703902"/>
                <a:gridCol w="97759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91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6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492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5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4 121,97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4 303,34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4 286,85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</a:tr>
              <a:tr h="1971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037169"/>
              </p:ext>
            </p:extLst>
          </p:nvPr>
        </p:nvGraphicFramePr>
        <p:xfrm>
          <a:off x="9186" y="934122"/>
          <a:ext cx="9134815" cy="578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14 977,2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188,8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15 044,2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97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77 449,4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77 787,3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77 046,4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78 280,4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77 081,0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77 525,8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76 338,0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374,96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646,21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639,40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24 604,7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102,77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7313432"/>
              </p:ext>
            </p:extLst>
          </p:nvPr>
        </p:nvGraphicFramePr>
        <p:xfrm>
          <a:off x="6937" y="1064560"/>
          <a:ext cx="9134984" cy="361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13 830,6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14 010,4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13 858,3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1 146,6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1 178,5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1 185,9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678716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114, 53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120, 60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119, 46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125, 31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576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7079756"/>
              </p:ext>
            </p:extLst>
          </p:nvPr>
        </p:nvGraphicFramePr>
        <p:xfrm>
          <a:off x="19116" y="1087487"/>
          <a:ext cx="9124885" cy="314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2019 год был утвержден Решением Совета депутатов городского округа Анадырь от 10 декабря 2018 года № 347 (с учетом изменений согласно Решениям Совета депутатов городского округа Анадырь от 28 марта 2019 года № 375; от 22 мая 2019 года № 392; от 10 июня 2019 года № 400)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2019 год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6801010"/>
              </p:ext>
            </p:extLst>
          </p:nvPr>
        </p:nvGraphicFramePr>
        <p:xfrm>
          <a:off x="2143108" y="3500438"/>
          <a:ext cx="5619202" cy="2500329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1 446 790,6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1 532 118,6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85 328,0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2019 год, а также фактическое исполнение за 2017 и 2018 годы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9067211"/>
              </p:ext>
            </p:extLst>
          </p:nvPr>
        </p:nvGraphicFramePr>
        <p:xfrm>
          <a:off x="214282" y="4357694"/>
          <a:ext cx="8847603" cy="1988168"/>
        </p:xfrm>
        <a:graphic>
          <a:graphicData uri="http://schemas.openxmlformats.org/drawingml/2006/table">
            <a:tbl>
              <a:tblPr/>
              <a:tblGrid>
                <a:gridCol w="2629526"/>
                <a:gridCol w="1948757"/>
                <a:gridCol w="2134660"/>
                <a:gridCol w="2134660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605 590,1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661 384,4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671 752,8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780 738,2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655 299,3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775 037,8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1 386 328,3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1 316 683,7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1 446 790,6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на 2019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Прогноз налоговых доходов бюджета городского округа Анадырь на 2019 год сложился в объеме 586 507,1 тыс.рублей. Ожидаемая структура 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968874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414 339,1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453 047,4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474 546,5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1 974,5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64 034,6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64 944,0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92 284,0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1 745,0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16 272,6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13 586,6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13 944,0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2 431,1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501 037,9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536 982,7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586 507,1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81,0%. В 2019 году прогнозируется рост доли поступлений налогов на совокупный доход, который ожидается на уровне 15,8%, в результате бизнес – активности населения и роста вновь зарегистрированных ИП.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2019 год прогнозируются в объеме 85 245,7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23375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73 865,2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72 680,9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61 526,0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                   5 308,4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   533,4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19 592,7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46 589,5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15 303,1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8 948,3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9 951,0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8 179,2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                        44,8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104 552,2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124 401,71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85 245,7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2019 году утвержден в размере 775 037,8 тыс.рублей.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2014-2019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142976" y="3571876"/>
          <a:ext cx="628654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Приоритетами в расходовании средств бюджета городского округа Анадырь на 2019 год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по расходам запланирован в объеме 1 532 118,6 тыс.рублей. Информация  об объемах бюджета городского округа Анадырь на 201</a:t>
            </a:r>
            <a:r>
              <a:rPr lang="en-US" dirty="0" smtClean="0"/>
              <a:t>9</a:t>
            </a:r>
            <a:r>
              <a:rPr lang="ru-RU" dirty="0" smtClean="0"/>
              <a:t> год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2017 год и период 2018-2019 годы представлена в таблице (тыс.руб.):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143932" cy="4357716"/>
        </p:xfrm>
        <a:graphic>
          <a:graphicData uri="http://schemas.openxmlformats.org/drawingml/2006/table">
            <a:tbl>
              <a:tblPr/>
              <a:tblGrid>
                <a:gridCol w="2035983"/>
                <a:gridCol w="2035983"/>
                <a:gridCol w="2035983"/>
                <a:gridCol w="2035983"/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135 141,0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146 809,9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200 501,4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7 596,0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5 577,0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6 309,4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128 553,1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114 845,7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 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726,2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300 678,8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65 686,6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106 642,4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687 536,5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746 915,7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841 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294,7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107 277,4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95 601,5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111 215,1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2 887,6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249,5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66 052,6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70 264,4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 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300,7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25 702,8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1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3 879,2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1 461 425,5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1 532 </a:t>
                      </a: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118,6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2019 год: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2019 год сформирован на основе 9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92,3%.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428736"/>
          <a:ext cx="8429683" cy="5234647"/>
        </p:xfrm>
        <a:graphic>
          <a:graphicData uri="http://schemas.openxmlformats.org/drawingml/2006/table">
            <a:tbl>
              <a:tblPr/>
              <a:tblGrid>
                <a:gridCol w="3571900"/>
                <a:gridCol w="3429024"/>
                <a:gridCol w="1428759"/>
              </a:tblGrid>
              <a:tr h="625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 (тыс.руб.)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48 994,9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"Анадырь - безопасный город на 2018-2020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2 441,7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"Поддержка 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2019-2021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37 152,0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"Жилье в городском округе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31 003,2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2019-2023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249 784,0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139 603,8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885 513,8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"Охрана окружающей среды в городском округе Анадырь на 2015-2019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годы"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9 689,1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1 413 182,5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Муниципальные программы городского округа Анадырь на 2019 год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9818806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16 115,0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16 272,0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272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21 441,0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32 346,8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6966215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224136"/>
                <a:gridCol w="736725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28 009,3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483,6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1 000,9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341,5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2247624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725,00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756,18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102,27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508,27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1849589"/>
              </p:ext>
            </p:extLst>
          </p:nvPr>
        </p:nvGraphicFramePr>
        <p:xfrm>
          <a:off x="35495" y="1039573"/>
          <a:ext cx="9108505" cy="581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29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930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3659,73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3 798,80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3 802,46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</a:tr>
              <a:tr h="5240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78,35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</a:tr>
              <a:tr h="7860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92,22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969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2 636,88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766,09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755,54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</a:tr>
              <a:tr h="9170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92,95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104,30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20448</TotalTime>
  <Words>2595</Words>
  <Application>Microsoft Office PowerPoint</Application>
  <PresentationFormat>Экран (4:3)</PresentationFormat>
  <Paragraphs>827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2019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Микитюк Татьяна Владимировна</cp:lastModifiedBy>
  <cp:revision>1119</cp:revision>
  <dcterms:created xsi:type="dcterms:W3CDTF">2004-02-12T06:43:32Z</dcterms:created>
  <dcterms:modified xsi:type="dcterms:W3CDTF">2019-07-31T04:18:44Z</dcterms:modified>
</cp:coreProperties>
</file>