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9"/>
  </p:notesMasterIdLst>
  <p:sldIdLst>
    <p:sldId id="284" r:id="rId2"/>
    <p:sldId id="294" r:id="rId3"/>
    <p:sldId id="295" r:id="rId4"/>
    <p:sldId id="303" r:id="rId5"/>
    <p:sldId id="329" r:id="rId6"/>
    <p:sldId id="330" r:id="rId7"/>
    <p:sldId id="369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61" r:id="rId25"/>
    <p:sldId id="368" r:id="rId26"/>
    <p:sldId id="366" r:id="rId27"/>
    <p:sldId id="36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 autoAdjust="0"/>
    <p:restoredTop sz="96980" autoAdjust="0"/>
  </p:normalViewPr>
  <p:slideViewPr>
    <p:cSldViewPr>
      <p:cViewPr>
        <p:scale>
          <a:sx n="125" d="100"/>
          <a:sy n="125" d="100"/>
        </p:scale>
        <p:origin x="1296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1.2747225776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E02-4D7F-856E-C6B99B5C30DC}"/>
                </c:ext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4.812752363817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1.143957302451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0.47599999999999998</c:v>
                </c:pt>
                <c:pt idx="1">
                  <c:v>1.1000000000000001</c:v>
                </c:pt>
                <c:pt idx="2">
                  <c:v>1.03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02-4D7F-856E-C6B99B5C30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23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E02-4D7F-856E-C6B99B5C30DC}"/>
                </c:ext>
              </c:extLst>
            </c:dLbl>
            <c:dLbl>
              <c:idx val="1"/>
              <c:layout>
                <c:manualLayout>
                  <c:x val="-4.2573851944680908E-3"/>
                  <c:y val="-0.10997977480092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0.12444272421499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4.657549544943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2.73</c:v>
                </c:pt>
                <c:pt idx="1">
                  <c:v>1.149</c:v>
                </c:pt>
                <c:pt idx="2">
                  <c:v>1.099</c:v>
                </c:pt>
                <c:pt idx="3">
                  <c:v>1.0049999999999999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02-4D7F-856E-C6B99B5C30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860777917021216E-2"/>
                  <c:y val="-3.595163956597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8.4488720300741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7.296634413072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0.80700000000000005</c:v>
                </c:pt>
                <c:pt idx="1">
                  <c:v>1.06</c:v>
                </c:pt>
                <c:pt idx="2">
                  <c:v>1.02</c:v>
                </c:pt>
                <c:pt idx="3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E02-4D7F-856E-C6B99B5C30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67E-2"/>
                  <c:y val="-4.003833591848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3.578985495861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EE02-4D7F-856E-C6B99B5C30DC}"/>
                </c:ext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E02-4D7F-856E-C6B99B5C30DC}"/>
                </c:ext>
              </c:extLst>
            </c:dLbl>
            <c:dLbl>
              <c:idx val="3"/>
              <c:layout>
                <c:manualLayout>
                  <c:x val="-5.6765135926240134E-3"/>
                  <c:y val="-1.7649596621291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3.3319999999999999</c:v>
                </c:pt>
                <c:pt idx="1">
                  <c:v>1.004</c:v>
                </c:pt>
                <c:pt idx="2">
                  <c:v>1.0049999999999999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E02-4D7F-856E-C6B99B5C3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45696"/>
        <c:axId val="97647232"/>
      </c:lineChart>
      <c:catAx>
        <c:axId val="976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7232"/>
        <c:crosses val="autoZero"/>
        <c:auto val="1"/>
        <c:lblAlgn val="ctr"/>
        <c:lblOffset val="100"/>
        <c:noMultiLvlLbl val="0"/>
      </c:catAx>
      <c:valAx>
        <c:axId val="9764723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569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27E-2"/>
          <c:y val="0.80395582361874784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411E-2"/>
                  <c:y val="-3.4318573644416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D4-4029-91E6-B94DEF0D1EB7}"/>
                </c:ext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D4-4029-91E6-B94DEF0D1EB7}"/>
                </c:ext>
              </c:extLst>
            </c:dLbl>
            <c:dLbl>
              <c:idx val="2"/>
              <c:layout>
                <c:manualLayout>
                  <c:x val="-4.3992980342837017E-2"/>
                  <c:y val="-7.50916248652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4.379649449698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0.47599999999999998</c:v>
                </c:pt>
                <c:pt idx="1">
                  <c:v>1.05</c:v>
                </c:pt>
                <c:pt idx="2">
                  <c:v>1.03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D4-4029-91E6-B94DEF0D1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86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D4-4029-91E6-B94DEF0D1EB7}"/>
                </c:ext>
              </c:extLst>
            </c:dLbl>
            <c:dLbl>
              <c:idx val="1"/>
              <c:layout>
                <c:manualLayout>
                  <c:x val="-3.6897338352056781E-2"/>
                  <c:y val="-0.10728336467821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0.10556785335605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1.421857397696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2.73</c:v>
                </c:pt>
                <c:pt idx="1">
                  <c:v>1.099</c:v>
                </c:pt>
                <c:pt idx="2">
                  <c:v>1.05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4D4-4029-91E6-B94DEF0D1E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3.5951851881733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4D4-4029-91E6-B94DEF0D1EB7}"/>
                </c:ext>
              </c:extLst>
            </c:dLbl>
            <c:dLbl>
              <c:idx val="1"/>
              <c:layout>
                <c:manualLayout>
                  <c:x val="-2.6963439564964553E-2"/>
                  <c:y val="-4.943560102132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1.601497760281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0.80700000000000005</c:v>
                </c:pt>
                <c:pt idx="1">
                  <c:v>1.05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4D4-4029-91E6-B94DEF0D1EB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53E-2"/>
                  <c:y val="-4.003833591848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4D4-4029-91E6-B94DEF0D1EB7}"/>
                </c:ext>
              </c:extLst>
            </c:dLbl>
            <c:dLbl>
              <c:idx val="1"/>
              <c:layout>
                <c:manualLayout>
                  <c:x val="-1.4900792309441507E-2"/>
                  <c:y val="-2.7700518432617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3037459961303E-2"/>
                      <c:h val="3.4419781374217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4.461369784834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3.3319999999999999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24D4-4029-91E6-B94DEF0D1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23936"/>
        <c:axId val="93262592"/>
      </c:lineChart>
      <c:catAx>
        <c:axId val="9322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62592"/>
        <c:crosses val="autoZero"/>
        <c:auto val="1"/>
        <c:lblAlgn val="ctr"/>
        <c:lblOffset val="100"/>
        <c:noMultiLvlLbl val="0"/>
      </c:catAx>
      <c:valAx>
        <c:axId val="9326259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2393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55E-2"/>
          <c:y val="0.80395582361874796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36025.199999999997</c:v>
                </c:pt>
                <c:pt idx="1">
                  <c:v>31552</c:v>
                </c:pt>
                <c:pt idx="2">
                  <c:v>751285.8</c:v>
                </c:pt>
                <c:pt idx="3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0</c:v>
                </c:pt>
                <c:pt idx="1">
                  <c:v>23424.799999999999</c:v>
                </c:pt>
                <c:pt idx="2">
                  <c:v>736942.9</c:v>
                </c:pt>
                <c:pt idx="3">
                  <c:v>45102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0</c:v>
                </c:pt>
                <c:pt idx="1">
                  <c:v>34329.699999999997</c:v>
                </c:pt>
                <c:pt idx="2">
                  <c:v>742940.3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F-490F-B867-B945CFAF0E07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5F-490F-B867-B945CFAF0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Анадырь</a:t>
            </a:r>
          </a:p>
          <a:p>
            <a:pPr lvl="0" algn="ctr" eaLnBrk="1" hangingPunct="1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2020 год и плановый период 2021-2022 годов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№26 от 17.12.2019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декабрь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43682"/>
              </p:ext>
            </p:extLst>
          </p:nvPr>
        </p:nvGraphicFramePr>
        <p:xfrm>
          <a:off x="8666" y="1071585"/>
          <a:ext cx="9135334" cy="5715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17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ИП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522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5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за счет всех источников финансирования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10 403,0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10 923,2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10 455,0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11 032,4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10 507,3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1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99,02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71878"/>
              </p:ext>
            </p:extLst>
          </p:nvPr>
        </p:nvGraphicFramePr>
        <p:xfrm>
          <a:off x="9186" y="934122"/>
          <a:ext cx="9134815" cy="5781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37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и расходы населения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15 748,0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16 639,1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16 639,1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17 605,7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17 605,7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18 665,8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18 665,8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106,47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в расчете на душу населения в месяц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80 010,4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83 711,3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83 802,1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87 837,0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87 931,7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92 204,2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92 461,8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 сбережения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6 654,0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6 810,4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6 598,9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6 893,5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6 585,2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6 958,3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6 609,8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25 800,0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106,21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106,60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106,60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406" y="24991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35407"/>
              </p:ext>
            </p:extLst>
          </p:nvPr>
        </p:nvGraphicFramePr>
        <p:xfrm>
          <a:off x="6937" y="1064560"/>
          <a:ext cx="9134984" cy="361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3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3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экономике (среднегодовая)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10 149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10 309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10 269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10 449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10 397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10 611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10 533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14 529,5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15 343,2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15 343,2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16 309,8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16 309,8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17 369,9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17 369,9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выплаты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1 295,9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6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78449"/>
              </p:ext>
            </p:extLst>
          </p:nvPr>
        </p:nvGraphicFramePr>
        <p:xfrm>
          <a:off x="0" y="4697720"/>
          <a:ext cx="9143998" cy="2187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8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8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124,28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131,24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131,24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на учете в Пенсионном фонде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3 600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824">
                <a:tc>
                  <a:txBody>
                    <a:bodyPr/>
                    <a:lstStyle/>
                    <a:p>
                      <a:pPr algn="l" fontAlgn="t"/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неработающие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609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2 119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1911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2950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81" y="47916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12651"/>
              </p:ext>
            </p:extLst>
          </p:nvPr>
        </p:nvGraphicFramePr>
        <p:xfrm>
          <a:off x="19116" y="1087487"/>
          <a:ext cx="9124885" cy="3148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9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2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м общей площади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9,96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17,25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17,68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17,17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17,53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17,55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17,36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17,41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2020 год и плановый период 2021 и 2022 годов был утвержден Решением Совета депутатов городского округа Анадырь от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2020 год и плановый период 2021 и 2022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884498"/>
              </p:ext>
            </p:extLst>
          </p:nvPr>
        </p:nvGraphicFramePr>
        <p:xfrm>
          <a:off x="323528" y="3500438"/>
          <a:ext cx="8352928" cy="2638173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2020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2021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1 566 662,2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1 540 622,2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1 535 077,7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1 531 662,2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1 540 622,2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1 535 077,7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2020 год и плановый период 2021 и 2022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представлены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таблице: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72404"/>
              </p:ext>
            </p:extLst>
          </p:nvPr>
        </p:nvGraphicFramePr>
        <p:xfrm>
          <a:off x="323528" y="3861048"/>
          <a:ext cx="8085133" cy="2654749"/>
        </p:xfrm>
        <a:graphic>
          <a:graphicData uri="http://schemas.openxmlformats.org/drawingml/2006/table">
            <a:tbl>
              <a:tblPr/>
              <a:tblGrid>
                <a:gridCol w="2084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3307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8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001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00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707 710,2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 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063,5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757 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718,7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99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858 863,0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805 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469,7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777 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270,0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1 566 662,2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1 540 622,2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1 535 077,7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Прогноз налоговых доходов бюджета городского округа Анадырь на 2020 год сложился в объеме 617 226,6 тыс. рублей, на 2021 год – 646 445,6 тыс. рублей, на 2022 год – 669 926,6 тыс. рублей. Ожидаемая структура налоговых доходов бюджета городского округа Анадырь на 2020 год и плановый период 2021 и 2022 годов  представлена в </a:t>
            </a:r>
            <a:r>
              <a:rPr lang="ru-RU" sz="1600" dirty="0" smtClean="0"/>
              <a:t>таблице:</a:t>
            </a:r>
            <a:endParaRPr lang="ru-RU" sz="1600" dirty="0" smtClean="0"/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93692"/>
              </p:ext>
            </p:extLst>
          </p:nvPr>
        </p:nvGraphicFramePr>
        <p:xfrm>
          <a:off x="357158" y="2714620"/>
          <a:ext cx="8175282" cy="3594699"/>
        </p:xfrm>
        <a:graphic>
          <a:graphicData uri="http://schemas.openxmlformats.org/drawingml/2006/table">
            <a:tbl>
              <a:tblPr/>
              <a:tblGrid>
                <a:gridCol w="4628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923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1083572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296021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31373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518 135,0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559 062,0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581 399,0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8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2 035,6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2 035,6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2 035,6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79 553,0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65 195,0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63 926,0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65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6 007,0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7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13 611,0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13 892,0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13 980,0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7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7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617 226,6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646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445,6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669 926,6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2020 году – 83,9%, в 2021 году – 86,5%, в 2022 году – 86,8%. </a:t>
            </a:r>
          </a:p>
          <a:p>
            <a:pPr algn="just"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2020 год прогнозируются в объеме 90 572,6 тыс. рублей, в 2021 году – в объеме 88 706,9 тыс. рублей, в 2022 году – в объеме 87 881,1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на 2020 год и плановый период 2021 и 2022 годов представлена в </a:t>
            </a:r>
            <a:r>
              <a:rPr lang="ru-RU" dirty="0" smtClean="0"/>
              <a:t>таблице: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20933"/>
              </p:ext>
            </p:extLst>
          </p:nvPr>
        </p:nvGraphicFramePr>
        <p:xfrm>
          <a:off x="323528" y="2780928"/>
          <a:ext cx="8496945" cy="3096768"/>
        </p:xfrm>
        <a:graphic>
          <a:graphicData uri="http://schemas.openxmlformats.org/drawingml/2006/table">
            <a:tbl>
              <a:tblPr/>
              <a:tblGrid>
                <a:gridCol w="3855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2266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356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8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73 621,8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75 398,1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77 501,5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1 647,0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1 629,0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11 355,4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7 518,6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6 966,5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3 946,4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4 159,2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1 772,1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8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90 572,6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88 706,9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87 881,1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году утвержден в размере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58 863,0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рублей, в 2021 году – в размере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805 469,7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рублей, в 2022 году – в размере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777 270,0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12447103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на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2014-2022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254622433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259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sz="1600" dirty="0" smtClean="0"/>
              <a:t>Приоритетами в расходовании средств бюджета городского округа Анадырь на 2020 год и плановый период 2021 и 2022 годов становятся: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	</a:t>
            </a:r>
            <a:endParaRPr lang="ru-RU" sz="1600" dirty="0" smtClean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Бюджет городского округа Анадырь по расходам запланирован в 2020 году в объеме </a:t>
            </a:r>
            <a:r>
              <a:rPr lang="ru-RU" sz="1600" dirty="0"/>
              <a:t>1 531 </a:t>
            </a:r>
            <a:r>
              <a:rPr lang="ru-RU" sz="1600" dirty="0" smtClean="0"/>
              <a:t>662,2 тыс</a:t>
            </a:r>
            <a:r>
              <a:rPr lang="ru-RU" sz="1600" dirty="0" smtClean="0"/>
              <a:t>. рублей, в 2021 году – </a:t>
            </a:r>
            <a:r>
              <a:rPr lang="ru-RU" sz="1600" dirty="0"/>
              <a:t>1 540 622,2 тыс</a:t>
            </a:r>
            <a:r>
              <a:rPr lang="ru-RU" sz="1600" dirty="0" smtClean="0"/>
              <a:t>. рублей, в 2022 году – </a:t>
            </a:r>
            <a:r>
              <a:rPr lang="ru-RU" sz="1600" dirty="0"/>
              <a:t>1 535 077,7 тыс</a:t>
            </a:r>
            <a:r>
              <a:rPr lang="ru-RU" sz="1600" dirty="0" smtClean="0"/>
              <a:t>. рублей. Информация  об объемах бюджета городского округа Анадырь на 2020 год и плановый период 2021 и 2022 годов по разделам классификации расходов бюджета представлена в таблице и диаграмме: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2020 год и плановый период 2021 и 2022 годов представлена в таблице (тыс. рублей</a:t>
            </a:r>
            <a:r>
              <a:rPr lang="ru-RU" sz="1400" dirty="0" smtClean="0"/>
              <a:t>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20005"/>
              </p:ext>
            </p:extLst>
          </p:nvPr>
        </p:nvGraphicFramePr>
        <p:xfrm>
          <a:off x="492222" y="2253994"/>
          <a:ext cx="8112225" cy="3911308"/>
        </p:xfrm>
        <a:graphic>
          <a:graphicData uri="http://schemas.openxmlformats.org/drawingml/2006/table">
            <a:tbl>
              <a:tblPr/>
              <a:tblGrid>
                <a:gridCol w="4276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248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387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1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36 537,4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71 042,9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454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212 947,5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209 953,8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217 179,6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9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6 127,6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6 231,6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6 321,1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7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184 243,9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178 083,2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135 506,6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7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89 602,0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81 194,8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71 045,8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7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867 033,1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866 102,2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870 439,9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110 605,1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115 354,8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110 252,8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7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7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54 144,5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40 596,2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46 720,8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8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4 894,4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4 504,1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4 504,1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7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622,2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1 540 622,2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1 535 077,7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Бюджет городского округа Анадырь на 2020 год и плановый период 2021 и 2022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</a:t>
            </a:r>
            <a:r>
              <a:rPr lang="ru-RU" dirty="0" smtClean="0"/>
              <a:t>90,3%.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на 2020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8598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2020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2016-2022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39 198,3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39 080,0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40 777,5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32 195,8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18 222,2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23 823,7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230 332,7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200 722,9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162 541,1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131 702,0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135 486,7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130 907,8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891 683,9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891 753,0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896 090,7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141,9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14 140,9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14 040,9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14 639,0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10 884,0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8 091,4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8 546,4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383 022,7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355 424,1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310 211,3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Муниципальные программы городского округа Анадырь на 2020 год и плановый период 2021 и 2022 годов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2021 и 2022 годов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2020 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28123"/>
              </p:ext>
            </p:extLst>
          </p:nvPr>
        </p:nvGraphicFramePr>
        <p:xfrm>
          <a:off x="0" y="1266012"/>
          <a:ext cx="9134996" cy="556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3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24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402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16 564,0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16 546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16 703,0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16 685,0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16 870,0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16 823,0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101,16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100,99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100,88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100,84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100,84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100,83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600" b="1" i="1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22 808,0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23 768,0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23 768,0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24 770,0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24 770,0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25 813,0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25 813,0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товаров и услуг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18 673,60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20 414,1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19 600,8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21 087,0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20 134,1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21 109,5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20 134,1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59022" y="50556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3469" y="-54892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980" y="-4537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86463"/>
              </p:ext>
            </p:extLst>
          </p:nvPr>
        </p:nvGraphicFramePr>
        <p:xfrm>
          <a:off x="15739" y="984682"/>
          <a:ext cx="9114263" cy="587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1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7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12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18 673,6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20 414,1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19 600,8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21 087,0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20 134,1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21 109,5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20 134,1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добыча полезных ископаемых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14 494,2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15 943,6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15 218,9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16 421,9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15 675,5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16 421,9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15 675,5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обрабатывающие производства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1 408,2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1 617,6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1 547,6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1 777,9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1 786,7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электроэнергия,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 и вода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1 261,2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1 363,6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1 377,3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 и рыбоводство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1 510,0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1 516,0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1 523,6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1 523,6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53941362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91190941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29719"/>
              </p:ext>
            </p:extLst>
          </p:nvPr>
        </p:nvGraphicFramePr>
        <p:xfrm>
          <a:off x="0" y="1079948"/>
          <a:ext cx="9134579" cy="585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7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802,20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810,22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802,20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818,32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842,31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818,32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842,31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8,60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114,90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534,70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545,39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540,05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556,30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545,45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561,86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545,45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дкл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кВт. ч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73,06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2020 год и на плановый период 2021 и 2022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471435"/>
              </p:ext>
            </p:extLst>
          </p:nvPr>
        </p:nvGraphicFramePr>
        <p:xfrm>
          <a:off x="35495" y="1039573"/>
          <a:ext cx="9108505" cy="5818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4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92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3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товаров и услуг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4 004,60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4 124,74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3 924,51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4 165,99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3 885,26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4 186,82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3 885,26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0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83,10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91,41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60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111,44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9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населению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2 566,32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2 594,27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2 587,14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2 626,99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2 610,90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2 660,82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2 634,62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70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платных услуг населению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93,65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101,26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101,29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21480</TotalTime>
  <Words>2712</Words>
  <Application>Microsoft Office PowerPoint</Application>
  <PresentationFormat>Экран (4:3)</PresentationFormat>
  <Paragraphs>849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2020 год и на период 2021 и 2022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1193</cp:revision>
  <dcterms:created xsi:type="dcterms:W3CDTF">2004-02-12T06:43:32Z</dcterms:created>
  <dcterms:modified xsi:type="dcterms:W3CDTF">2021-05-25T05:48:29Z</dcterms:modified>
</cp:coreProperties>
</file>