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4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9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0.25450088459453779</c:v>
                </c:pt>
                <c:pt idx="1">
                  <c:v>3.3463528485984599E-2</c:v>
                </c:pt>
                <c:pt idx="2">
                  <c:v>0.71203558691947755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0.42835299999999998</c:v>
                </c:pt>
                <c:pt idx="1">
                  <c:v>5.9185000000000001E-2</c:v>
                </c:pt>
                <c:pt idx="2">
                  <c:v>0.51246199999999997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0.42835299999999998</c:v>
                </c:pt>
                <c:pt idx="1">
                  <c:v>5.9185000000000001E-2</c:v>
                </c:pt>
                <c:pt idx="2">
                  <c:v>0.51246199999999997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165413.70000000001</c:v>
                </c:pt>
                <c:pt idx="1">
                  <c:v>897571.6</c:v>
                </c:pt>
                <c:pt idx="2">
                  <c:v>349882.2</c:v>
                </c:pt>
                <c:pt idx="3">
                  <c:v>471465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4.8182424966633317E-2"/>
                  <c:y val="7.8239403951274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710-4432-951C-2D7832835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110009.8</c:v>
                </c:pt>
                <c:pt idx="1">
                  <c:v>822766.3</c:v>
                </c:pt>
                <c:pt idx="2">
                  <c:v>21092.400000000001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dLbl>
              <c:idx val="2"/>
              <c:layout>
                <c:manualLayout>
                  <c:x val="0"/>
                  <c:y val="-6.650349335858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710-4432-951C-2D7832835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  <c:pt idx="3">
                  <c:v>Дотации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81959.399999999994</c:v>
                </c:pt>
                <c:pt idx="1">
                  <c:v>810144.4</c:v>
                </c:pt>
                <c:pt idx="2">
                  <c:v>21092.400000000001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63800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6124009245458504"/>
                  <c:y val="1.207778073294325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0.10593930041601483"/>
                  <c:y val="-2.77845824351185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12291199580004"/>
                      <c:h val="0.231942821047621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4.1567834146810083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2148007472187983"/>
                  <c:y val="-0.241592797250762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0507886353496751"/>
                  <c:y val="-0.119845399157311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6827358605177867"/>
                  <c:y val="6.1690294381141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4.6811490608010382E-2"/>
                  <c:y val="0.100576942593577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B92-4469-A3B5-AAE92168DCA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9.2342852028856353</c:v>
                </c:pt>
                <c:pt idx="1">
                  <c:v>0.33</c:v>
                </c:pt>
                <c:pt idx="2">
                  <c:v>20.400289518566627</c:v>
                </c:pt>
                <c:pt idx="3">
                  <c:v>24.337169315191773</c:v>
                </c:pt>
                <c:pt idx="4">
                  <c:v>2.0359749449114981E-2</c:v>
                </c:pt>
                <c:pt idx="5">
                  <c:v>39.982226964042049</c:v>
                </c:pt>
                <c:pt idx="6">
                  <c:v>1.6817262899732188</c:v>
                </c:pt>
                <c:pt idx="7">
                  <c:v>0.08</c:v>
                </c:pt>
                <c:pt idx="8">
                  <c:v>3.8283725851725952</c:v>
                </c:pt>
                <c:pt idx="9">
                  <c:v>0.12683464778219344</c:v>
                </c:pt>
                <c:pt idx="10">
                  <c:v>1.1900932681586994E-3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14.47</c:v>
                </c:pt>
                <c:pt idx="1">
                  <c:v>0.37</c:v>
                </c:pt>
                <c:pt idx="2">
                  <c:v>8.6999999999999993</c:v>
                </c:pt>
                <c:pt idx="3">
                  <c:v>8.57</c:v>
                </c:pt>
                <c:pt idx="4">
                  <c:v>1.06</c:v>
                </c:pt>
                <c:pt idx="5">
                  <c:v>60.94</c:v>
                </c:pt>
                <c:pt idx="6">
                  <c:v>2.7</c:v>
                </c:pt>
                <c:pt idx="7">
                  <c:v>0.12</c:v>
                </c:pt>
                <c:pt idx="8">
                  <c:v>2.79</c:v>
                </c:pt>
                <c:pt idx="9" formatCode="General">
                  <c:v>0.27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15.92</c:v>
                </c:pt>
                <c:pt idx="1">
                  <c:v>0.23</c:v>
                </c:pt>
                <c:pt idx="2">
                  <c:v>8.08</c:v>
                </c:pt>
                <c:pt idx="3">
                  <c:v>7.23</c:v>
                </c:pt>
                <c:pt idx="4">
                  <c:v>2.19</c:v>
                </c:pt>
                <c:pt idx="5">
                  <c:v>61.03</c:v>
                </c:pt>
                <c:pt idx="6">
                  <c:v>2.71</c:v>
                </c:pt>
                <c:pt idx="7">
                  <c:v>0.12</c:v>
                </c:pt>
                <c:pt idx="8">
                  <c:v>2.23</c:v>
                </c:pt>
                <c:pt idx="9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2/22/2022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1"/>
            <a:ext cx="9144000" cy="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11.02.2021 г. №120, от 29.04.2021 №133, от 16.06.2021 №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147, </a:t>
            </a:r>
          </a:p>
          <a:p>
            <a:pPr lvl="0" algn="ctr" eaLnBrk="1" hangingPunct="1">
              <a:defRPr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25.10.2021 №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177, от 16.12.2021 № 198)</a:t>
            </a: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7" y="928670"/>
            <a:ext cx="2077972" cy="147016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824" y="4503239"/>
            <a:ext cx="2432300" cy="212066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октябрь 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2021 год и плановый период 2022 и 2023 годов представлена в </a:t>
            </a:r>
            <a:r>
              <a:rPr lang="ru-RU" dirty="0" smtClean="0"/>
              <a:t>таблице: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18959"/>
              </p:ext>
            </p:extLst>
          </p:nvPr>
        </p:nvGraphicFramePr>
        <p:xfrm>
          <a:off x="323528" y="2780928"/>
          <a:ext cx="8280920" cy="3096768"/>
        </p:xfrm>
        <a:graphic>
          <a:graphicData uri="http://schemas.openxmlformats.org/drawingml/2006/table">
            <a:tbl>
              <a:tblPr/>
              <a:tblGrid>
                <a:gridCol w="375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513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322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8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75 008,8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71 033,4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70 639,0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156,2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9 356,9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6 985,9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6 871,1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2 930,8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88 231,0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79 313,6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78 836,8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году утвержден в размере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1 877 375,6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рублей, в 2022 году – в размере 953 868,5 тыс. рублей, в 2023 году – в размере 913 196,2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84681818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71171064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sz="1600" dirty="0" smtClean="0"/>
              <a:t>Приоритетами в расходовании средств бюджета городского округа Анадырь на 2021 год и плановый период 2022 и 2023 годов становятся: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	</a:t>
            </a:r>
            <a:endParaRPr lang="ru-RU" sz="1600" dirty="0" smtClean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Бюджет городского округа Анадырь по расходам запланирован в 2021 году в объеме </a:t>
            </a:r>
            <a:r>
              <a:rPr lang="ru-RU" sz="1600" dirty="0"/>
              <a:t>2 </a:t>
            </a:r>
            <a:r>
              <a:rPr lang="ru-RU" sz="1600" dirty="0" smtClean="0"/>
              <a:t>730 878,4 тыс</a:t>
            </a:r>
            <a:r>
              <a:rPr lang="ru-RU" sz="1600" dirty="0" smtClean="0"/>
              <a:t>. рублей, в 2022 году – 1 693 162,7 тыс. рублей, в 2023 году – 1 692 390,0 тыс. рублей. Информация  об объемах бюджета городского округа Анадырь на 2021 год и плановый период 2022 и 2023 годов по разделам классификации расходов бюджета представлена в таблице и диаграмме: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2021 год и плановый период 2022 и 2023 годов представлена в таблице (тыс. </a:t>
            </a:r>
            <a:r>
              <a:rPr lang="ru-RU" sz="1400" dirty="0" smtClean="0"/>
              <a:t>рублей):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28935"/>
              </p:ext>
            </p:extLst>
          </p:nvPr>
        </p:nvGraphicFramePr>
        <p:xfrm>
          <a:off x="492222" y="2253995"/>
          <a:ext cx="8184234" cy="4199341"/>
        </p:xfrm>
        <a:graphic>
          <a:graphicData uri="http://schemas.openxmlformats.org/drawingml/2006/table">
            <a:tbl>
              <a:tblPr/>
              <a:tblGrid>
                <a:gridCol w="431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488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400152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77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18 031,6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37 104,4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27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252 177,1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244 929,0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269 477,6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8 519,3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6 207,8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3 868,8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557 107,1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147 307,0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136 678,3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664 618,5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145 141,2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122 296,8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1 091 866,0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1 031 825,6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1 032 822,2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45 925,9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45 751,9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45 791,4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104 548,2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47 280,3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37 692,7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3 463,7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50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928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730 878,4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1 693 162,7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1 692 390,0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2021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47916408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58801683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72377232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2021 год и плановый период 2022 и 2023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2021 году –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93,3%,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– 90,1%, в 2022 году – 90,2%.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17315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2016-2023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53 262,2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56 287,1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81 426,6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4 189,7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79 650,2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155 418,1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26 660,8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16 973,2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1 015 496,4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249 498,3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216 025,2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65 602,3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66 386,7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66 463,2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1 110 598,7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1 054 014,5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1 054 972,8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53 088,4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10 510,1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9 981,2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2 547 653,1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1 509 820,2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1 492 304,9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Муниципальные программы городского округа Анадырь на 2021 год и плановый период 2022 и 2023 годов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2021 год и плановый период 2022 и 2023 годов был утвержден Решением Совета депутатов городского округа Анадырь от 17 декабря 2020 года № 107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2021 год и плановый период 2022 и 2023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178252"/>
              </p:ext>
            </p:extLst>
          </p:nvPr>
        </p:nvGraphicFramePr>
        <p:xfrm>
          <a:off x="323528" y="3500438"/>
          <a:ext cx="8352928" cy="313038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2021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2 636 631,7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1 723 662,7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2 730 878,4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1 693 162,7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/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-94 246,7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30 500,0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2021 год и плановый период 2022 и 2023 годов, а также исполнение за 2020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8205"/>
              </p:ext>
            </p:extLst>
          </p:nvPr>
        </p:nvGraphicFramePr>
        <p:xfrm>
          <a:off x="311485" y="4077072"/>
          <a:ext cx="8847605" cy="224028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748 232,4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759 256,1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769 794,2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779 193,8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1 471 242,6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1 877 375,6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953 868,5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913 196,2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2  219 475,0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2 636 631,7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1 723 662,7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2021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4898905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550457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98027449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Прогноз налоговых доходов бюджета городского округа Анадырь на 2021 год сложился в объеме </a:t>
            </a:r>
            <a:r>
              <a:rPr lang="ru-RU" sz="1600" dirty="0" smtClean="0"/>
              <a:t>759 256,1 </a:t>
            </a:r>
            <a:r>
              <a:rPr lang="ru-RU" sz="1600" dirty="0" smtClean="0"/>
              <a:t>тыс. рублей, на 2022 год – 690 480,6 тыс. рублей, на 2023 год – 700 357,0 тыс. рублей. Ожидаемая структура налоговых доходов бюджета городского округа Анадырь на 2021 год и плановый период 2022 и 2023 годов  представлена в </a:t>
            </a:r>
            <a:r>
              <a:rPr lang="ru-RU" sz="1600" dirty="0" smtClean="0"/>
              <a:t>таблице:</a:t>
            </a:r>
            <a:endParaRPr lang="ru-RU" sz="1600" dirty="0" smtClean="0"/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60450"/>
              </p:ext>
            </p:extLst>
          </p:nvPr>
        </p:nvGraphicFramePr>
        <p:xfrm>
          <a:off x="357158" y="2714620"/>
          <a:ext cx="8319298" cy="3378676"/>
        </p:xfrm>
        <a:graphic>
          <a:graphicData uri="http://schemas.openxmlformats.org/drawingml/2006/table">
            <a:tbl>
              <a:tblPr/>
              <a:tblGrid>
                <a:gridCol w="4710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80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1102660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318852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4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3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566 045,2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588 584,0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592 743,0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06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3 866,3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3 806,6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72 183,5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67 632,0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67 632,0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9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22 849,1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18 119,0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671 025,1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690 480,6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700 357,0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2021 году – </a:t>
            </a:r>
            <a:r>
              <a:rPr lang="ru-RU" dirty="0" smtClean="0"/>
              <a:t>84,4%, </a:t>
            </a:r>
            <a:r>
              <a:rPr lang="ru-RU" dirty="0" smtClean="0"/>
              <a:t>в 2022 году – 85,2%, в 2023 году – 84,6%. </a:t>
            </a:r>
          </a:p>
          <a:p>
            <a:pPr algn="just"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2021 год прогнозируются в объеме </a:t>
            </a:r>
            <a:r>
              <a:rPr lang="ru-RU" b="1" dirty="0" smtClean="0"/>
              <a:t>88 706,9 тыс</a:t>
            </a:r>
            <a:r>
              <a:rPr lang="ru-RU" b="1" dirty="0" smtClean="0"/>
              <a:t>. рублей, в 2022 году – в объеме 79 313,6 тыс. рублей, в 2023 году – в объеме 78 836,8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23403</TotalTime>
  <Words>1455</Words>
  <Application>Microsoft Office PowerPoint</Application>
  <PresentationFormat>Экран (4:3)</PresentationFormat>
  <Paragraphs>331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Марина Родькина</cp:lastModifiedBy>
  <cp:revision>1294</cp:revision>
  <dcterms:created xsi:type="dcterms:W3CDTF">2004-02-12T06:43:32Z</dcterms:created>
  <dcterms:modified xsi:type="dcterms:W3CDTF">2022-02-22T02:49:29Z</dcterms:modified>
</cp:coreProperties>
</file>