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6980" autoAdjust="0"/>
  </p:normalViewPr>
  <p:slideViewPr>
    <p:cSldViewPr>
      <p:cViewPr varScale="1">
        <p:scale>
          <a:sx n="72" d="100"/>
          <a:sy n="72" d="100"/>
        </p:scale>
        <p:origin x="66" y="5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0.2894920273240974</c:v>
                </c:pt>
                <c:pt idx="1">
                  <c:v>3.9156206750534849E-2</c:v>
                </c:pt>
                <c:pt idx="2">
                  <c:v>0.67135176592536783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0.4572848241498827</c:v>
                </c:pt>
                <c:pt idx="1">
                  <c:v>5.874944658541939E-2</c:v>
                </c:pt>
                <c:pt idx="2">
                  <c:v>0.48396525719742428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0.44568199520252721</c:v>
                </c:pt>
                <c:pt idx="1">
                  <c:v>5.2426137227582048E-2</c:v>
                </c:pt>
                <c:pt idx="2">
                  <c:v>0.50189186756989079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339409112"/>
        <c:axId val="431500872"/>
        <c:axId val="0"/>
      </c:bar3DChart>
      <c:catAx>
        <c:axId val="339409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1500872"/>
        <c:crosses val="autoZero"/>
        <c:auto val="1"/>
        <c:lblAlgn val="ctr"/>
        <c:lblOffset val="100"/>
        <c:noMultiLvlLbl val="0"/>
      </c:catAx>
      <c:valAx>
        <c:axId val="431500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9409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207824.4</c:v>
                </c:pt>
                <c:pt idx="1">
                  <c:v>267465</c:v>
                </c:pt>
                <c:pt idx="2">
                  <c:v>981659.1</c:v>
                </c:pt>
                <c:pt idx="3">
                  <c:v>192544.9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0</c:v>
                </c:pt>
                <c:pt idx="1">
                  <c:v>92415.7</c:v>
                </c:pt>
                <c:pt idx="2">
                  <c:v>516454.7</c:v>
                </c:pt>
                <c:pt idx="3">
                  <c:v>108772.4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Лист1!$A$2:$A$5</c:f>
              <c:strCache>
                <c:ptCount val="4"/>
                <c:pt idx="0">
                  <c:v>Дотации</c:v>
                </c:pt>
                <c:pt idx="1">
                  <c:v>Субсидии</c:v>
                </c:pt>
                <c:pt idx="2">
                  <c:v>Субвенции</c:v>
                </c:pt>
                <c:pt idx="3">
                  <c:v>Межбюджетные трансферы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0</c:v>
                </c:pt>
                <c:pt idx="1">
                  <c:v>150608.20000000001</c:v>
                </c:pt>
                <c:pt idx="2">
                  <c:v>569467.80000000005</c:v>
                </c:pt>
                <c:pt idx="3">
                  <c:v>88604.800000000003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4521216"/>
        <c:axId val="134522752"/>
        <c:axId val="0"/>
      </c:bar3DChart>
      <c:catAx>
        <c:axId val="1345212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2752"/>
        <c:crosses val="autoZero"/>
        <c:auto val="1"/>
        <c:lblAlgn val="ctr"/>
        <c:lblOffset val="100"/>
        <c:noMultiLvlLbl val="0"/>
      </c:catAx>
      <c:valAx>
        <c:axId val="13452275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452121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D-403E-91F6-233A570E461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84680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CD-403E-91F6-233A570E461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94680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CD-403E-91F6-233A570E461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CD-403E-91F6-233A570E461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CD-403E-91F6-233A570E4612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CCD-403E-91F6-233A570E4612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Лист1!$H$2</c:f>
              <c:numCache>
                <c:formatCode>General</c:formatCode>
                <c:ptCount val="1"/>
                <c:pt idx="0">
                  <c:v>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CCD-403E-91F6-233A570E4612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Лист1!$I$2</c:f>
              <c:numCache>
                <c:formatCode>General</c:formatCode>
                <c:ptCount val="1"/>
                <c:pt idx="0">
                  <c:v>53430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CD-403E-91F6-233A570E4612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Лист1!$J$2</c:f>
              <c:numCache>
                <c:formatCode>General</c:formatCode>
                <c:ptCount val="1"/>
                <c:pt idx="0">
                  <c:v>106680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CCD-403E-91F6-233A570E4612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Лист1!$K$2</c:f>
              <c:numCache>
                <c:formatCode>General</c:formatCode>
                <c:ptCount val="1"/>
                <c:pt idx="0">
                  <c:v>83750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42-439C-AC4B-C383790A1A08}"/>
            </c:ext>
          </c:extLst>
        </c:ser>
        <c:ser>
          <c:idx val="10"/>
          <c:order val="10"/>
          <c:tx>
            <c:strRef>
              <c:f>Лист1!$L$1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объем кредита (тыс.руб.)</c:v>
                </c:pt>
              </c:strCache>
            </c:strRef>
          </c:cat>
          <c:val>
            <c:numRef>
              <c:f>Лист1!$L$2</c:f>
              <c:numCache>
                <c:formatCode>General</c:formatCode>
                <c:ptCount val="1"/>
                <c:pt idx="0">
                  <c:v>50000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AD-45B7-BB4C-1FE69DA78B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083520"/>
        <c:axId val="93085056"/>
      </c:barChart>
      <c:catAx>
        <c:axId val="9308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5056"/>
        <c:crosses val="autoZero"/>
        <c:auto val="1"/>
        <c:lblAlgn val="ctr"/>
        <c:lblOffset val="100"/>
        <c:noMultiLvlLbl val="0"/>
      </c:catAx>
      <c:valAx>
        <c:axId val="93085056"/>
        <c:scaling>
          <c:orientation val="minMax"/>
          <c:max val="12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3083520"/>
        <c:crosses val="autoZero"/>
        <c:crossBetween val="between"/>
        <c:majorUnit val="20000"/>
      </c:valAx>
    </c:plotArea>
    <c:legend>
      <c:legendPos val="r"/>
      <c:layout/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10.982187770159866</c:v>
                </c:pt>
                <c:pt idx="1">
                  <c:v>0.23302537691270803</c:v>
                </c:pt>
                <c:pt idx="2">
                  <c:v>16.020191029065575</c:v>
                </c:pt>
                <c:pt idx="3">
                  <c:v>19.812216401199201</c:v>
                </c:pt>
                <c:pt idx="4">
                  <c:v>3.1024750744594232</c:v>
                </c:pt>
                <c:pt idx="5">
                  <c:v>44.31117680618113</c:v>
                </c:pt>
                <c:pt idx="6">
                  <c:v>2.1856666432024303</c:v>
                </c:pt>
                <c:pt idx="7">
                  <c:v>3.2000654555168206</c:v>
                </c:pt>
                <c:pt idx="8">
                  <c:v>0.15087539746816939</c:v>
                </c:pt>
                <c:pt idx="9" formatCode="#,##0.000">
                  <c:v>2.1200458346722858E-3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#,##0.00</c:formatCode>
                <c:ptCount val="11"/>
                <c:pt idx="0">
                  <c:v>17.315607577045014</c:v>
                </c:pt>
                <c:pt idx="1">
                  <c:v>0.29687456653991229</c:v>
                </c:pt>
                <c:pt idx="2">
                  <c:v>17.682637177167489</c:v>
                </c:pt>
                <c:pt idx="3">
                  <c:v>5.679982218075847</c:v>
                </c:pt>
                <c:pt idx="4">
                  <c:v>1.2400837175181063</c:v>
                </c:pt>
                <c:pt idx="5">
                  <c:v>50.988845541453081</c:v>
                </c:pt>
                <c:pt idx="6">
                  <c:v>3.4999292764380256</c:v>
                </c:pt>
                <c:pt idx="7">
                  <c:v>2.980595715008362</c:v>
                </c:pt>
                <c:pt idx="8" formatCode="General">
                  <c:v>0.31474553730899074</c:v>
                </c:pt>
                <c:pt idx="9">
                  <c:v>6.9867344516903263E-4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8.3462762731833159E-2"/>
                  <c:y val="3.94682276939442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9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Условно утвержденные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16.314225158493485</c:v>
                </c:pt>
                <c:pt idx="1">
                  <c:v>0.27251879734246076</c:v>
                </c:pt>
                <c:pt idx="2">
                  <c:v>16.558405972946723</c:v>
                </c:pt>
                <c:pt idx="3">
                  <c:v>8.6428861794925087</c:v>
                </c:pt>
                <c:pt idx="4">
                  <c:v>2.3719437833006989</c:v>
                </c:pt>
                <c:pt idx="5">
                  <c:v>50.489720809426132</c:v>
                </c:pt>
                <c:pt idx="6">
                  <c:v>3.1834117913564808</c:v>
                </c:pt>
                <c:pt idx="7">
                  <c:v>1.8817078506639193</c:v>
                </c:pt>
                <c:pt idx="8">
                  <c:v>0.28517965697759212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18.01.2023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1/18/2023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1/18/2023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2022 год и плановый период 2023-2024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изменений 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от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28.02.2022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226, от 05.05.2022 г. № 240, от 27.07.2022 г. № 266, от 17.11.2022 № 306, от 22.12.2022 г. № 324)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декабрь 2022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2022 год и плановый период 2023 и 2024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075352"/>
              </p:ext>
            </p:extLst>
          </p:nvPr>
        </p:nvGraphicFramePr>
        <p:xfrm>
          <a:off x="1029865" y="2780928"/>
          <a:ext cx="7084270" cy="3097544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78 692,5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77 923,9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78 285,6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655,7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1 153,2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691,9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оказания платных услуг (работ) и компенсации затрат государства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155,0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38,0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14 748,4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7 240,0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4 696,0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1 953,9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760,9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96 205,5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87 116,0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84 472,4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году утвержден в размере 1 649 493,4 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2023 году – в размере 717 642,8 тыс. рублей, в 2024 году – в размере 808 680,8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557444622"/>
              </p:ext>
            </p:extLst>
          </p:nvPr>
        </p:nvGraphicFramePr>
        <p:xfrm>
          <a:off x="714348" y="3143248"/>
          <a:ext cx="7643866" cy="3246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Динамика изменения объема долговых обязательств городского округа Анадырь за 2014-2024 годы представлена в диаграмме:</a:t>
            </a:r>
          </a:p>
          <a:p>
            <a:pPr algn="just"/>
            <a:endParaRPr lang="ru-RU" dirty="0" smtClean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94676507"/>
              </p:ext>
            </p:extLst>
          </p:nvPr>
        </p:nvGraphicFramePr>
        <p:xfrm>
          <a:off x="1002380" y="3573016"/>
          <a:ext cx="6665964" cy="3032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2022 год и плановый период 2023 и 2024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2022 году в объеме 2 782 958,7 тыс. рублей, в 2023 году – 1 459 909,5 тыс. рублей, в 2024 году – 1 611 265,0 тыс. рублей. Информация  об объемах бюджета городского округа Анадырь на 2022 год и плановый период 2023 и 2024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2022 год и плановый период 2023 и 2024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053559"/>
              </p:ext>
            </p:extLst>
          </p:nvPr>
        </p:nvGraphicFramePr>
        <p:xfrm>
          <a:off x="1129187" y="2274859"/>
          <a:ext cx="6919794" cy="3879198"/>
        </p:xfrm>
        <a:graphic>
          <a:graphicData uri="http://schemas.openxmlformats.org/drawingml/2006/table">
            <a:tbl>
              <a:tblPr/>
              <a:tblGrid>
                <a:gridCol w="351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18 104,1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38 218,3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305 629,75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252 792,2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262 865,4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6 485,0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4 334,1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4 391,0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445 835,30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258 150,5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266 799,8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551 365,80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82 922,6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139 259,8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86 340,60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1 233 161,75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744 391,0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813 523,2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60 826,20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51 095,8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51 293,2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89 056,50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43 514,0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30 319,3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4 198,80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4 595,0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0,0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2 782 958,7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1 459 909,5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1 611 265,0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2022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150477044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2023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33861441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2024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268553593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2022 год и плановый период 2023 и 2024 годов сформирован на основе 10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2022 году – 92,0%, в 2023 году – 87,0%, в 2024 году – 86,9%.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501909"/>
              </p:ext>
            </p:extLst>
          </p:nvPr>
        </p:nvGraphicFramePr>
        <p:xfrm>
          <a:off x="357158" y="1489966"/>
          <a:ext cx="8429683" cy="5218933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344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2022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2023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2024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</a:t>
                      </a:r>
                      <a:r>
                        <a:rPr lang="ru-RU" sz="1000" b="0" i="0" u="none" strike="noStrike" dirty="0" err="1" smtClean="0">
                          <a:solidFill>
                            <a:schemeClr val="tx1"/>
                          </a:solidFill>
                          <a:latin typeface="Times New Roman"/>
                        </a:rPr>
                        <a:t>тыс.руб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69 943,4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53 195,8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62 615,6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2 629,4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807,7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2 807,7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94 583,8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30 623,1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30 623,1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036,6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26 710,3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58 467,9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793 307,7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291 944,8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310 454,1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 на 2020-2025 годы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kumimoji="0"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82 381,8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72 363,3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72 560,7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Анадырь 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1 253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839,0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766 373,4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835 767,1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188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«Охрана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окружающей среды в городском округе Анадырь на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86 340,6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 на 2018-2024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035,5</a:t>
                      </a:r>
                    </a:p>
                    <a:p>
                      <a:pPr algn="ctr" fontAlgn="t"/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13 451,2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14 946,1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«Создание единого информационного пространства городского округа Анадырь на 2020-2025 годы»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10 560,8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12 128,8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11 578,8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2 560 658,6</a:t>
                      </a:r>
                    </a:p>
                    <a:p>
                      <a:pPr algn="ctr" fontAlgn="t"/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1 269 598,4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1 399 821,1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2022 год и плановый период 2023 и 2024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2022 год и плановый период 2023 и 2024 годов был утвержден Решением Совета депутатов городского округа Анадырь от 16 декабря 2021 года № 200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2022 год и плановый период 2023 и 2024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5246576"/>
              </p:ext>
            </p:extLst>
          </p:nvPr>
        </p:nvGraphicFramePr>
        <p:xfrm>
          <a:off x="323528" y="3500438"/>
          <a:ext cx="8352928" cy="271821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2022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2023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2024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2 456 966,8 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1 482 839,5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2 782 958,7 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1 459 909,5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325 991,9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22 930,0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2022 год и плановый период 2023 и 2024 годов.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952744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807 477,8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765 196,7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802 584,2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US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1 649 </a:t>
                      </a:r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966,8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717 642,8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808 680,8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2 456 966,8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1 482 839,5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1 611 265,0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2022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681957153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3169854588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693730054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2022 год сложился в объеме 711 272,3 тыс. рублей, на 2023 год – 678 080,7 тыс. рублей, на 2024 год – 718 111,8 тыс. рублей. Ожидаемая структура налоговых доходов бюджета городского округа Анадырь на 2022 год и плановый период 2023 и 2024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989393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2024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602 143,4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601 827,0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625 306,0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3 511,4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3 286,7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3 798,8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70 931,0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42 797,0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54 947,0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2 070,0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2 103,0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2 130,0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29 920,5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25 371,0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29 234,0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696,0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711 272,3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678 080,7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718 111,8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2022 году – 84,7%, в 2023 году – 88,8%, в 2024 году – 87,1%.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2022 год прогнозируются в объеме 96 205,5 тыс. рублей, в 2023 году – в объеме 87 116,0 тыс. рублей, в 2024 году – в объеме 84 472,4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24612</TotalTime>
  <Words>1459</Words>
  <Application>Microsoft Office PowerPoint</Application>
  <PresentationFormat>Экран (4:3)</PresentationFormat>
  <Paragraphs>296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Татьяна Микитюк</cp:lastModifiedBy>
  <cp:revision>1368</cp:revision>
  <dcterms:created xsi:type="dcterms:W3CDTF">2004-02-12T06:43:32Z</dcterms:created>
  <dcterms:modified xsi:type="dcterms:W3CDTF">2023-01-18T01:51:11Z</dcterms:modified>
</cp:coreProperties>
</file>