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94" d="100"/>
          <a:sy n="94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0.29249510038505777</c:v>
                </c:pt>
                <c:pt idx="1">
                  <c:v>4.9069202509721042E-2</c:v>
                </c:pt>
                <c:pt idx="2">
                  <c:v>0.65843569710522121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17615.400000000001</c:v>
                </c:pt>
                <c:pt idx="1">
                  <c:v>433834.6</c:v>
                </c:pt>
                <c:pt idx="2">
                  <c:v>1038672.5</c:v>
                </c:pt>
                <c:pt idx="3">
                  <c:v>215158.6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1">
                  <c:v>232209.2</c:v>
                </c:pt>
                <c:pt idx="2">
                  <c:v>671456.6</c:v>
                </c:pt>
                <c:pt idx="3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1">
                  <c:v>58665.8</c:v>
                </c:pt>
                <c:pt idx="2">
                  <c:v>654793.80000000005</c:v>
                </c:pt>
                <c:pt idx="3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130680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9-454C-8270-45F338AB0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10.886979752656373</c:v>
                </c:pt>
                <c:pt idx="1">
                  <c:v>0.19850007222738622</c:v>
                </c:pt>
                <c:pt idx="2">
                  <c:v>11.87960020683453</c:v>
                </c:pt>
                <c:pt idx="3">
                  <c:v>16.920982553226093</c:v>
                </c:pt>
                <c:pt idx="4">
                  <c:v>8.5129599263246352</c:v>
                </c:pt>
                <c:pt idx="5">
                  <c:v>47.071644420288585</c:v>
                </c:pt>
                <c:pt idx="6">
                  <c:v>1.9704660330557811</c:v>
                </c:pt>
                <c:pt idx="7">
                  <c:v>2.384975742921287</c:v>
                </c:pt>
                <c:pt idx="8">
                  <c:v>0.17066936773072533</c:v>
                </c:pt>
                <c:pt idx="9" formatCode="#,##0.000">
                  <c:v>3.2219247346029572E-3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9905359648489707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7.7443685690369607E-2"/>
                  <c:y val="-0.2332595222430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202739476921156"/>
                  <c:y val="-0.17262280753940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3.6379142907264565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15.650100493023761</c:v>
                </c:pt>
                <c:pt idx="1">
                  <c:v>0.16302450662603987</c:v>
                </c:pt>
                <c:pt idx="2">
                  <c:v>12.362944829414003</c:v>
                </c:pt>
                <c:pt idx="3">
                  <c:v>12.622125498893093</c:v>
                </c:pt>
                <c:pt idx="4">
                  <c:v>1.1181368755886842</c:v>
                </c:pt>
                <c:pt idx="5">
                  <c:v>51.20547923713832</c:v>
                </c:pt>
                <c:pt idx="6">
                  <c:v>3.2702340616159233</c:v>
                </c:pt>
                <c:pt idx="7">
                  <c:v>3.3415009012714174</c:v>
                </c:pt>
                <c:pt idx="8">
                  <c:v>0.26178614793178245</c:v>
                </c:pt>
                <c:pt idx="9" formatCode="#,##0.000">
                  <c:v>4.6674484969751236E-3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18.277329312823969</c:v>
                </c:pt>
                <c:pt idx="1">
                  <c:v>0.1938422601433572</c:v>
                </c:pt>
                <c:pt idx="2">
                  <c:v>7.2311576778949513</c:v>
                </c:pt>
                <c:pt idx="3">
                  <c:v>5.0924227112688234</c:v>
                </c:pt>
                <c:pt idx="4">
                  <c:v>2.5550392661022459</c:v>
                </c:pt>
                <c:pt idx="5">
                  <c:v>59.750657022209815</c:v>
                </c:pt>
                <c:pt idx="6">
                  <c:v>3.8179815959427228</c:v>
                </c:pt>
                <c:pt idx="7">
                  <c:v>2.7759490020058633</c:v>
                </c:pt>
                <c:pt idx="8">
                  <c:v>0.3047275987940038</c:v>
                </c:pt>
                <c:pt idx="9" formatCode="#,##0.000">
                  <c:v>8.9355281425437198E-4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8/18/2023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2023 год и плановый период 2024-2025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22.02.2023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337, от 27.04.2023 г. №354 от 25.05.2023 г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от 04.08.2023 г. №367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август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76973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79 382,9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10 165,9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36 691,5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127 084,2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1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705 281,1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989 458,2 тыс. рублей, в 2025 году – в размере 734 552,0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58696663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37305665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2 914 407,0 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2024 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1 784 701,00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2025 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1 533 205,4 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2023 год и плановый период 2024 и 2025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84333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317 290,9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5 785,1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346 219,9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220 641,6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493 146,3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248 102,3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1 371 859,3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57 427,4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69 507,9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2 914 407,0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1 784 701,0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1 533 205,4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6190280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5707678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3469304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2023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91,8%,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87,8%,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84,5%.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32380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63 164,0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69 669,7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57 733,4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635 805,5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295 132,8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81 975,4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1 395 696,4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109 393,8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12 547,8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2 675 225,0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1 566 339,2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1 295 049,1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2023 год и плановый период 2024 и 2025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22 декабря 2022 года № 326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30253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2 589 897,4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2 914 407,0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1 784 701,0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1 533 205,4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354 509,6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56 680,0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169264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884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616,5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1 705 280,9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989 458,2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734 552,0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2 589 897,4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384772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0534724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2256892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757 532,3 тыс. рублей, на 2024 год – 781 935,7 тыс. рублей, на 2025 год – 805 862,4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590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622 199,9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32 179,3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757 532,3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82,1%, 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127 084,2 тыс. рублей, в 2024 году – в объеме 69 987,1 тыс. рублей, в 2025 году – в объеме 66 791,0тыс.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26472</TotalTime>
  <Words>1475</Words>
  <Application>Microsoft Office PowerPoint</Application>
  <PresentationFormat>Экран (4:3)</PresentationFormat>
  <Paragraphs>316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1447</cp:revision>
  <dcterms:created xsi:type="dcterms:W3CDTF">2004-02-12T06:43:32Z</dcterms:created>
  <dcterms:modified xsi:type="dcterms:W3CDTF">2023-08-18T03:06:48Z</dcterms:modified>
</cp:coreProperties>
</file>