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6980" autoAdjust="0"/>
  </p:normalViewPr>
  <p:slideViewPr>
    <p:cSldViewPr>
      <p:cViewPr varScale="1">
        <p:scale>
          <a:sx n="91" d="100"/>
          <a:sy n="91" d="100"/>
        </p:scale>
        <p:origin x="7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dLbl>
              <c:idx val="0"/>
              <c:layout>
                <c:manualLayout>
                  <c:x val="3.2269295018940417E-17"/>
                  <c:y val="-3.013161584704717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79-42A4-A12D-DC45759DCB12}"/>
                </c:ext>
              </c:extLst>
            </c:dLbl>
            <c:dLbl>
              <c:idx val="1"/>
              <c:layout>
                <c:manualLayout>
                  <c:x val="3.8723601355908084E-2"/>
                  <c:y val="-4.21842621858660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001-4CB5-BB38-FFA12EEC349F}"/>
                </c:ext>
              </c:extLst>
            </c:dLbl>
            <c:dLbl>
              <c:idx val="2"/>
              <c:layout>
                <c:manualLayout>
                  <c:x val="4.4004092449895622E-2"/>
                  <c:y val="-1.807896950822830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01-4CB5-BB38-FFA12EEC349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0.28496492067344958</c:v>
                </c:pt>
                <c:pt idx="1">
                  <c:v>4.8479125097322578E-2</c:v>
                </c:pt>
                <c:pt idx="2">
                  <c:v>0.66655595422922775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47615.4</c:v>
                </c:pt>
                <c:pt idx="1">
                  <c:v>421157.4</c:v>
                </c:pt>
                <c:pt idx="2">
                  <c:v>1038472.5</c:v>
                </c:pt>
                <c:pt idx="3">
                  <c:v>329186.59999999998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1">
                  <c:v>232209.2</c:v>
                </c:pt>
                <c:pt idx="2">
                  <c:v>671456.6</c:v>
                </c:pt>
                <c:pt idx="3">
                  <c:v>85792.4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1">
                  <c:v>58665.8</c:v>
                </c:pt>
                <c:pt idx="2">
                  <c:v>654793.80000000005</c:v>
                </c:pt>
                <c:pt idx="3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107750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9-454C-8270-45F338AB0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083110240457426E-2"/>
          <c:y val="4.583344998460203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0.13233583442214986"/>
                  <c:y val="1.207778073294223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8.6516029425400195E-2"/>
                  <c:y val="-1.0936056440549847E-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21478045631922"/>
                      <c:h val="0.216665150200173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2227090611195285"/>
                  <c:y val="-0.137919638357736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1006323312111792"/>
                  <c:y val="-0.238815038914863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6.1404500110572441E-2"/>
                  <c:y val="-0.189289357554802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8096657112820741"/>
                  <c:y val="-5.2197797390744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-0.47113092998329725"/>
                  <c:y val="5.47439300512332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3BC-4C4F-A841-8FE7B97A6339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10.850203184428638</c:v>
                </c:pt>
                <c:pt idx="1">
                  <c:v>0.1936054784303817</c:v>
                </c:pt>
                <c:pt idx="2">
                  <c:v>11.769894073856744</c:v>
                </c:pt>
                <c:pt idx="3">
                  <c:v>19.707662854716343</c:v>
                </c:pt>
                <c:pt idx="4">
                  <c:v>8.1681234017087228</c:v>
                </c:pt>
                <c:pt idx="5">
                  <c:v>44.807061090383087</c:v>
                </c:pt>
                <c:pt idx="6">
                  <c:v>2.0180235346250721</c:v>
                </c:pt>
                <c:pt idx="7">
                  <c:v>2.3182406104200388</c:v>
                </c:pt>
                <c:pt idx="8">
                  <c:v>0.16336601518528823</c:v>
                </c:pt>
                <c:pt idx="9" formatCode="#,##0.000">
                  <c:v>3.8197562456873785E-3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9905359648489707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7.7443685690369607E-2"/>
                  <c:y val="-0.23325952224306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0202739476921156"/>
                  <c:y val="-0.172622807539404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3.6379142907264565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15.650100493023761</c:v>
                </c:pt>
                <c:pt idx="1">
                  <c:v>0.16302450662603987</c:v>
                </c:pt>
                <c:pt idx="2">
                  <c:v>12.362944829414003</c:v>
                </c:pt>
                <c:pt idx="3">
                  <c:v>12.622125498893093</c:v>
                </c:pt>
                <c:pt idx="4">
                  <c:v>1.1181368755886842</c:v>
                </c:pt>
                <c:pt idx="5">
                  <c:v>51.20547923713832</c:v>
                </c:pt>
                <c:pt idx="6">
                  <c:v>3.2702340616159233</c:v>
                </c:pt>
                <c:pt idx="7">
                  <c:v>3.3415009012714174</c:v>
                </c:pt>
                <c:pt idx="8">
                  <c:v>0.26178614793178245</c:v>
                </c:pt>
                <c:pt idx="9" formatCode="#,##0.000">
                  <c:v>4.6674484969751236E-3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18.277329312823969</c:v>
                </c:pt>
                <c:pt idx="1">
                  <c:v>0.1938422601433572</c:v>
                </c:pt>
                <c:pt idx="2">
                  <c:v>7.2311576778949513</c:v>
                </c:pt>
                <c:pt idx="3">
                  <c:v>5.0924227112688234</c:v>
                </c:pt>
                <c:pt idx="4">
                  <c:v>2.5550392661022459</c:v>
                </c:pt>
                <c:pt idx="5">
                  <c:v>59.750657022209815</c:v>
                </c:pt>
                <c:pt idx="6">
                  <c:v>3.8179815959427228</c:v>
                </c:pt>
                <c:pt idx="7">
                  <c:v>2.7759490020058633</c:v>
                </c:pt>
                <c:pt idx="8">
                  <c:v>0.3047275987940038</c:v>
                </c:pt>
                <c:pt idx="9" formatCode="#,##0.000">
                  <c:v>8.9355281425437198E-4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12/27/2023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2023 год и плановый период 2024-2025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22.02.2023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337, от 27.04.2023 г. №354 от 25.05.2023 г., от 04.08.2023 г. №367, от 24.08.2023 г. № 369, от 09.11.2023 г. № 382,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21.12.2023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397)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2023 год и плановый период 2024 и 2025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086260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80 856,7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60 207,3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411,6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12 080,2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39 737,2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133 554,4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69 987,1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 году утвержден в размере 1 836 431,9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2024 году – в размере 989 458,2 тыс. рублей, в 2025 году – в размере 734 552,0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04312981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24384359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2023 год и плановый период 2024 и 2025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2023 году в объеме 3 044 678,0 тыс. рублей, в 2024 году – 1 784 701,00 тыс. рублей, в 2025 году – 1 533 205,4 тыс. рублей. Информация  об объемах бюджета городского округа Анадырь на 2023 год и плановый период 2024 и 2025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2023 год и плановый период 2024 и 2025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79778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19 955,4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355,6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279 307,5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280 229,0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5 894,7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358 357,6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220 641,6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110 868,5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038,6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225 267,2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78 077,3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248 694,6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1 364 239,2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913 864,7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916 100,3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61 442,7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58 363,9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58 537,5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70 583,4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59 635,8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42 561,1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3 044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696,9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1 784 701,0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1 533 205,4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76681115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5707678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3469304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2023 году – 91,7%, в 2024 году – 87,8%, в 2025 году – 84,5%.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75056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70 521,1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55 435,5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56 183,4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84 404,5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59 755,7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34 126,0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17 401,2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722 604,7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295 132,8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27 589,6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82 743,5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82 175,5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81 919,11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1 387 273,9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938 501,1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940 543,6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248 102,3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95 651,9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10 519,8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2 793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037,2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1 566 339,2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1 295 049,1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2023 год и плановый период 2024 и 2025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был утвержден Решением Совета депутатов городского округа Анадырь от 22 декабря 2022 года № 326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2023 год и плановый период 2024 и 2025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987187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2 754 884,7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3 044 678,0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1 784 701,0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1 533 205,4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- 289 793,3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56 680,0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2023 год и плановый период 2024 и 2025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80352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918 599,9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851 922,8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872 653,4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1 836 284,8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989 458,2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734 552,0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2 754 884,7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1 841 381,0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8426215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868625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9530035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19348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2023 год сложился в объеме 785 045,5 тыс. рублей, на 2024 год – 781 935,7 тыс. рублей, на 2025 год – 805 862,4 тыс. рублей. Ожидаемая структура налоговых доходов бюджета городского округа Анадырь на 2023 год и плановый период 2024 и 2025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882309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661 176,3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633 053,0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642 537,1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3 788,4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81 225,8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102 150,2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116 172,5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29 325,6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32 823,6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33 196,0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785 045,5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781 935,7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805 862,4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2023 году – 84,2%, в 2024 году – 80,9%, в 2025 году – 79,7%.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2023 год прогнозируются в объеме 133 554,4 тыс. рублей, в 2024 году – в объеме 69 987,1 тыс. рублей, в 2025 году – в объеме 66 791,0тыс.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30123</TotalTime>
  <Words>1486</Words>
  <Application>Microsoft Office PowerPoint</Application>
  <PresentationFormat>Экран (4:3)</PresentationFormat>
  <Paragraphs>299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1479</cp:revision>
  <dcterms:created xsi:type="dcterms:W3CDTF">2004-02-12T06:43:32Z</dcterms:created>
  <dcterms:modified xsi:type="dcterms:W3CDTF">2023-12-27T23:37:30Z</dcterms:modified>
</cp:coreProperties>
</file>