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1"/>
  </p:notesMasterIdLst>
  <p:sldIdLst>
    <p:sldId id="284" r:id="rId2"/>
    <p:sldId id="294" r:id="rId3"/>
    <p:sldId id="295" r:id="rId4"/>
    <p:sldId id="303" r:id="rId5"/>
    <p:sldId id="329" r:id="rId6"/>
    <p:sldId id="330" r:id="rId7"/>
    <p:sldId id="36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70" r:id="rId26"/>
    <p:sldId id="361" r:id="rId27"/>
    <p:sldId id="368" r:id="rId28"/>
    <p:sldId id="366" r:id="rId29"/>
    <p:sldId id="36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>
        <p:scale>
          <a:sx n="125" d="100"/>
          <a:sy n="125" d="100"/>
        </p:scale>
        <p:origin x="-131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49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4.81275236381748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1.143957302451866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1.0649999999999988</c:v>
                </c:pt>
                <c:pt idx="1">
                  <c:v>1.042</c:v>
                </c:pt>
                <c:pt idx="2">
                  <c:v>1.0389999999999988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09E-2"/>
                  <c:y val="-2.78624091978583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573851944680881E-3"/>
                  <c:y val="-0.1099797748009221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0.1244427242149944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4.65754954494363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1.0349999999999988</c:v>
                </c:pt>
                <c:pt idx="2">
                  <c:v>1.0349999999999988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9086E-2"/>
                  <c:y val="3.14586925073816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75E-3"/>
                  <c:y val="-8.44887203007410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7.29663441307220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0.61400000000000055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801E-2"/>
                  <c:y val="-4.0038335918485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8382567963120575E-3"/>
                  <c:y val="-3.578985495861329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765135926240126E-3"/>
                  <c:y val="-1.764959662129196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1.0229999999999988</c:v>
                </c:pt>
                <c:pt idx="2">
                  <c:v>1.0189999999999988</c:v>
                </c:pt>
                <c:pt idx="3">
                  <c:v>1</c:v>
                </c:pt>
              </c:numCache>
            </c:numRef>
          </c:val>
        </c:ser>
        <c:marker val="1"/>
        <c:axId val="87820928"/>
        <c:axId val="134280320"/>
      </c:lineChart>
      <c:catAx>
        <c:axId val="87820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4280320"/>
        <c:crosses val="autoZero"/>
        <c:auto val="1"/>
        <c:lblAlgn val="ctr"/>
        <c:lblOffset val="100"/>
      </c:catAx>
      <c:valAx>
        <c:axId val="134280320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7820928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744E-2"/>
          <c:y val="0.8039558236187474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363E-2"/>
                  <c:y val="-3.4318573644416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992980342836947E-2"/>
                  <c:y val="-7.50916248652327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15E-3"/>
                  <c:y val="4.37964944969879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1.0649999999999988</c:v>
                </c:pt>
                <c:pt idx="1">
                  <c:v>1.042</c:v>
                </c:pt>
                <c:pt idx="2">
                  <c:v>1.0429999999999988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37E-2"/>
                  <c:y val="-2.786240919785832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897338352056754E-2"/>
                  <c:y val="-0.1072833646782165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1.266</c:v>
                </c:pt>
                <c:pt idx="1">
                  <c:v>1.0427</c:v>
                </c:pt>
                <c:pt idx="2">
                  <c:v>1.0427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37E-2"/>
                  <c:y val="2.33691708177935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63439564964539E-2"/>
                  <c:y val="-4.94356010213238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0.61400000000000055</c:v>
                </c:pt>
                <c:pt idx="1">
                  <c:v>1.018</c:v>
                </c:pt>
                <c:pt idx="2">
                  <c:v>1.018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8E-2"/>
                  <c:y val="-4.0038335918485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478209953900684E-2"/>
                  <c:y val="-6.27539561856709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573851944679823E-3"/>
                  <c:y val="-4.461369784834985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0.91300000000000003</c:v>
                </c:pt>
                <c:pt idx="1">
                  <c:v>1.0289999999999988</c:v>
                </c:pt>
                <c:pt idx="2">
                  <c:v>1.0269999999999988</c:v>
                </c:pt>
                <c:pt idx="3">
                  <c:v>1</c:v>
                </c:pt>
              </c:numCache>
            </c:numRef>
          </c:val>
        </c:ser>
        <c:marker val="1"/>
        <c:axId val="141056256"/>
        <c:axId val="141082624"/>
      </c:lineChart>
      <c:catAx>
        <c:axId val="141056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082624"/>
        <c:crosses val="autoZero"/>
        <c:auto val="1"/>
        <c:lblAlgn val="ctr"/>
        <c:lblOffset val="100"/>
      </c:catAx>
      <c:valAx>
        <c:axId val="141082624"/>
        <c:scaling>
          <c:orientation val="minMax"/>
          <c:max val="1.3"/>
          <c:min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1056256"/>
        <c:crosses val="autoZero"/>
        <c:crossBetween val="between"/>
        <c:majorUnit val="0.1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771E-2"/>
          <c:y val="0.80395582361874762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958333333333353"/>
          <c:y val="9.0625000000000261E-2"/>
          <c:w val="0.8291666666666665"/>
          <c:h val="0.806250000000000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explosion val="7"/>
          </c:dPt>
          <c:dLbls>
            <c:numFmt formatCode="0.0%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0.43770000000000009</c:v>
                </c:pt>
                <c:pt idx="1">
                  <c:v>5.7900000000000014E-2</c:v>
                </c:pt>
                <c:pt idx="2">
                  <c:v>0.50439999999999996</c:v>
                </c:pt>
              </c:numCache>
            </c:numRef>
          </c:val>
        </c:ser>
        <c:firstSliceAng val="5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1.8276092228723007E-2"/>
                  <c:y val="-0.11735910592691209"/>
                </c:manualLayout>
              </c:layout>
              <c:showVal val="1"/>
            </c:dLbl>
            <c:dLbl>
              <c:idx val="1"/>
              <c:layout>
                <c:manualLayout>
                  <c:x val="3.3229258597678194E-3"/>
                  <c:y val="-0.12909501651960328"/>
                </c:manualLayout>
              </c:layout>
              <c:showVal val="1"/>
            </c:dLbl>
            <c:dLbl>
              <c:idx val="2"/>
              <c:layout>
                <c:manualLayout>
                  <c:x val="9.9687775793034592E-3"/>
                  <c:y val="-0.3716371687685549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24069</c:v>
                </c:pt>
                <c:pt idx="1">
                  <c:v>5241.6000000000004</c:v>
                </c:pt>
                <c:pt idx="2">
                  <c:v>646563.19999999972</c:v>
                </c:pt>
              </c:numCache>
            </c:numRef>
          </c:val>
        </c:ser>
        <c:shape val="pyramid"/>
        <c:axId val="158892032"/>
        <c:axId val="158893568"/>
        <c:axId val="0"/>
      </c:bar3DChart>
      <c:catAx>
        <c:axId val="1588920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893568"/>
        <c:crosses val="autoZero"/>
        <c:auto val="1"/>
        <c:lblAlgn val="ctr"/>
        <c:lblOffset val="100"/>
      </c:catAx>
      <c:valAx>
        <c:axId val="15889356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892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Лист1!$F$58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Лист1!$F$59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Лист1!$G$58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Лист1!$G$59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Лист1!$H$58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Лист1!$H$59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Лист1!$I$58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Лист1!$J$58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Лист1!$J$59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Лист1!$K$58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Лист1!$K$59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</c:ser>
        <c:axId val="66532480"/>
        <c:axId val="66534016"/>
      </c:barChart>
      <c:catAx>
        <c:axId val="66532480"/>
        <c:scaling>
          <c:orientation val="minMax"/>
        </c:scaling>
        <c:axPos val="b"/>
        <c:tickLblPos val="nextTo"/>
        <c:crossAx val="66534016"/>
        <c:crosses val="autoZero"/>
        <c:auto val="1"/>
        <c:lblAlgn val="ctr"/>
        <c:lblOffset val="100"/>
      </c:catAx>
      <c:valAx>
        <c:axId val="66534016"/>
        <c:scaling>
          <c:orientation val="minMax"/>
        </c:scaling>
        <c:axPos val="l"/>
        <c:majorGridlines/>
        <c:numFmt formatCode="General" sourceLinked="1"/>
        <c:tickLblPos val="nextTo"/>
        <c:crossAx val="66532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50"/>
      <c:perspective val="30"/>
    </c:view3D>
    <c:plotArea>
      <c:layout>
        <c:manualLayout>
          <c:layoutTarget val="inner"/>
          <c:xMode val="edge"/>
          <c:yMode val="edge"/>
          <c:x val="6.4130929212756857E-2"/>
          <c:y val="4.8611208320501691E-2"/>
          <c:w val="0.83911859414373813"/>
          <c:h val="0.8138893166102083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1"/>
          </c:dPt>
          <c:dPt>
            <c:idx val="2"/>
            <c:explosion val="16"/>
          </c:dPt>
          <c:dPt>
            <c:idx val="3"/>
            <c:explosion val="7"/>
          </c:dPt>
          <c:dPt>
            <c:idx val="5"/>
            <c:explosion val="16"/>
          </c:dPt>
          <c:dPt>
            <c:idx val="7"/>
            <c:explosion val="14"/>
          </c:dPt>
          <c:dLbls>
            <c:dLbl>
              <c:idx val="0"/>
              <c:layout>
                <c:manualLayout>
                  <c:x val="-6.5012427533877468E-2"/>
                  <c:y val="4.9783772292057459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9283428165463813E-2"/>
                  <c:y val="-2.784757412021614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059611323965787"/>
                  <c:y val="-6.014240495254628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6669197464099865E-2"/>
                  <c:y val="-0.1638711190122904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32349023506878749"/>
                  <c:y val="4.7916331294269171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2.2514807861876002E-2"/>
                  <c:y val="-0.18236705254906357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5.7871893020213089E-2"/>
                  <c:y val="-7.4927297096783238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7305254238550602"/>
                  <c:y val="3.8486825988969464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6.2410569144322504E-3"/>
                  <c:y val="5.8912536045242048E-2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0.12355331267453872</c:v>
                </c:pt>
                <c:pt idx="1">
                  <c:v>4.8909793160117282E-3</c:v>
                </c:pt>
                <c:pt idx="2">
                  <c:v>0.10371916442346266</c:v>
                </c:pt>
                <c:pt idx="3">
                  <c:v>4.1773865655819822E-2</c:v>
                </c:pt>
                <c:pt idx="4">
                  <c:v>0.59577669122078758</c:v>
                </c:pt>
                <c:pt idx="5">
                  <c:v>7.8836518392334923E-2</c:v>
                </c:pt>
                <c:pt idx="6">
                  <c:v>2.5189776028433954E-3</c:v>
                </c:pt>
                <c:pt idx="7">
                  <c:v>4.5923376414478211E-2</c:v>
                </c:pt>
                <c:pt idx="8">
                  <c:v>3.0071142997230645E-3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2/13/2019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 окружном бюджете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28586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2018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827544"/>
              </p:ext>
            </p:extLst>
          </p:nvPr>
        </p:nvGraphicFramePr>
        <p:xfrm>
          <a:off x="8666" y="1071585"/>
          <a:ext cx="9135334" cy="571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703902"/>
                <a:gridCol w="97759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917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36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ИП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492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0" marR="0" marT="0" marB="0" anchor="ctr"/>
                </a:tc>
              </a:tr>
              <a:tr h="31928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5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4 121,97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4 303,34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4 286,85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4 484,08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4 492,62</a:t>
                      </a:r>
                    </a:p>
                  </a:txBody>
                  <a:tcPr marL="0" marR="0" marT="0" marB="0" anchor="ctr"/>
                </a:tc>
              </a:tr>
              <a:tr h="19711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104,20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037169"/>
              </p:ext>
            </p:extLst>
          </p:nvPr>
        </p:nvGraphicFramePr>
        <p:xfrm>
          <a:off x="9186" y="934122"/>
          <a:ext cx="9134815" cy="5781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14 977,2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188,8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15 044,2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15 433,8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15 197,4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971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77 449,4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77 787,3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77 046,4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78 280,4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77 081,0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77 525,8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76 338,0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374,96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646,21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639,40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933,08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913,25   </a:t>
                      </a: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24 604,7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441,3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101,81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102,60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102,77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17313432"/>
              </p:ext>
            </p:extLst>
          </p:nvPr>
        </p:nvGraphicFramePr>
        <p:xfrm>
          <a:off x="6937" y="1064560"/>
          <a:ext cx="9134984" cy="361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экономике (среднегодовая)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10 087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10 216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10 376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42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13 830,6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14 010,4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13 858,3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14 220,5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13 969,1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выплаты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1 146,6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1 178,5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1 185,9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1 213,3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1 228,3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0,11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678716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114, 53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120, 60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119, 46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127, 36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125, 31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576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3 844</a:t>
                      </a:r>
                    </a:p>
                  </a:txBody>
                  <a:tcPr marL="0" marR="0" marT="0" marB="0" anchor="ctr"/>
                </a:tc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978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2 099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2 126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17079756"/>
              </p:ext>
            </p:extLst>
          </p:nvPr>
        </p:nvGraphicFramePr>
        <p:xfrm>
          <a:off x="19116" y="1087487"/>
          <a:ext cx="9124885" cy="3148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17,56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17,39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17,22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17,05 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2019 год был утвержден Решением Совета депутатов городского округа Анадырь от 10 декабря 2018 года № 347.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2019 год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6801010"/>
              </p:ext>
            </p:extLst>
          </p:nvPr>
        </p:nvGraphicFramePr>
        <p:xfrm>
          <a:off x="2143108" y="3286124"/>
          <a:ext cx="5619202" cy="2714643"/>
        </p:xfrm>
        <a:graphic>
          <a:graphicData uri="http://schemas.openxmlformats.org/drawingml/2006/table">
            <a:tbl>
              <a:tblPr/>
              <a:tblGrid>
                <a:gridCol w="2809601"/>
                <a:gridCol w="2809601"/>
              </a:tblGrid>
              <a:tr h="899430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1 340 007,5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1 290 007,5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50 000,0 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2019 год, а также фактическое исполнение за 2017 и 2018 годы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99067211"/>
              </p:ext>
            </p:extLst>
          </p:nvPr>
        </p:nvGraphicFramePr>
        <p:xfrm>
          <a:off x="214282" y="4357694"/>
          <a:ext cx="8847603" cy="1988168"/>
        </p:xfrm>
        <a:graphic>
          <a:graphicData uri="http://schemas.openxmlformats.org/drawingml/2006/table">
            <a:tbl>
              <a:tblPr/>
              <a:tblGrid>
                <a:gridCol w="2629526"/>
                <a:gridCol w="1948757"/>
                <a:gridCol w="2134660"/>
                <a:gridCol w="2134660"/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605 590,1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661 384,4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664 133,7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780 738,2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655 299,3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675 873,8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9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1 386 328,3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1 316 683,7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1 340 007,5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на 2019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Прогноз налоговых доходов бюджета городского округа Анадырь на 2019 год сложился в объеме </a:t>
            </a:r>
            <a:r>
              <a:rPr lang="ru-RU" dirty="0" smtClean="0"/>
              <a:t>586 507,1 </a:t>
            </a:r>
            <a:r>
              <a:rPr lang="ru-RU" dirty="0" smtClean="0"/>
              <a:t>тыс.рублей. Ожидаемая структура 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2714620"/>
          <a:ext cx="8286812" cy="3968874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295617">
                <a:tc rowSpan="2"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414 339,1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453 047,4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474 546,5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77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1 809,2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1 974,5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2 035,6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64 034,6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64 944,0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92 284,0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999,1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1 745,0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16 272,6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13 586,6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13 944,0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2 431,1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1 952,0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501 037,9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536 982,7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586 507,1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81,0%. В 2019 году прогнозируется рост доли поступлений налогов на совокупный доход, который ожидается на уровне 15,8%, в результате </a:t>
            </a:r>
            <a:r>
              <a:rPr lang="ru-RU" dirty="0" smtClean="0"/>
              <a:t>бизнес – активности </a:t>
            </a:r>
            <a:r>
              <a:rPr lang="ru-RU" dirty="0" smtClean="0"/>
              <a:t>населения и роста вновь зарегистрированных ИП.</a:t>
            </a:r>
          </a:p>
          <a:p>
            <a:pPr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2019 год прогнозируются в объеме 77 626,6 тыс.рублей.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2019 год представлена в таблице (в сравнении с предыдущими годами):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85992"/>
          <a:ext cx="8215372" cy="3233754"/>
        </p:xfrm>
        <a:graphic>
          <a:graphicData uri="http://schemas.openxmlformats.org/drawingml/2006/table">
            <a:tbl>
              <a:tblPr/>
              <a:tblGrid>
                <a:gridCol w="3857654"/>
                <a:gridCol w="1357322"/>
                <a:gridCol w="1643074"/>
                <a:gridCol w="1357322"/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73 865,2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72 680,9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61 523,3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2 135,0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                   5 308,4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225,4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   533,4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19 592,7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46 589,5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8 820,1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8 948,3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                9 951,0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7 057,8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-                        44,8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104 552,2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124 401,71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77 626,6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2019 году утвержден в размере 675 873,8 тыс.рублей.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2014-2019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142976" y="3571876"/>
          <a:ext cx="628654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dirty="0" smtClean="0"/>
              <a:t>Приоритетами в расходовании средств бюджета городского округа Анадырь на 2019 год становятся: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Бюджет городского округа Анадырь по расходам запланирован в объеме 1 290 007,5 тыс.рублей. Информация  об объемах бюджета городского округа Анадырь на 201</a:t>
            </a:r>
            <a:r>
              <a:rPr lang="en-US" dirty="0" smtClean="0"/>
              <a:t>9</a:t>
            </a:r>
            <a:r>
              <a:rPr lang="ru-RU" dirty="0" smtClean="0"/>
              <a:t> год по разделам классификации расходов бюджета представлена в таблице и диаграмме: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2017 год и период 2018-2019 годы представлена в таблице (тыс.руб.):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1928802"/>
          <a:ext cx="8143932" cy="4357716"/>
        </p:xfrm>
        <a:graphic>
          <a:graphicData uri="http://schemas.openxmlformats.org/drawingml/2006/table">
            <a:tbl>
              <a:tblPr/>
              <a:tblGrid>
                <a:gridCol w="2035983"/>
                <a:gridCol w="2035983"/>
                <a:gridCol w="2035983"/>
                <a:gridCol w="2035983"/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135 141,0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146 809,9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159 384,7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92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7 596,0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6 309,4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128 553,1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114 845,7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133 798,5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300 678,8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65 686,6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53 888,6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687 536,5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746 915,7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768 556,4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107 277,4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95 601,5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101 699,7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2 887,6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3 249,5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66 052,6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70 264,4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59 241,5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25 702,8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3 879,2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1 461 425,5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1 252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1 290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2019 год: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Бюджет городского округа Анадырь на 2019 год сформирован на основе 9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составляет  90,4%.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на 2019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428736"/>
          <a:ext cx="8429683" cy="5234647"/>
        </p:xfrm>
        <a:graphic>
          <a:graphicData uri="http://schemas.openxmlformats.org/drawingml/2006/table">
            <a:tbl>
              <a:tblPr/>
              <a:tblGrid>
                <a:gridCol w="3571900"/>
                <a:gridCol w="3429024"/>
                <a:gridCol w="1428759"/>
              </a:tblGrid>
              <a:tr h="625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,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Утверждено (тыс.руб.)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40 722,3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"Анадырь - безопасный город на 2018-2020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2 441,7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"Поддержка 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2019-2021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28 297,8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"Жилье в городском округе Анадырь на 2016-2020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20 923,9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2019-2023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151 631,8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138 222,8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773 778,2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"Охрана окружающей среды в городском округе Анадырь на 2015-2019 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10 014,0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2018-2022 годы"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Администрация городского округа Анадырь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1 166 032,5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Муниципальные программы городского округа Анадырь на 2019 год 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9818806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16 115,0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16 272,0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272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16 430,0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16 590,0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100,57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100,97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21 441,0 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866,1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32 346,8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66966215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224136"/>
                <a:gridCol w="736725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29 818,9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31 037,6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31 043,2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32 217,7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32 346,9   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28 009,3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483,6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487,2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500,5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508,00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1 000,9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018,9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341,5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383548769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62247624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725,00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756,18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776,64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788,69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7,69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102,27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111,25</a:t>
                      </a: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508,27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526,06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530,13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544,47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552,92</a:t>
                      </a: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10,66</a:t>
                      </a: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1,31</a:t>
                      </a: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кВт. ч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73,06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74,38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75,71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75,71  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2019 год и на период до 2021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31849589"/>
              </p:ext>
            </p:extLst>
          </p:nvPr>
        </p:nvGraphicFramePr>
        <p:xfrm>
          <a:off x="35495" y="1039573"/>
          <a:ext cx="9108505" cy="5818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292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2018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93039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3659,73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3 798,80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3 802,46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3 946,95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3 954,56</a:t>
                      </a:r>
                    </a:p>
                  </a:txBody>
                  <a:tcPr marL="0" marR="0" marT="0" marB="0" anchor="ctr"/>
                </a:tc>
              </a:tr>
              <a:tr h="5240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9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78,35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84,66</a:t>
                      </a:r>
                    </a:p>
                  </a:txBody>
                  <a:tcPr marL="0" marR="0" marT="0" marB="0" anchor="ctr"/>
                </a:tc>
              </a:tr>
              <a:tr h="78607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92,22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969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2 636,88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766,09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755,54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901,63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874,03   </a:t>
                      </a:r>
                    </a:p>
                  </a:txBody>
                  <a:tcPr marL="0" marR="0" marT="0" marB="0" anchor="ctr"/>
                </a:tc>
              </a:tr>
              <a:tr h="91709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92,95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104,30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100,00   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19039</TotalTime>
  <Words>2573</Words>
  <Application>Microsoft Office PowerPoint</Application>
  <PresentationFormat>Экран (4:3)</PresentationFormat>
  <Paragraphs>828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2019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994</cp:revision>
  <dcterms:created xsi:type="dcterms:W3CDTF">2004-02-12T06:43:32Z</dcterms:created>
  <dcterms:modified xsi:type="dcterms:W3CDTF">2019-02-13T04:46:50Z</dcterms:modified>
</cp:coreProperties>
</file>