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11"/>
  </p:notesMasterIdLst>
  <p:sldIdLst>
    <p:sldId id="267" r:id="rId3"/>
    <p:sldId id="268" r:id="rId4"/>
    <p:sldId id="269" r:id="rId5"/>
    <p:sldId id="271" r:id="rId6"/>
    <p:sldId id="272" r:id="rId7"/>
    <p:sldId id="273" r:id="rId8"/>
    <p:sldId id="274" r:id="rId9"/>
    <p:sldId id="275" r:id="rId10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>
      <p:cViewPr varScale="1">
        <p:scale>
          <a:sx n="109" d="100"/>
          <a:sy n="109" d="100"/>
        </p:scale>
        <p:origin x="16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16318</c:v>
                </c:pt>
                <c:pt idx="1">
                  <c:v>16010</c:v>
                </c:pt>
                <c:pt idx="2">
                  <c:v>15641</c:v>
                </c:pt>
                <c:pt idx="3">
                  <c:v>13402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2-1014-4005-BB99-9D6897FD7EE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59233176"/>
        <c:axId val="559231536"/>
      </c:barChart>
      <c:catAx>
        <c:axId val="559233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9231536"/>
        <c:crosses val="autoZero"/>
        <c:auto val="1"/>
        <c:lblAlgn val="ctr"/>
        <c:lblOffset val="100"/>
        <c:noMultiLvlLbl val="0"/>
      </c:catAx>
      <c:valAx>
        <c:axId val="5592315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59233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рождаемость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149</c:v>
                </c:pt>
                <c:pt idx="1">
                  <c:v>165</c:v>
                </c:pt>
                <c:pt idx="2">
                  <c:v>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B1-4A65-8239-C85F569C03E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смертность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81</c:v>
                </c:pt>
                <c:pt idx="1">
                  <c:v>108</c:v>
                </c:pt>
                <c:pt idx="2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B1-4A65-8239-C85F569C03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8374720"/>
        <c:axId val="618381936"/>
      </c:lineChart>
      <c:catAx>
        <c:axId val="61837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8381936"/>
        <c:crosses val="autoZero"/>
        <c:auto val="1"/>
        <c:lblAlgn val="ctr"/>
        <c:lblOffset val="100"/>
        <c:noMultiLvlLbl val="0"/>
      </c:catAx>
      <c:valAx>
        <c:axId val="618381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8374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центнеров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991.77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EE-4879-9B91-28F107F4C3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центнеров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EE-4879-9B91-28F107F4C3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центнеров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707.01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EE-4879-9B91-28F107F4C3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71147744"/>
        <c:axId val="571142168"/>
      </c:barChart>
      <c:catAx>
        <c:axId val="571147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1142168"/>
        <c:crosses val="autoZero"/>
        <c:auto val="1"/>
        <c:lblAlgn val="ctr"/>
        <c:lblOffset val="100"/>
        <c:noMultiLvlLbl val="0"/>
      </c:catAx>
      <c:valAx>
        <c:axId val="571142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114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6ABC8-3F17-4E0B-9CEA-2C7F53DB9FA3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B2D72-2C9E-43EE-BC48-B95B9376CB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49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03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4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60000"/>
                  <a:lumOff val="4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6971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29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6831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857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30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74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460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1760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03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2677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195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863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4883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7488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8045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718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1491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60000"/>
                  <a:lumOff val="4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5327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546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42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4181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015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4798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92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34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51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81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8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0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62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21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7BD81A64-87F6-43A7-98BD-4DF4373E04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16.05.2023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/>
            <a:fld id="{F3F25F7E-31C5-4A7E-BC75-A9A9CAAC3167}" type="slidenum">
              <a:rPr lang="ru-RU" smtClean="0">
                <a:solidFill>
                  <a:srgbClr val="90C226"/>
                </a:solidFill>
              </a:rPr>
              <a:pPr defTabSz="685800"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23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300" y="2660650"/>
            <a:ext cx="5825202" cy="1747043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Arial Black" panose="020B0A04020102020204" pitchFamily="34" charset="0"/>
              </a:rPr>
              <a:t/>
            </a:r>
            <a:br>
              <a:rPr lang="en-US" b="1" dirty="0" smtClean="0">
                <a:latin typeface="Arial Black" panose="020B0A04020102020204" pitchFamily="34" charset="0"/>
              </a:rPr>
            </a:br>
            <a:r>
              <a:rPr lang="en-US" b="1" dirty="0">
                <a:latin typeface="Arial Black" panose="020B0A04020102020204" pitchFamily="34" charset="0"/>
              </a:rPr>
              <a:t/>
            </a:r>
            <a:br>
              <a:rPr lang="en-US" b="1" dirty="0">
                <a:latin typeface="Arial Black" panose="020B0A04020102020204" pitchFamily="34" charset="0"/>
              </a:rPr>
            </a:br>
            <a:r>
              <a:rPr lang="en-US" b="1" dirty="0" smtClean="0">
                <a:latin typeface="Arial Black" panose="020B0A04020102020204" pitchFamily="34" charset="0"/>
              </a:rPr>
              <a:t/>
            </a:r>
            <a:br>
              <a:rPr lang="en-US" b="1" dirty="0" smtClean="0">
                <a:latin typeface="Arial Black" panose="020B0A04020102020204" pitchFamily="34" charset="0"/>
              </a:rPr>
            </a:br>
            <a:r>
              <a:rPr lang="ru-RU" b="1" dirty="0" smtClean="0">
                <a:latin typeface="Arial Black" panose="020B0A04020102020204" pitchFamily="34" charset="0"/>
              </a:rPr>
              <a:t>Основные итоги социально-экономического развития городского округа Анадырь</a:t>
            </a: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0300" y="4557712"/>
            <a:ext cx="5825202" cy="835819"/>
          </a:xfrm>
        </p:spPr>
        <p:txBody>
          <a:bodyPr/>
          <a:lstStyle/>
          <a:p>
            <a:pPr algn="ctr"/>
            <a:r>
              <a:rPr lang="ru-RU" sz="4050" b="1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за 2022 год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28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 Black" panose="020B0A04020102020204" pitchFamily="34" charset="0"/>
              </a:rPr>
              <a:t>Численность населения городского округа Анадырь за </a:t>
            </a:r>
            <a:r>
              <a:rPr lang="ru-RU" dirty="0" smtClean="0">
                <a:latin typeface="Arial Black" panose="020B0A04020102020204" pitchFamily="34" charset="0"/>
              </a:rPr>
              <a:t>2019-2022 </a:t>
            </a:r>
            <a:r>
              <a:rPr lang="ru-RU" dirty="0">
                <a:latin typeface="Arial Black" panose="020B0A04020102020204" pitchFamily="34" charset="0"/>
              </a:rPr>
              <a:t>годы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508397" y="2477691"/>
          <a:ext cx="6447234" cy="291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968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algn="ctr">
              <a:defRPr sz="22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Рождаемость и смертность в городском округе Анадырь за 2019-2021 гг.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508397" y="2477691"/>
          <a:ext cx="6447234" cy="291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7384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Валовые сборы сельскохозяйственных культур (центнеров)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508397" y="2477691"/>
          <a:ext cx="6447234" cy="291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103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bg1"/>
          </a:fgClr>
          <a:bgClr>
            <a:schemeClr val="accent2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Оборот розничной торговли и общественного питания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</p:nvPr>
        </p:nvGraphicFramePr>
        <p:xfrm>
          <a:off x="150017" y="2477691"/>
          <a:ext cx="7858128" cy="2978944"/>
        </p:xfrm>
        <a:graphic>
          <a:graphicData uri="http://schemas.openxmlformats.org/drawingml/2006/table">
            <a:tbl>
              <a:tblPr firstRow="1" bandRow="1">
                <a:effectLst>
                  <a:reflection stA="12000" endPos="65000" dist="50800" dir="5400000" sy="-100000" algn="bl" rotWithShape="0"/>
                </a:effectLst>
                <a:tableStyleId>{5C22544A-7EE6-4342-B048-85BDC9FD1C3A}</a:tableStyleId>
              </a:tblPr>
              <a:tblGrid>
                <a:gridCol w="2757489">
                  <a:extLst>
                    <a:ext uri="{9D8B030D-6E8A-4147-A177-3AD203B41FA5}">
                      <a16:colId xmlns:a16="http://schemas.microsoft.com/office/drawing/2014/main" val="2337435640"/>
                    </a:ext>
                  </a:extLst>
                </a:gridCol>
                <a:gridCol w="2107406">
                  <a:extLst>
                    <a:ext uri="{9D8B030D-6E8A-4147-A177-3AD203B41FA5}">
                      <a16:colId xmlns:a16="http://schemas.microsoft.com/office/drawing/2014/main" val="3977417065"/>
                    </a:ext>
                  </a:extLst>
                </a:gridCol>
                <a:gridCol w="1535906">
                  <a:extLst>
                    <a:ext uri="{9D8B030D-6E8A-4147-A177-3AD203B41FA5}">
                      <a16:colId xmlns:a16="http://schemas.microsoft.com/office/drawing/2014/main" val="2718447510"/>
                    </a:ext>
                  </a:extLst>
                </a:gridCol>
                <a:gridCol w="1457327">
                  <a:extLst>
                    <a:ext uri="{9D8B030D-6E8A-4147-A177-3AD203B41FA5}">
                      <a16:colId xmlns:a16="http://schemas.microsoft.com/office/drawing/2014/main" val="1983171463"/>
                    </a:ext>
                  </a:extLst>
                </a:gridCol>
              </a:tblGrid>
              <a:tr h="647224"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b"/>
                      <a:r>
                        <a:rPr lang="ru-RU" sz="21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измерения</a:t>
                      </a:r>
                      <a:endParaRPr lang="ru-RU" sz="2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21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2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21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2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497299726"/>
                  </a:ext>
                </a:extLst>
              </a:tr>
              <a:tr h="1165860">
                <a:tc>
                  <a:txBody>
                    <a:bodyPr/>
                    <a:lstStyle/>
                    <a:p>
                      <a:endParaRPr lang="en-US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Оборот розничной торговли</a:t>
                      </a:r>
                    </a:p>
                    <a:p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21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рублей</a:t>
                      </a:r>
                      <a:endParaRPr lang="ru-RU" sz="2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1 849 036,5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2 199 883,8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84120652"/>
                  </a:ext>
                </a:extLst>
              </a:tr>
              <a:tr h="1165860">
                <a:tc>
                  <a:txBody>
                    <a:bodyPr/>
                    <a:lstStyle/>
                    <a:p>
                      <a:endParaRPr lang="en-US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Оборот общественного питания</a:t>
                      </a:r>
                    </a:p>
                    <a:p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21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рублей</a:t>
                      </a:r>
                      <a:endParaRPr lang="ru-RU" sz="2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71 082,0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102 321,5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05811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224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Производство важнейших видов продукции в натуральном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выражении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366498"/>
              </p:ext>
            </p:extLst>
          </p:nvPr>
        </p:nvGraphicFramePr>
        <p:xfrm>
          <a:off x="314325" y="2477689"/>
          <a:ext cx="7265195" cy="3158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1757">
                  <a:extLst>
                    <a:ext uri="{9D8B030D-6E8A-4147-A177-3AD203B41FA5}">
                      <a16:colId xmlns:a16="http://schemas.microsoft.com/office/drawing/2014/main" val="3731386063"/>
                    </a:ext>
                  </a:extLst>
                </a:gridCol>
                <a:gridCol w="814388">
                  <a:extLst>
                    <a:ext uri="{9D8B030D-6E8A-4147-A177-3AD203B41FA5}">
                      <a16:colId xmlns:a16="http://schemas.microsoft.com/office/drawing/2014/main" val="1057840996"/>
                    </a:ext>
                  </a:extLst>
                </a:gridCol>
                <a:gridCol w="1207294">
                  <a:extLst>
                    <a:ext uri="{9D8B030D-6E8A-4147-A177-3AD203B41FA5}">
                      <a16:colId xmlns:a16="http://schemas.microsoft.com/office/drawing/2014/main" val="1786111993"/>
                    </a:ext>
                  </a:extLst>
                </a:gridCol>
                <a:gridCol w="1168717">
                  <a:extLst>
                    <a:ext uri="{9D8B030D-6E8A-4147-A177-3AD203B41FA5}">
                      <a16:colId xmlns:a16="http://schemas.microsoft.com/office/drawing/2014/main" val="3315640671"/>
                    </a:ext>
                  </a:extLst>
                </a:gridCol>
                <a:gridCol w="1453039">
                  <a:extLst>
                    <a:ext uri="{9D8B030D-6E8A-4147-A177-3AD203B41FA5}">
                      <a16:colId xmlns:a16="http://schemas.microsoft.com/office/drawing/2014/main" val="3476125341"/>
                    </a:ext>
                  </a:extLst>
                </a:gridCol>
              </a:tblGrid>
              <a:tr h="3256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изм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52625051"/>
                  </a:ext>
                </a:extLst>
              </a:tr>
              <a:tr h="3256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и хлебобулочные изделия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659,18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672,94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706,2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69238002"/>
                  </a:ext>
                </a:extLst>
              </a:tr>
              <a:tr h="3256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Молоко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8,8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6,0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14,3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07812834"/>
                  </a:ext>
                </a:extLst>
              </a:tr>
              <a:tr h="3256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Яйцо</a:t>
                      </a:r>
                      <a:r>
                        <a:rPr lang="ru-RU" sz="140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куриное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штук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4,87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3,28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6,36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54921945"/>
                  </a:ext>
                </a:extLst>
              </a:tr>
              <a:tr h="3256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Колбасные изделия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114,9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87,0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98,0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11485937"/>
                  </a:ext>
                </a:extLst>
              </a:tr>
              <a:tr h="481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Цельномолочная продукция (в пересчете на молоко)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539,2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433,8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442,9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05369727"/>
                  </a:ext>
                </a:extLst>
              </a:tr>
              <a:tr h="722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Товарная пищевая рыбная продукция, включая консервы рыбные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103,91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48,5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76,37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29031099"/>
                  </a:ext>
                </a:extLst>
              </a:tr>
              <a:tr h="3256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Пиво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</a:t>
                      </a:r>
                      <a:r>
                        <a:rPr lang="ru-RU" sz="14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дкл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22,01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8,88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13,09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36693504"/>
                  </a:ext>
                </a:extLst>
              </a:tr>
            </a:tbl>
          </a:graphicData>
        </a:graphic>
      </p:graphicFrame>
      <p:sp>
        <p:nvSpPr>
          <p:cNvPr id="3" name="Стрелка вверх 2"/>
          <p:cNvSpPr/>
          <p:nvPr/>
        </p:nvSpPr>
        <p:spPr>
          <a:xfrm>
            <a:off x="7308304" y="2852936"/>
            <a:ext cx="144016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верх 4"/>
          <p:cNvSpPr/>
          <p:nvPr/>
        </p:nvSpPr>
        <p:spPr>
          <a:xfrm>
            <a:off x="7308304" y="3212976"/>
            <a:ext cx="144016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7282012" y="3508237"/>
            <a:ext cx="196600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7287471" y="3837458"/>
            <a:ext cx="196600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7282012" y="4210203"/>
            <a:ext cx="199245" cy="3572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7282012" y="4696016"/>
            <a:ext cx="170308" cy="4065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7258365" y="5364300"/>
            <a:ext cx="196600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5796136" y="2852936"/>
            <a:ext cx="144016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796136" y="3212976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796136" y="3508237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796136" y="3848416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5796136" y="4236381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796136" y="4797152"/>
            <a:ext cx="144016" cy="2472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796136" y="5374459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571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Труд и занятость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92869" y="2050257"/>
          <a:ext cx="7729538" cy="3364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7522">
                  <a:extLst>
                    <a:ext uri="{9D8B030D-6E8A-4147-A177-3AD203B41FA5}">
                      <a16:colId xmlns:a16="http://schemas.microsoft.com/office/drawing/2014/main" val="2182756429"/>
                    </a:ext>
                  </a:extLst>
                </a:gridCol>
                <a:gridCol w="1072044">
                  <a:extLst>
                    <a:ext uri="{9D8B030D-6E8A-4147-A177-3AD203B41FA5}">
                      <a16:colId xmlns:a16="http://schemas.microsoft.com/office/drawing/2014/main" val="1303643886"/>
                    </a:ext>
                  </a:extLst>
                </a:gridCol>
                <a:gridCol w="1132441">
                  <a:extLst>
                    <a:ext uri="{9D8B030D-6E8A-4147-A177-3AD203B41FA5}">
                      <a16:colId xmlns:a16="http://schemas.microsoft.com/office/drawing/2014/main" val="1833172926"/>
                    </a:ext>
                  </a:extLst>
                </a:gridCol>
                <a:gridCol w="1223036">
                  <a:extLst>
                    <a:ext uri="{9D8B030D-6E8A-4147-A177-3AD203B41FA5}">
                      <a16:colId xmlns:a16="http://schemas.microsoft.com/office/drawing/2014/main" val="4211566272"/>
                    </a:ext>
                  </a:extLst>
                </a:gridCol>
                <a:gridCol w="1064495">
                  <a:extLst>
                    <a:ext uri="{9D8B030D-6E8A-4147-A177-3AD203B41FA5}">
                      <a16:colId xmlns:a16="http://schemas.microsoft.com/office/drawing/2014/main" val="133614707"/>
                    </a:ext>
                  </a:extLst>
                </a:gridCol>
              </a:tblGrid>
              <a:tr h="4249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9147382"/>
                  </a:ext>
                </a:extLst>
              </a:tr>
              <a:tr h="94304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Среднесписочная численность работников организаций (без субъектов малого предпринимательства)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9 658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9 493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9 782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68961518"/>
                  </a:ext>
                </a:extLst>
              </a:tr>
              <a:tr h="94304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безработных, зарегистрированных в органах государственной службы занятости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49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54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18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66266746"/>
                  </a:ext>
                </a:extLst>
              </a:tr>
              <a:tr h="6287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пенсионеров, состоящих на учете в Пенсионном фонде, 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3 593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3 600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3 606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71356908"/>
                  </a:ext>
                </a:extLst>
              </a:tr>
              <a:tr h="4249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неработающих пенсионеров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1</a:t>
                      </a:r>
                      <a:r>
                        <a:rPr lang="ru-RU" sz="1000" baseline="0" dirty="0" smtClean="0"/>
                        <a:t> 455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2 213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2 252</a:t>
                      </a:r>
                      <a:endParaRPr lang="ru-RU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52070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87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Среднемесячная номинальная начисленная заработная плата работников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35732" y="2477691"/>
          <a:ext cx="7850981" cy="3273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6156">
                  <a:extLst>
                    <a:ext uri="{9D8B030D-6E8A-4147-A177-3AD203B41FA5}">
                      <a16:colId xmlns:a16="http://schemas.microsoft.com/office/drawing/2014/main" val="3434928860"/>
                    </a:ext>
                  </a:extLst>
                </a:gridCol>
                <a:gridCol w="1007269">
                  <a:extLst>
                    <a:ext uri="{9D8B030D-6E8A-4147-A177-3AD203B41FA5}">
                      <a16:colId xmlns:a16="http://schemas.microsoft.com/office/drawing/2014/main" val="3777947596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86542523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299692432"/>
                    </a:ext>
                  </a:extLst>
                </a:gridCol>
                <a:gridCol w="1050131">
                  <a:extLst>
                    <a:ext uri="{9D8B030D-6E8A-4147-A177-3AD203B41FA5}">
                      <a16:colId xmlns:a16="http://schemas.microsoft.com/office/drawing/2014/main" val="2861212346"/>
                    </a:ext>
                  </a:extLst>
                </a:gridCol>
              </a:tblGrid>
              <a:tr h="473131">
                <a:tc>
                  <a:txBody>
                    <a:bodyPr/>
                    <a:lstStyle/>
                    <a:p>
                      <a:pPr algn="just" fontAlgn="ctr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0975312"/>
                  </a:ext>
                </a:extLst>
              </a:tr>
              <a:tr h="69997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крупных </a:t>
                      </a:r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средних предприятий и </a:t>
                      </a:r>
                      <a:r>
                        <a:rPr lang="ru-RU" sz="14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некоммерческих </a:t>
                      </a:r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147 145,1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145 423,0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150 006,5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95947844"/>
                  </a:ext>
                </a:extLst>
              </a:tr>
              <a:tr h="69997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</a:t>
                      </a:r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дошкольных образовательных учреждений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84 747,1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95 698,8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107 444,8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58784451"/>
                  </a:ext>
                </a:extLst>
              </a:tr>
              <a:tr h="69997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общеобразовательных учреждений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117 113,6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128 130,2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133 506,5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78217464"/>
                  </a:ext>
                </a:extLst>
              </a:tr>
              <a:tr h="69997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учреждений культуры и искусства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97 571,4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112 316,2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117 058,6</a:t>
                      </a:r>
                      <a:endParaRPr lang="ru-RU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5603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48801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11327</TotalTime>
  <Words>269</Words>
  <Application>Microsoft Office PowerPoint</Application>
  <PresentationFormat>Экран (4:3)</PresentationFormat>
  <Paragraphs>156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Times New Roman</vt:lpstr>
      <vt:lpstr>Trebuchet MS</vt:lpstr>
      <vt:lpstr>Wingdings 3</vt:lpstr>
      <vt:lpstr>Аспект</vt:lpstr>
      <vt:lpstr>1_Аспект</vt:lpstr>
      <vt:lpstr>   Основные итоги социально-экономического развития городского округа Анадырь</vt:lpstr>
      <vt:lpstr>Численность населения городского округа Анадырь за 2019-2022 годы</vt:lpstr>
      <vt:lpstr>Рождаемость и смертность в городском округе Анадырь за 2019-2021 гг.</vt:lpstr>
      <vt:lpstr>Валовые сборы сельскохозяйственных культур (центнеров)</vt:lpstr>
      <vt:lpstr>Оборот розничной торговли и общественного питания</vt:lpstr>
      <vt:lpstr>Производство важнейших видов продукции в натуральном выражении </vt:lpstr>
      <vt:lpstr>Труд и занятость</vt:lpstr>
      <vt:lpstr>Среднемесячная номинальная начисленная заработная плата работников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доходов бюджета городского округа Анадырь за 2015 год</dc:title>
  <dc:creator>Микитюк Татьяна Владимировна</dc:creator>
  <cp:lastModifiedBy>Москаленко Оксана Евгеньевна</cp:lastModifiedBy>
  <cp:revision>90</cp:revision>
  <cp:lastPrinted>2023-05-15T08:40:30Z</cp:lastPrinted>
  <dcterms:modified xsi:type="dcterms:W3CDTF">2023-05-16T05:32:04Z</dcterms:modified>
</cp:coreProperties>
</file>