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19"/>
  </p:notesMasterIdLst>
  <p:sldIdLst>
    <p:sldId id="284" r:id="rId2"/>
    <p:sldId id="294" r:id="rId3"/>
    <p:sldId id="338" r:id="rId4"/>
    <p:sldId id="339" r:id="rId5"/>
    <p:sldId id="340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70" r:id="rId14"/>
    <p:sldId id="361" r:id="rId15"/>
    <p:sldId id="396" r:id="rId16"/>
    <p:sldId id="366" r:id="rId17"/>
    <p:sldId id="367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00"/>
    <a:srgbClr val="1C04AC"/>
    <a:srgbClr val="009600"/>
    <a:srgbClr val="9856B6"/>
    <a:srgbClr val="D8650E"/>
    <a:srgbClr val="F05656"/>
    <a:srgbClr val="4E31F9"/>
    <a:srgbClr val="2306D4"/>
    <a:srgbClr val="66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62" autoAdjust="0"/>
    <p:restoredTop sz="96980" autoAdjust="0"/>
  </p:normalViewPr>
  <p:slideViewPr>
    <p:cSldViewPr>
      <p:cViewPr varScale="1">
        <p:scale>
          <a:sx n="111" d="100"/>
          <a:sy n="111" d="100"/>
        </p:scale>
        <p:origin x="176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737570422"/>
          <c:y val="9.9664471408418248E-2"/>
          <c:w val="0.8291666666666665"/>
          <c:h val="0.806250000000000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0"/>
            <c:extLst>
              <c:ext xmlns:c16="http://schemas.microsoft.com/office/drawing/2014/chart" uri="{C3380CC4-5D6E-409C-BE32-E72D297353CC}">
                <c16:uniqueId val="{00000000-196B-42B1-87C6-FB34E8172877}"/>
              </c:ext>
            </c:extLst>
          </c:dPt>
          <c:dPt>
            <c:idx val="1"/>
            <c:bubble3D val="0"/>
            <c:spPr>
              <a:solidFill>
                <a:srgbClr val="00CC00"/>
              </a:solidFill>
            </c:spPr>
            <c:extLst>
              <c:ext xmlns:c16="http://schemas.microsoft.com/office/drawing/2014/chart" uri="{C3380CC4-5D6E-409C-BE32-E72D297353CC}">
                <c16:uniqueId val="{00000002-196B-42B1-87C6-FB34E8172877}"/>
              </c:ext>
            </c:extLst>
          </c:dPt>
          <c:dPt>
            <c:idx val="2"/>
            <c:bubble3D val="0"/>
            <c:explosion val="7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4-196B-42B1-87C6-FB34E8172877}"/>
              </c:ext>
            </c:extLst>
          </c:dPt>
          <c:dLbls>
            <c:dLbl>
              <c:idx val="0"/>
              <c:layout>
                <c:manualLayout>
                  <c:x val="-2.4882477889156297E-2"/>
                  <c:y val="0.1555042869934391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96B-42B1-87C6-FB34E8172877}"/>
                </c:ext>
              </c:extLst>
            </c:dLbl>
            <c:dLbl>
              <c:idx val="1"/>
              <c:layout>
                <c:manualLayout>
                  <c:x val="-9.0675456582305525E-2"/>
                  <c:y val="1.442402823166327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96B-42B1-87C6-FB34E8172877}"/>
                </c:ext>
              </c:extLst>
            </c:dLbl>
            <c:dLbl>
              <c:idx val="2"/>
              <c:layout>
                <c:manualLayout>
                  <c:x val="-0.12206624369147646"/>
                  <c:y val="4.244097406261017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96B-42B1-87C6-FB34E817287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0.29603511656608561</c:v>
                </c:pt>
                <c:pt idx="1">
                  <c:v>3.4102423089980398E-2</c:v>
                </c:pt>
                <c:pt idx="2">
                  <c:v>0.62681891376876675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96B-42B1-87C6-FB34E81728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614629298839095E-2"/>
                  <c:y val="-0.254278062841642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D52-494D-8676-7BD8D1578115}"/>
                </c:ext>
              </c:extLst>
            </c:dLbl>
            <c:dLbl>
              <c:idx val="1"/>
              <c:layout>
                <c:manualLayout>
                  <c:x val="9.9687775793034714E-3"/>
                  <c:y val="-0.121271076124475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D52-494D-8676-7BD8D1578115}"/>
                </c:ext>
              </c:extLst>
            </c:dLbl>
            <c:dLbl>
              <c:idx val="2"/>
              <c:layout>
                <c:manualLayout>
                  <c:x val="2.1599018088490764E-2"/>
                  <c:y val="-0.367725198570991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D52-494D-8676-7BD8D1578115}"/>
                </c:ext>
              </c:extLst>
            </c:dLbl>
            <c:dLbl>
              <c:idx val="3"/>
              <c:layout>
                <c:manualLayout>
                  <c:x val="1.4953166368955186E-2"/>
                  <c:y val="-9.7799254939093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5D7-47DF-8672-98D27FF6BAD4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207824.4</c:v>
                </c:pt>
                <c:pt idx="1">
                  <c:v>270390.5</c:v>
                </c:pt>
                <c:pt idx="2">
                  <c:v>980442.3</c:v>
                </c:pt>
                <c:pt idx="3">
                  <c:v>192452.6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D52-494D-8676-7BD8D15781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288950752"/>
        <c:axId val="288947616"/>
        <c:axId val="0"/>
      </c:bar3DChart>
      <c:catAx>
        <c:axId val="288950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anchor="ctr" anchorCtr="0"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88947616"/>
        <c:crosses val="autoZero"/>
        <c:auto val="1"/>
        <c:lblAlgn val="ctr"/>
        <c:lblOffset val="100"/>
        <c:noMultiLvlLbl val="0"/>
      </c:catAx>
      <c:valAx>
        <c:axId val="288947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889507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31-45C9-85FA-D44D790501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31-45C9-85FA-D44D790501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31-45C9-85FA-D44D790501B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120000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931-45C9-85FA-D44D790501B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90000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931-45C9-85FA-D44D790501BF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931-45C9-85FA-D44D790501BF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70500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4A-42BB-A62D-67E722EF29E4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53430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0E-49EB-8938-687830695EDD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106680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28-410A-A2B8-D501C4C9EA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8952320"/>
        <c:axId val="288948400"/>
      </c:barChart>
      <c:catAx>
        <c:axId val="288952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88948400"/>
        <c:crosses val="autoZero"/>
        <c:auto val="1"/>
        <c:lblAlgn val="ctr"/>
        <c:lblOffset val="100"/>
        <c:noMultiLvlLbl val="0"/>
      </c:catAx>
      <c:valAx>
        <c:axId val="288948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8952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742593455924688"/>
          <c:y val="2.3151671252121992E-2"/>
          <c:w val="0.12097994369091106"/>
          <c:h val="0.8244046331338810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58136949384E-2"/>
          <c:y val="1.6770622098778505E-2"/>
          <c:w val="0.83911859414373813"/>
          <c:h val="0.8138893166102092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4"/>
          <c:dLbls>
            <c:dLbl>
              <c:idx val="0"/>
              <c:layout>
                <c:manualLayout>
                  <c:x val="-5.1359605853128508E-2"/>
                  <c:y val="3.880462778913184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C26-42E3-9505-403F9A8C0601}"/>
                </c:ext>
              </c:extLst>
            </c:dLbl>
            <c:dLbl>
              <c:idx val="1"/>
              <c:layout>
                <c:manualLayout>
                  <c:x val="-0.14976749195232358"/>
                  <c:y val="-5.703808291335404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C26-42E3-9505-403F9A8C0601}"/>
                </c:ext>
              </c:extLst>
            </c:dLbl>
            <c:dLbl>
              <c:idx val="2"/>
              <c:layout>
                <c:manualLayout>
                  <c:x val="-0.11489817687499594"/>
                  <c:y val="-0.1185518824015229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C26-42E3-9505-403F9A8C0601}"/>
                </c:ext>
              </c:extLst>
            </c:dLbl>
            <c:dLbl>
              <c:idx val="3"/>
              <c:layout>
                <c:manualLayout>
                  <c:x val="-2.0839289617810935E-2"/>
                  <c:y val="-0.1356366272152072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C26-42E3-9505-403F9A8C0601}"/>
                </c:ext>
              </c:extLst>
            </c:dLbl>
            <c:dLbl>
              <c:idx val="4"/>
              <c:layout>
                <c:manualLayout>
                  <c:x val="6.8666611682933502E-3"/>
                  <c:y val="-0.1041495521769630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C26-42E3-9505-403F9A8C0601}"/>
                </c:ext>
              </c:extLst>
            </c:dLbl>
            <c:dLbl>
              <c:idx val="5"/>
              <c:layout>
                <c:manualLayout>
                  <c:x val="8.3282700377243904E-2"/>
                  <c:y val="5.185920350931361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C26-42E3-9505-403F9A8C0601}"/>
                </c:ext>
              </c:extLst>
            </c:dLbl>
            <c:dLbl>
              <c:idx val="6"/>
              <c:layout>
                <c:manualLayout>
                  <c:x val="5.0742608282013081E-2"/>
                  <c:y val="-0.1147978977074116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456540781661864"/>
                      <c:h val="0.141713973982509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0C26-42E3-9505-403F9A8C0601}"/>
                </c:ext>
              </c:extLst>
            </c:dLbl>
            <c:dLbl>
              <c:idx val="7"/>
              <c:layout>
                <c:manualLayout>
                  <c:x val="7.6585367795671155E-2"/>
                  <c:y val="-1.331574232201349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C26-42E3-9505-403F9A8C0601}"/>
                </c:ext>
              </c:extLst>
            </c:dLbl>
            <c:dLbl>
              <c:idx val="8"/>
              <c:layout>
                <c:manualLayout>
                  <c:x val="4.1134790391154606E-2"/>
                  <c:y val="6.529438114168931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C26-42E3-9505-403F9A8C0601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513-4644-8F8C-556F5DCCB5D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(муниципального) долга</c:v>
                </c:pt>
              </c:strCache>
            </c:strRef>
          </c:cat>
          <c:val>
            <c:numRef>
              <c:f>Лист1!$B$2:$B$11</c:f>
              <c:numCache>
                <c:formatCode>0.00%</c:formatCode>
                <c:ptCount val="10"/>
                <c:pt idx="0">
                  <c:v>0.11164459200201737</c:v>
                </c:pt>
                <c:pt idx="1">
                  <c:v>2.4608527674159523E-3</c:v>
                </c:pt>
                <c:pt idx="2">
                  <c:v>0.15694622024109137</c:v>
                </c:pt>
                <c:pt idx="4">
                  <c:v>3.2121127174889588E-2</c:v>
                </c:pt>
                <c:pt idx="5">
                  <c:v>0.4686018607990009</c:v>
                </c:pt>
                <c:pt idx="6">
                  <c:v>2.3140256775439398E-2</c:v>
                </c:pt>
                <c:pt idx="7">
                  <c:v>3.3796672634560876E-2</c:v>
                </c:pt>
                <c:pt idx="8">
                  <c:v>1.0948836641581025E-3</c:v>
                </c:pt>
                <c:pt idx="9">
                  <c:v>1.0948836641581025E-3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C26-42E3-9505-403F9A8C06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6476-71DF-424A-A447-09D0D8D120DB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0734-46D2-4082-A789-90C7BADBE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52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89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5/31/2023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0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gray">
          <a:xfrm>
            <a:off x="0" y="3071810"/>
            <a:ext cx="9144000" cy="94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defRPr/>
            </a:pPr>
            <a:r>
              <a:rPr lang="ru-RU" b="1" kern="0" dirty="0" smtClean="0">
                <a:latin typeface="Times New Roman" pitchFamily="18" charset="0"/>
                <a:cs typeface="Times New Roman" pitchFamily="18" charset="0"/>
              </a:rPr>
              <a:t>к решению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Совета депутатов городского округа Анадырь от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25 мая 2023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года </a:t>
            </a:r>
          </a:p>
          <a:p>
            <a:pPr lvl="0" algn="ctr" eaLnBrk="1" hangingPunct="1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№353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«Об утверждении отчёта об исполнении бюджета городского округа Анадырь за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год»</a:t>
            </a:r>
          </a:p>
          <a:p>
            <a:pPr lvl="0" algn="ctr" eaLnBrk="1" hangingPunct="1">
              <a:defRPr/>
            </a:pPr>
            <a:endParaRPr lang="ru-RU" sz="1600" b="1" kern="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БЮДЖЕТ ДЛЯ ГРАЖДАН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027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1285860"/>
            <a:ext cx="2221393" cy="157163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0" y="57148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Городской округ Анадырь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33" name="Picture 9" descr="C:\Users\Олег\Desktop\бюджет\jupVXyFd5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5209" y="4238079"/>
            <a:ext cx="2643206" cy="23045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64886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2022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536" y="1500174"/>
            <a:ext cx="849694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Долговые обязательства городского округа Анадырь состоят из обязательств по бюджетным кредитам, полученным из окружного бюджета.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Динамика изменения объема долговых обязательств городского округа Анадырь за 2014-2022 годы представлена в диаграмме:</a:t>
            </a:r>
          </a:p>
          <a:p>
            <a:pPr algn="just"/>
            <a:endParaRPr lang="ru-RU" dirty="0" smtClean="0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725082106"/>
              </p:ext>
            </p:extLst>
          </p:nvPr>
        </p:nvGraphicFramePr>
        <p:xfrm>
          <a:off x="1142976" y="3429000"/>
          <a:ext cx="6572296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2022 год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3" y="1571612"/>
            <a:ext cx="8786873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Приоритетами в расходовании средств бюджета городского округа Анадырь в 2022 году стали:</a:t>
            </a:r>
          </a:p>
          <a:p>
            <a:pPr indent="457200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обеспечение своевременности и полноты выплаты заработной платы работникам бюджетной сферы;</a:t>
            </a:r>
          </a:p>
          <a:p>
            <a:pPr indent="457200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недопущение кредиторской задолженности по заработной плате и социальным выплатам;</a:t>
            </a:r>
          </a:p>
          <a:p>
            <a:pPr indent="457200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снижение долговой нагрузки городского округа Анадырь.</a:t>
            </a:r>
          </a:p>
          <a:p>
            <a:pPr indent="457200" algn="just">
              <a:lnSpc>
                <a:spcPct val="150000"/>
              </a:lnSpc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в 2022 году по расходам составил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628 397,8 тыс. рублей. Информация  об объемах бюджета городского округа Анадырь по разделам классификации расходов бюджета представлена в таблице и диаграмме: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57148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2022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214422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об исполнении бюджета городского округа Анадырь за 2022 год по разделам и подразделам классификации расходов бюджета</a:t>
            </a:r>
          </a:p>
          <a:p>
            <a:pPr indent="457200" algn="just"/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764587"/>
              </p:ext>
            </p:extLst>
          </p:nvPr>
        </p:nvGraphicFramePr>
        <p:xfrm>
          <a:off x="412661" y="2060848"/>
          <a:ext cx="8001056" cy="4109527"/>
        </p:xfrm>
        <a:graphic>
          <a:graphicData uri="http://schemas.openxmlformats.org/drawingml/2006/table">
            <a:tbl>
              <a:tblPr/>
              <a:tblGrid>
                <a:gridCol w="3135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9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20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Наименования разделов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85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305 576,8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293 446,4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19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6 485,0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6 468,1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42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448 795,3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412 517,1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153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551 365,8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445 966,2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142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Охрана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окружающей среды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86 340,6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84 427,1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0591836"/>
                  </a:ext>
                </a:extLst>
              </a:tr>
              <a:tr h="18142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245 158,4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1 231 672,1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07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60 826,2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60 821,8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42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89 118,5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88 831,1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285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4 198,8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4 188,9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645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Обслуживание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государственного и муниципального долга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645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797 924,4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2 628 397,8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3922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2022 год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42873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за 20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год: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4082684617"/>
              </p:ext>
            </p:extLst>
          </p:nvPr>
        </p:nvGraphicFramePr>
        <p:xfrm>
          <a:off x="827584" y="1807051"/>
          <a:ext cx="7929618" cy="5000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2022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714488"/>
            <a:ext cx="821537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год сформирован на основе 10 муниципальных программ городского округа Анадырь, охватывающих основные сферы (направления) деятельности органов исполнительной власти.  Доля «программных» расходов составляет  92,8%.</a:t>
            </a:r>
          </a:p>
          <a:p>
            <a:pPr indent="4572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Непрограммные направления расходов бюджета городского округа Анадырь включают расходы по обеспечению функционирования органов власти, расходы, связанные с обязательствами городского округа Анадырь (членские взносы, публикация в СМИ и другие)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21429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год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071546"/>
            <a:ext cx="8572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 ассигнования бюджета городского округа Анадырь за 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год, предусмотренные в рамках муниципальных программ:</a:t>
            </a:r>
            <a:endParaRPr lang="ru-RU" sz="12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076413"/>
              </p:ext>
            </p:extLst>
          </p:nvPr>
        </p:nvGraphicFramePr>
        <p:xfrm>
          <a:off x="357158" y="1489967"/>
          <a:ext cx="8463314" cy="5249678"/>
        </p:xfrm>
        <a:graphic>
          <a:graphicData uri="http://schemas.openxmlformats.org/drawingml/2006/table">
            <a:tbl>
              <a:tblPr/>
              <a:tblGrid>
                <a:gridCol w="381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9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7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7044">
                  <a:extLst>
                    <a:ext uri="{9D8B030D-6E8A-4147-A177-3AD203B41FA5}">
                      <a16:colId xmlns:a16="http://schemas.microsoft.com/office/drawing/2014/main" val="3530306809"/>
                    </a:ext>
                  </a:extLst>
                </a:gridCol>
              </a:tblGrid>
              <a:tr h="4597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Наименование программы 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Ответственное за исполнение структурное подразделение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Утверждено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(тыс.руб.)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Исполнено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87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</a:t>
                      </a:r>
                      <a:r>
                        <a:rPr kumimoji="0" lang="ru-RU" sz="10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«Управление финансами и имуществом городского округа Анадырь на 2016-2023 годы»</a:t>
                      </a:r>
                      <a:endParaRPr kumimoji="0" lang="ru-RU" sz="10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Управление финансов, экономики и имущественных отношений Администрации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943,4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63 300,0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33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«Анадырь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безопасный город 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2018-2023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2 629,4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2 629,4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«Поддержка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развитие основных секторов экономики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2019-2023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финансов, экономики и имущественных отношений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97 543,8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86 270,4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72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«Жилье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городском округе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2019-2023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150 036,6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142 999,1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72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2019-2023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793 307,7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672 356,0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1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социально-культурной сферы в городском округе Анадырь на 2020-2025 годы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82 381,8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82 312,3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289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и молодежная политика на 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1 265 835,6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1 252 184,0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29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«Охрана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окружающей среды в городском округе Анадырь 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2015-2023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86 340,6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84 427,1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1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«Формирование современной городской среды на территории городского округа Анадырь на 2018-2024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17 035,5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15 591,3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3189">
                <a:tc>
                  <a:txBody>
                    <a:bodyPr/>
                    <a:lstStyle/>
                    <a:p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«Создание единого информационного пространства городского округа Анадырь на 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10 560,8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10 553,0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516041"/>
                  </a:ext>
                </a:extLst>
              </a:tr>
              <a:tr h="381721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2 575 615,2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2 412,622,6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0337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000108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Бюджет в доступной для граждан форме сформирован в целях реализации принципа прозрачности и открытости бюджетной системы Российской Федерации, обеспечения полного и доступного информирования граждан о бюджете городского округа Анадырь.</a:t>
            </a:r>
            <a:endParaRPr lang="ru-RU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214554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Адрес: 689000, Чукотский А.О., г. Анадырь, ул. Рультытегина д. 1, тел/факс: 6-36-00</a:t>
            </a:r>
          </a:p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precedent@rambler.ru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приемной Главы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finotdel@chukotnet.ru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Управления финансов, экономики и имущественных отношений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643050"/>
            <a:ext cx="69294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 </a:t>
            </a:r>
          </a:p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Управлением финансов, экономики и имущественных отношений Администрации городского округа Анадырь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02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98" y="35813"/>
            <a:ext cx="7326684" cy="8286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термины, используемые в бюджетном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565913" y="-47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3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8508" y="64426"/>
            <a:ext cx="1285884" cy="90976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090" y="9741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реализации задач и функций местного самоуправления.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денежные средства: налоговые и неналоговые доходы, а также безвозмездные поступления от других бюджетов в форме дотаций, субсидий, субвенций и иных межбюджетных трансфертов.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денежные средства, направляемые на реализацию задач и функций органов власти в различных отраслях: образование, культура, здравоохранение, жилищно-коммунальное хозяйство, сельское хозяйство, социальная защита и обеспечение населения и т.д.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расходов бюджета над его доходами;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доходов бюджета над его расходами.</a:t>
            </a:r>
          </a:p>
        </p:txBody>
      </p:sp>
    </p:spTree>
    <p:extLst>
      <p:ext uri="{BB962C8B-B14F-4D97-AF65-F5344CB8AC3E}">
        <p14:creationId xmlns:p14="http://schemas.microsoft.com/office/powerpoint/2010/main" val="215982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75432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2022 год был утвержден Решением Совета депутатов городского округа Анадырь от 1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декабря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107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бюджете городского округа Анадырь за 2022 год исполнен со следующими основными показателями: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2022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279357"/>
              </p:ext>
            </p:extLst>
          </p:nvPr>
        </p:nvGraphicFramePr>
        <p:xfrm>
          <a:off x="539552" y="2996952"/>
          <a:ext cx="8177562" cy="3070506"/>
        </p:xfrm>
        <a:graphic>
          <a:graphicData uri="http://schemas.openxmlformats.org/drawingml/2006/table">
            <a:tbl>
              <a:tblPr/>
              <a:tblGrid>
                <a:gridCol w="272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5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5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96144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показателя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Утверждено на 2022 год с учетом изменений в установленном порядке,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тыс.рублей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Исполнено (тыс.руб.)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30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2 471 932,5</a:t>
                      </a:r>
                    </a:p>
                    <a:p>
                      <a:pPr algn="ctr"/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2 520 856,7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30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2 729 924,4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2 628 397,8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30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Дефицит (-)/профицит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(+)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бюджета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-325 991,9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-107 541,1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21599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Доходы бюджета городского округа Анадырь представлены налоговыми и неналоговыми доходами, а также безвозмездными поступлениями из окружного бюджета в виде субвенций, субсидий и иных межбюджетных трансфертов.</a:t>
            </a:r>
          </a:p>
          <a:p>
            <a:pPr algn="just"/>
            <a:endParaRPr lang="ru-RU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Структура доходов бюджета за 20</a:t>
            </a:r>
            <a:r>
              <a:rPr 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год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20</a:t>
            </a:r>
            <a:r>
              <a:rPr lang="en-US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год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639583"/>
              </p:ext>
            </p:extLst>
          </p:nvPr>
        </p:nvGraphicFramePr>
        <p:xfrm>
          <a:off x="642910" y="3857628"/>
          <a:ext cx="8215370" cy="2092374"/>
        </p:xfrm>
        <a:graphic>
          <a:graphicData uri="http://schemas.openxmlformats.org/drawingml/2006/table">
            <a:tbl>
              <a:tblPr/>
              <a:tblGrid>
                <a:gridCol w="4718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6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1057"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5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Отчетный год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788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Налоговые и неналоговые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доходы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869 662,8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135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651 193,9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87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520 856,7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городского округа Анадырь за 202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202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год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694845954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2022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520" y="1428736"/>
            <a:ext cx="839245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dirty="0" smtClean="0">
                <a:effectLst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бюджета городского округа Анадырь за 2022 год сложился в объеме 779 828,7 тыс.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 Структура налоговых доходов бюджета городского округа Анадырь за 2022 год представлена в таблице:</a:t>
            </a:r>
          </a:p>
          <a:p>
            <a:pPr algn="r"/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</a:t>
            </a:r>
          </a:p>
          <a:p>
            <a:pPr algn="r"/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(тыс. руб.)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120902"/>
              </p:ext>
            </p:extLst>
          </p:nvPr>
        </p:nvGraphicFramePr>
        <p:xfrm>
          <a:off x="357158" y="2714620"/>
          <a:ext cx="8286812" cy="2969383"/>
        </p:xfrm>
        <a:graphic>
          <a:graphicData uri="http://schemas.openxmlformats.org/drawingml/2006/table">
            <a:tbl>
              <a:tblPr/>
              <a:tblGrid>
                <a:gridCol w="3062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36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75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602</a:t>
                      </a:r>
                      <a:r>
                        <a:rPr lang="ru-RU" sz="1400" b="0" i="0" u="none" strike="noStrike" baseline="0" dirty="0" smtClean="0">
                          <a:latin typeface="Times New Roman"/>
                        </a:rPr>
                        <a:t> 143,4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661 051,0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101,4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3 511,4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3 958,6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70 931,0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72 073,4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45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2 070,0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5 855,5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282,8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29 920,5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33 759,4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2 696,0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3 130,8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доходов: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711 272,3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779 828,7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109,6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2022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20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Наибольший удельный вес в структуре налоговых доходов приходится на налог на доходы физических лиц, который составляет 282,8%. </a:t>
            </a:r>
          </a:p>
          <a:p>
            <a:pPr indent="457200">
              <a:lnSpc>
                <a:spcPct val="200000"/>
              </a:lnSpc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бюджета городского округа Анадырь за 2022 год составили 89 834,1 тыс. рублей.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2022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520" y="1357298"/>
            <a:ext cx="832101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бюджета городского округа Анадырь за 2022 год представлена в таблице:</a:t>
            </a:r>
          </a:p>
          <a:p>
            <a:pPr indent="457200" algn="r"/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руб.)</a:t>
            </a:r>
          </a:p>
          <a:p>
            <a:pPr algn="ctr"/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20110"/>
              </p:ext>
            </p:extLst>
          </p:nvPr>
        </p:nvGraphicFramePr>
        <p:xfrm>
          <a:off x="357158" y="2242868"/>
          <a:ext cx="8215372" cy="3935361"/>
        </p:xfrm>
        <a:graphic>
          <a:graphicData uri="http://schemas.openxmlformats.org/drawingml/2006/table">
            <a:tbl>
              <a:tblPr/>
              <a:tblGrid>
                <a:gridCol w="3857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5912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6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Наименование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451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78 692,5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70 167,5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89,1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91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655,7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252,9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38,5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35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и компенсации затрат государства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138,7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35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14 748,4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16 292,2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110,4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34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1 953,9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2 904,0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148,6</a:t>
                      </a:r>
                    </a:p>
                    <a:p>
                      <a:pPr algn="ctr" rtl="0" fontAlgn="t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неналоговых доходов: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96 205,5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89 831,6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 за 2022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1500174"/>
            <a:ext cx="8064896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Объем безвозмездных поступлений из окружного бюджета в 2022 году составили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651 109,8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тыс. рублей. Структура безвозмездных поступлений из окружного бюджета в 2022 году представлена в диаграмме:</a:t>
            </a:r>
            <a:endParaRPr lang="en-US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537120066"/>
              </p:ext>
            </p:extLst>
          </p:nvPr>
        </p:nvGraphicFramePr>
        <p:xfrm>
          <a:off x="714348" y="3143248"/>
          <a:ext cx="7643866" cy="324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28577</TotalTime>
  <Words>1167</Words>
  <Application>Microsoft Office PowerPoint</Application>
  <PresentationFormat>Экран (4:3)</PresentationFormat>
  <Paragraphs>261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</vt:lpstr>
      <vt:lpstr>Constantia</vt:lpstr>
      <vt:lpstr>Georgia</vt:lpstr>
      <vt:lpstr>Times New Roman</vt:lpstr>
      <vt:lpstr>Verdana</vt:lpstr>
      <vt:lpstr>Wingdings 2</vt:lpstr>
      <vt:lpstr>Поток</vt:lpstr>
      <vt:lpstr>Презентация PowerPoint</vt:lpstr>
      <vt:lpstr>Основные понятия и термины, используемые в бюджетном процессе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sinbin</dc:creator>
  <cp:lastModifiedBy>Елизавета Шараева</cp:lastModifiedBy>
  <cp:revision>1153</cp:revision>
  <dcterms:created xsi:type="dcterms:W3CDTF">2004-02-12T06:43:32Z</dcterms:created>
  <dcterms:modified xsi:type="dcterms:W3CDTF">2023-05-31T02:42:45Z</dcterms:modified>
</cp:coreProperties>
</file>