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94" d="100"/>
          <a:sy n="94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0.29249510038505777</c:v>
                </c:pt>
                <c:pt idx="1">
                  <c:v>4.9069202509721042E-2</c:v>
                </c:pt>
                <c:pt idx="2">
                  <c:v>0.65843569710522121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17615.400000000001</c:v>
                </c:pt>
                <c:pt idx="1">
                  <c:v>433834.6</c:v>
                </c:pt>
                <c:pt idx="2">
                  <c:v>1038672.5</c:v>
                </c:pt>
                <c:pt idx="3">
                  <c:v>215158.6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1">
                  <c:v>232209.2</c:v>
                </c:pt>
                <c:pt idx="2">
                  <c:v>671456.6</c:v>
                </c:pt>
                <c:pt idx="3">
                  <c:v>85792.4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Лист1!$A$2:$A$6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Лист1!$D$2:$D$6</c:f>
              <c:numCache>
                <c:formatCode>#,##0.00</c:formatCode>
                <c:ptCount val="5"/>
                <c:pt idx="1">
                  <c:v>58665.8</c:v>
                </c:pt>
                <c:pt idx="2">
                  <c:v>654793.80000000005</c:v>
                </c:pt>
                <c:pt idx="3">
                  <c:v>21092.400000000001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130680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74000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Лист1!$M$2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9-454C-8270-45F338AB0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10.923556661784028</c:v>
                </c:pt>
                <c:pt idx="1">
                  <c:v>0.19850007222738622</c:v>
                </c:pt>
                <c:pt idx="2">
                  <c:v>11.865933618743023</c:v>
                </c:pt>
                <c:pt idx="3">
                  <c:v>17.17136968172256</c:v>
                </c:pt>
                <c:pt idx="4">
                  <c:v>8.533283100129804</c:v>
                </c:pt>
                <c:pt idx="5">
                  <c:v>46.759495156304524</c:v>
                </c:pt>
                <c:pt idx="6">
                  <c:v>1.9889946737020601</c:v>
                </c:pt>
                <c:pt idx="7">
                  <c:v>2.384975742921287</c:v>
                </c:pt>
                <c:pt idx="8">
                  <c:v>0.17066936773072533</c:v>
                </c:pt>
                <c:pt idx="9" formatCode="#,##0.000">
                  <c:v>3.2219247346029572E-3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6.9905359648489707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7.7443685690369607E-2"/>
                  <c:y val="-0.233259522243063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0202739476921156"/>
                  <c:y val="-0.172622807539404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3.6379142907264565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15.650100493023761</c:v>
                </c:pt>
                <c:pt idx="1">
                  <c:v>0.16302450662603987</c:v>
                </c:pt>
                <c:pt idx="2">
                  <c:v>12.362944829414003</c:v>
                </c:pt>
                <c:pt idx="3">
                  <c:v>12.622125498893093</c:v>
                </c:pt>
                <c:pt idx="4">
                  <c:v>1.1181368755886842</c:v>
                </c:pt>
                <c:pt idx="5">
                  <c:v>51.20547923713832</c:v>
                </c:pt>
                <c:pt idx="6">
                  <c:v>3.2702340616159233</c:v>
                </c:pt>
                <c:pt idx="7">
                  <c:v>3.3415009012714174</c:v>
                </c:pt>
                <c:pt idx="8">
                  <c:v>0.26178614793178245</c:v>
                </c:pt>
                <c:pt idx="9" formatCode="#,##0.000">
                  <c:v>4.6674484969751236E-3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18.277329312823969</c:v>
                </c:pt>
                <c:pt idx="1">
                  <c:v>0.1938422601433572</c:v>
                </c:pt>
                <c:pt idx="2">
                  <c:v>7.2311576778949513</c:v>
                </c:pt>
                <c:pt idx="3">
                  <c:v>5.0924227112688234</c:v>
                </c:pt>
                <c:pt idx="4">
                  <c:v>2.5550392661022459</c:v>
                </c:pt>
                <c:pt idx="5">
                  <c:v>59.750657022209815</c:v>
                </c:pt>
                <c:pt idx="6">
                  <c:v>3.8179815959427228</c:v>
                </c:pt>
                <c:pt idx="7">
                  <c:v>2.7759490020058633</c:v>
                </c:pt>
                <c:pt idx="8">
                  <c:v>0.3047275987940038</c:v>
                </c:pt>
                <c:pt idx="9" formatCode="#,##0.000">
                  <c:v>8.9355281425437198E-4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8/31/2023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2023 год и плановый период 2024-2025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22.02.2023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337, от 27.04.2023 г. №354 от 25.05.2023 г., от 04.08.2023 г. №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367, от 24.08.2023 г. № 369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август 2023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2023 год и плановый период 2024 и 2025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76973"/>
              </p:ext>
            </p:extLst>
          </p:nvPr>
        </p:nvGraphicFramePr>
        <p:xfrm>
          <a:off x="899592" y="2840350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79 382,9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60 207,3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60 084,6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441,1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10 165,9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8 454,5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5 350,0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36 691,5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127 084,2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69 987,1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66 791,0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3 году утвержден в размере 1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705 281,1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2024 году – в размере 989 458,2 тыс. рублей, в 2025 году – в размере 734 552,0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58696663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537305665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2023 год и плановый период 2024 и 2025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2023 году в объеме 2 914 407,0 тыс. рублей, в 2024 году – 1 784 701,00 тыс. рублей, в 2025 году – 1 533 205,4 тыс. рублей. Информация  об объемах бюджета городского округа Анадырь на 2023 год и плановый период 2024 и 2025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2023 год и плановый период 2024 и 2025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000306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19 955,4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39 174,0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318 356,9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279 307,5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280 229,0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5 785,1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345 821,6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220 641,6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110 868,5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500 443,6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225 267,2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78 077,3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248 694,6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1 362 762,0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913 864,7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916 100,3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57 967,4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58 363,9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58 537,5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69 507,9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59 635,8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42 561,1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4 974,0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4 642,1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4 672,1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2 914 407,0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1 784 701,0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1 533 205,4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48085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5707678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3469304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2023 году – 91,8%, в 2024 году – 87,8%, в 2025 году – 84,5%.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631020"/>
              </p:ext>
            </p:extLst>
          </p:nvPr>
        </p:nvGraphicFramePr>
        <p:xfrm>
          <a:off x="357158" y="1489966"/>
          <a:ext cx="8429683" cy="5254535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55 435,5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56 183,4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69 669,7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47 229,1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59 755,7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57 733,4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34 126,0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17 401,2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641 902,8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295 132,8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27 589,6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81 975,4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82 175,5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81 919,11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1 386 599,1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938 501,1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940 543,6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248 102,3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109 393,8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102 533,9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12 547,8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10 519,8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2 675 225,0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1 566 339,2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1 295 049,1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2023 год и плановый период 2024 и 2025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2023 год и плановый период 2024 и 2025 годов был утвержден Решением Совета депутатов городского округа Анадырь от 22 декабря 2022 года № 326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2023 год и плановый период 2024 и 2025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30253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2024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2 589 897,4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381,0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2 914 407,0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1 784 701,0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1 533 205,4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354 509,6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56 680,0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2023 год и плановый период 2024 и 2025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169264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884 616,5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851 922,8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872 653,4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1 705 280,9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989 458,2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734 552,0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2 589 897,4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1 841 381,0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1 607 205,4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3847720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0534724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2256892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2023 год сложился в объеме 757 532,3 тыс. рублей, на 2024 год – 781 935,7 тыс. рублей, на 2025 год – 805 862,4 тыс. рублей. Ожидаемая структура налоговых доходов бюджета городского округа Анадырь на 2023 год и плановый период 2024 и 2025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05902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622 199,9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633 053,0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642 537,1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102 150,2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116 172,5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6 786,4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6 876,8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32 179,3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32 823,6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33 196,0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757 532,3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781 935,7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805 862,4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2023 году – 82,1%, в 2024 году – 80,9%, в 2025 году – 79,7%.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2023 год прогнозируются в объеме 127 084,2 тыс. рублей, в 2024 году – в объеме 69 987,1 тыс. рублей, в 2025 году – в объеме 66 791,0тыс.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26478</TotalTime>
  <Words>1471</Words>
  <Application>Microsoft Office PowerPoint</Application>
  <PresentationFormat>Экран (4:3)</PresentationFormat>
  <Paragraphs>305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1448</cp:revision>
  <dcterms:created xsi:type="dcterms:W3CDTF">2004-02-12T06:43:32Z</dcterms:created>
  <dcterms:modified xsi:type="dcterms:W3CDTF">2023-08-30T23:55:30Z</dcterms:modified>
</cp:coreProperties>
</file>