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6"/>
  </p:notesMasterIdLst>
  <p:sldIdLst>
    <p:sldId id="284" r:id="rId2"/>
    <p:sldId id="294" r:id="rId3"/>
    <p:sldId id="295" r:id="rId4"/>
    <p:sldId id="303" r:id="rId5"/>
    <p:sldId id="330" r:id="rId6"/>
    <p:sldId id="369" r:id="rId7"/>
    <p:sldId id="331" r:id="rId8"/>
    <p:sldId id="332" r:id="rId9"/>
    <p:sldId id="333" r:id="rId10"/>
    <p:sldId id="335" r:id="rId11"/>
    <p:sldId id="334" r:id="rId12"/>
    <p:sldId id="371" r:id="rId13"/>
    <p:sldId id="372" r:id="rId14"/>
    <p:sldId id="373" r:id="rId15"/>
    <p:sldId id="337" r:id="rId16"/>
    <p:sldId id="338" r:id="rId17"/>
    <p:sldId id="339" r:id="rId18"/>
    <p:sldId id="340" r:id="rId19"/>
    <p:sldId id="374" r:id="rId20"/>
    <p:sldId id="375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70" r:id="rId29"/>
    <p:sldId id="376" r:id="rId30"/>
    <p:sldId id="377" r:id="rId31"/>
    <p:sldId id="361" r:id="rId32"/>
    <p:sldId id="368" r:id="rId33"/>
    <p:sldId id="366" r:id="rId34"/>
    <p:sldId id="36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6" autoAdjust="0"/>
    <p:restoredTop sz="96980" autoAdjust="0"/>
  </p:normalViewPr>
  <p:slideViewPr>
    <p:cSldViewPr>
      <p:cViewPr varScale="1">
        <p:scale>
          <a:sx n="95" d="100"/>
          <a:sy n="95" d="100"/>
        </p:scale>
        <p:origin x="7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81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1.27472257761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E02-4D7F-856E-C6B99B5C30DC}"/>
                </c:ext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4.812752363817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1.1439573024518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0.00%</c:formatCode>
                <c:ptCount val="4"/>
                <c:pt idx="0">
                  <c:v>1.0454000000000001</c:v>
                </c:pt>
                <c:pt idx="1">
                  <c:v>0.9486</c:v>
                </c:pt>
                <c:pt idx="2">
                  <c:v>0.99350000000000005</c:v>
                </c:pt>
                <c:pt idx="3">
                  <c:v>0.99350000000000005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02-4D7F-856E-C6B99B5C30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088622333617023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E02-4D7F-856E-C6B99B5C30DC}"/>
                </c:ext>
              </c:extLst>
            </c:dLbl>
            <c:dLbl>
              <c:idx val="1"/>
              <c:layout>
                <c:manualLayout>
                  <c:x val="-4.2573851944680908E-3"/>
                  <c:y val="-0.10997977480092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0.12444272421499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4.657549544943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0.00%</c:formatCode>
                <c:ptCount val="4"/>
                <c:pt idx="0">
                  <c:v>1.0188999999999999</c:v>
                </c:pt>
                <c:pt idx="1">
                  <c:v>1.0094000000000001</c:v>
                </c:pt>
                <c:pt idx="2">
                  <c:v>1.012</c:v>
                </c:pt>
                <c:pt idx="3">
                  <c:v>1.012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E02-4D7F-856E-C6B99B5C30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860777917021216E-2"/>
                  <c:y val="-3.595163956597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8.4488720300741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9.6662905846878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7.2966344130722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Лист1!$D$2:$D$5</c:f>
              <c:numCache>
                <c:formatCode>0.00%</c:formatCode>
                <c:ptCount val="4"/>
                <c:pt idx="0">
                  <c:v>1.1658999999999999</c:v>
                </c:pt>
                <c:pt idx="1">
                  <c:v>1.1778</c:v>
                </c:pt>
                <c:pt idx="2">
                  <c:v>0.999</c:v>
                </c:pt>
                <c:pt idx="3">
                  <c:v>0.999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E02-4D7F-856E-C6B99B5C30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Водоснабжение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67E-2"/>
                  <c:y val="-4.003833591848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3.578985495861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EE02-4D7F-856E-C6B99B5C30DC}"/>
                </c:ext>
              </c:extLst>
            </c:dLbl>
            <c:dLbl>
              <c:idx val="2"/>
              <c:layout>
                <c:manualLayout>
                  <c:x val="-1.9867797574184377E-2"/>
                  <c:y val="-3.546288869176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E02-4D7F-856E-C6B99B5C30DC}"/>
                </c:ext>
              </c:extLst>
            </c:dLbl>
            <c:dLbl>
              <c:idx val="3"/>
              <c:layout>
                <c:manualLayout>
                  <c:x val="-5.6765135926240134E-3"/>
                  <c:y val="-1.7649596621291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Лист1!$E$2:$E$5</c:f>
              <c:numCache>
                <c:formatCode>0.00%</c:formatCode>
                <c:ptCount val="4"/>
                <c:pt idx="0">
                  <c:v>1.022</c:v>
                </c:pt>
                <c:pt idx="1">
                  <c:v>1.022</c:v>
                </c:pt>
                <c:pt idx="2">
                  <c:v>1.0033000000000001</c:v>
                </c:pt>
                <c:pt idx="3">
                  <c:v>1.0033000000000001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E02-4D7F-856E-C6B99B5C3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45696"/>
        <c:axId val="97647232"/>
      </c:lineChart>
      <c:catAx>
        <c:axId val="9764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7232"/>
        <c:crosses val="autoZero"/>
        <c:auto val="1"/>
        <c:lblAlgn val="ctr"/>
        <c:lblOffset val="100"/>
        <c:noMultiLvlLbl val="0"/>
      </c:catAx>
      <c:valAx>
        <c:axId val="9764723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569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27E-2"/>
          <c:y val="0.80395582361874784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5.1964608561578127E-2"/>
                  <c:y val="-4.347738598505099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9.5384436777281173E-2"/>
                  <c:y val="-0.205481938884067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183371684845856"/>
                  <c:y val="-0.142067465844508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-2.9074675904248649E-2"/>
                  <c:y val="7.00235693888406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Условно утвержденные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16.439072103836899</c:v>
                </c:pt>
                <c:pt idx="1">
                  <c:v>0.1458106543484729</c:v>
                </c:pt>
                <c:pt idx="2">
                  <c:v>13.497732589348095</c:v>
                </c:pt>
                <c:pt idx="3">
                  <c:v>7.4828496606328798</c:v>
                </c:pt>
                <c:pt idx="4">
                  <c:v>54.054571077985329</c:v>
                </c:pt>
                <c:pt idx="5">
                  <c:v>2.9834578413313952</c:v>
                </c:pt>
                <c:pt idx="6">
                  <c:v>2.7964807730143391</c:v>
                </c:pt>
                <c:pt idx="7">
                  <c:v>0.2480623864353943</c:v>
                </c:pt>
                <c:pt idx="8">
                  <c:v>2.3519629130671933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411E-2"/>
                  <c:y val="-3.4318573644416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D4-4029-91E6-B94DEF0D1EB7}"/>
                </c:ext>
              </c:extLst>
            </c:dLbl>
            <c:dLbl>
              <c:idx val="1"/>
              <c:layout>
                <c:manualLayout>
                  <c:x val="-3.5478209953900684E-2"/>
                  <c:y val="-7.492814173180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D4-4029-91E6-B94DEF0D1EB7}"/>
                </c:ext>
              </c:extLst>
            </c:dLbl>
            <c:dLbl>
              <c:idx val="2"/>
              <c:layout>
                <c:manualLayout>
                  <c:x val="-4.3992980342837017E-2"/>
                  <c:y val="-7.50916248652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4.379649449698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1.0454000000000001</c:v>
                </c:pt>
                <c:pt idx="1">
                  <c:v>0.9486</c:v>
                </c:pt>
                <c:pt idx="2">
                  <c:v>0.99350000000000005</c:v>
                </c:pt>
                <c:pt idx="3">
                  <c:v>0.99350000000000005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D4-4029-91E6-B94DEF0D1E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86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D4-4029-91E6-B94DEF0D1EB7}"/>
                </c:ext>
              </c:extLst>
            </c:dLbl>
            <c:dLbl>
              <c:idx val="1"/>
              <c:layout>
                <c:manualLayout>
                  <c:x val="-3.6897338352056781E-2"/>
                  <c:y val="-0.10728336467821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0.10556785335605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1.4218573976967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1.0188999999999999</c:v>
                </c:pt>
                <c:pt idx="1">
                  <c:v>1.0094000000000001</c:v>
                </c:pt>
                <c:pt idx="2">
                  <c:v>1.012</c:v>
                </c:pt>
                <c:pt idx="3">
                  <c:v>1.012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4D4-4029-91E6-B94DEF0D1E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3.5951851881733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4D4-4029-91E6-B94DEF0D1EB7}"/>
                </c:ext>
              </c:extLst>
            </c:dLbl>
            <c:dLbl>
              <c:idx val="1"/>
              <c:layout>
                <c:manualLayout>
                  <c:x val="-2.6963439564964553E-2"/>
                  <c:y val="-4.943560102132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3.4645473024646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1.6014977602810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1.1658999999999999</c:v>
                </c:pt>
                <c:pt idx="1">
                  <c:v>1.1778</c:v>
                </c:pt>
                <c:pt idx="2">
                  <c:v>0.999</c:v>
                </c:pt>
                <c:pt idx="3">
                  <c:v>0.999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4D4-4029-91E6-B94DEF0D1EB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Водоснабжение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53E-2"/>
                  <c:y val="-4.003833591848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4D4-4029-91E6-B94DEF0D1EB7}"/>
                </c:ext>
              </c:extLst>
            </c:dLbl>
            <c:dLbl>
              <c:idx val="1"/>
              <c:layout>
                <c:manualLayout>
                  <c:x val="-1.4900792309441507E-2"/>
                  <c:y val="-2.7700518432617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3037459961303E-2"/>
                      <c:h val="3.4419781374217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5.7034169673411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4.461369784834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1.022</c:v>
                </c:pt>
                <c:pt idx="1">
                  <c:v>1.022</c:v>
                </c:pt>
                <c:pt idx="2">
                  <c:v>1.0033000000000001</c:v>
                </c:pt>
                <c:pt idx="3">
                  <c:v>1.0033000000000001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24D4-4029-91E6-B94DEF0D1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23936"/>
        <c:axId val="93262592"/>
      </c:lineChart>
      <c:catAx>
        <c:axId val="9322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62592"/>
        <c:crosses val="autoZero"/>
        <c:auto val="1"/>
        <c:lblAlgn val="ctr"/>
        <c:lblOffset val="100"/>
        <c:noMultiLvlLbl val="0"/>
      </c:catAx>
      <c:valAx>
        <c:axId val="9326259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2393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55E-2"/>
          <c:y val="0.80395582361874796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0.31611047160600986</c:v>
                </c:pt>
                <c:pt idx="1">
                  <c:v>4.048615853511893E-2</c:v>
                </c:pt>
                <c:pt idx="2">
                  <c:v>0.64340336985887125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0.45697670441843979</c:v>
                </c:pt>
                <c:pt idx="1">
                  <c:v>3.6603654557021519E-2</c:v>
                </c:pt>
                <c:pt idx="2">
                  <c:v>0.50641964102453862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0.45699713229883648</c:v>
                </c:pt>
                <c:pt idx="1">
                  <c:v>3.6914570400956387E-2</c:v>
                </c:pt>
                <c:pt idx="2">
                  <c:v>0.5060882973002071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322925859767819E-3"/>
                  <c:y val="3.9119701975637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AD-4D07-9499-858C3C86F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557670.80000000005</c:v>
                </c:pt>
                <c:pt idx="1">
                  <c:v>1172456.8999999999</c:v>
                </c:pt>
                <c:pt idx="2">
                  <c:v>20936.2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227971.1</c:v>
                </c:pt>
                <c:pt idx="1">
                  <c:v>747617.2</c:v>
                </c:pt>
                <c:pt idx="2">
                  <c:v>20958.5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177527.6</c:v>
                </c:pt>
                <c:pt idx="1">
                  <c:v>795740.4</c:v>
                </c:pt>
                <c:pt idx="2">
                  <c:v>20925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130680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5-4BDA-9AD1-73AC195CA5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5-4BDA-9AD1-73AC195CA5A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75-4BDA-9AD1-73AC195CA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337152"/>
        <c:axId val="140338688"/>
        <c:axId val="0"/>
      </c:bar3DChart>
      <c:catAx>
        <c:axId val="14033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338688"/>
        <c:crosses val="autoZero"/>
        <c:auto val="1"/>
        <c:lblAlgn val="ctr"/>
        <c:lblOffset val="100"/>
        <c:noMultiLvlLbl val="0"/>
      </c:catAx>
      <c:valAx>
        <c:axId val="140338688"/>
        <c:scaling>
          <c:orientation val="minMax"/>
          <c:max val="8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40337152"/>
        <c:crosses val="autoZero"/>
        <c:crossBetween val="between"/>
        <c:majorUnit val="200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11.427915316842986</c:v>
                </c:pt>
                <c:pt idx="1">
                  <c:v>9.9771162091083082E-2</c:v>
                </c:pt>
                <c:pt idx="2">
                  <c:v>11.759009579263029</c:v>
                </c:pt>
                <c:pt idx="3">
                  <c:v>10.595309427473472</c:v>
                </c:pt>
                <c:pt idx="4">
                  <c:v>4.6992669872291577</c:v>
                </c:pt>
                <c:pt idx="5">
                  <c:v>56.231973552815546</c:v>
                </c:pt>
                <c:pt idx="6">
                  <c:v>2.2248360830801714</c:v>
                </c:pt>
                <c:pt idx="7">
                  <c:v>2.7764039161572085</c:v>
                </c:pt>
                <c:pt idx="8">
                  <c:v>0.18075501895533386</c:v>
                </c:pt>
                <c:pt idx="9" formatCode="#,##0.000">
                  <c:v>4.7589560920090574E-3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4.2178744332353635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084322557495805"/>
                  <c:y val="-0.216592972227665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9.8765440026136728E-2"/>
                  <c:y val="-0.169845049203505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-1.9288811675024036E-2"/>
                  <c:y val="8.39123610683390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5544049102949603"/>
                  <c:y val="-3.96928542932332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Условно утвержденные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16.042385261893621</c:v>
                </c:pt>
                <c:pt idx="1">
                  <c:v>0.14709888400114032</c:v>
                </c:pt>
                <c:pt idx="2">
                  <c:v>13.20403367127143</c:v>
                </c:pt>
                <c:pt idx="3">
                  <c:v>9.6814225113673196</c:v>
                </c:pt>
                <c:pt idx="4">
                  <c:v>53.540371483557557</c:v>
                </c:pt>
                <c:pt idx="5">
                  <c:v>3.0947370566526073</c:v>
                </c:pt>
                <c:pt idx="6">
                  <c:v>2.8756622631166997</c:v>
                </c:pt>
                <c:pt idx="7">
                  <c:v>0.25731480064109308</c:v>
                </c:pt>
                <c:pt idx="8" formatCode="#,##0.000">
                  <c:v>1.3834412954375321E-3</c:v>
                </c:pt>
                <c:pt idx="9">
                  <c:v>1.1555906262030857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12/28/2023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2025-2026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декабрь 2023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15680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313312" cy="90872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3406" y="24991"/>
            <a:ext cx="1139074" cy="805895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624780"/>
              </p:ext>
            </p:extLst>
          </p:nvPr>
        </p:nvGraphicFramePr>
        <p:xfrm>
          <a:off x="6940" y="828675"/>
          <a:ext cx="9106426" cy="6087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4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9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2023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8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организаций (без субъектов малого предпринимательства)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9869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безработных, зарегистрированных в органах государственной службы занятости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                     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8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работников: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крупных и средних предприятий и некоммерческих организациях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169 258,00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177 043,87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177 043,87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185 896,06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185 896,06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196 190,86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195 190,86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8747993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дошкольных образовательных учреждений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117 192,30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122 584,19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122 584,19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128 713,40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128 713,40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135 149,07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135 149,07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1447755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общеобразовательных учреждений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148 451,22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155 279,98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155 279,98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163 043,97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163 043,97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171 196,17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171 196,17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8186168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учреждений культуры и искусства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126 271,60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132 080,09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132 080,09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138 684,10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138 684,10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145 618,30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145 618,30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500813"/>
                  </a:ext>
                </a:extLst>
              </a:tr>
              <a:tr h="5988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состоящих на учете в Пенсионном фонде,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3 632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3 637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3 629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3 642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3 625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3 646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2776535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неработающих пенсионеров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2 365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2 368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2 363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2 361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6170"/>
              </p:ext>
            </p:extLst>
          </p:nvPr>
        </p:nvGraphicFramePr>
        <p:xfrm>
          <a:off x="2" y="934122"/>
          <a:ext cx="9143999" cy="499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2023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от 0 до 14 лет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2 889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2 893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887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2 897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2 884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2 879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от 15 до 17 лет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535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воспитанников, посещающих организаций, осуществляющие образовательную деятельность по образовательным программам дошкольного образования, присмотр и уход за детьми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1 004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1 005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учащихся в общеобразовательных учреждениях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2 228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2 231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2 234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2 236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обучающихся в учреждениях дополнительного образования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2 470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2 468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2 465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2 461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671350"/>
              </p:ext>
            </p:extLst>
          </p:nvPr>
        </p:nvGraphicFramePr>
        <p:xfrm>
          <a:off x="9184" y="839771"/>
          <a:ext cx="9143999" cy="577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7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2023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жилого фонда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275 331,20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278 222,5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278 222,5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283 064,2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283 064,2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289 064,2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289 064,2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м2 общей площади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4,052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4,052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(на конец года)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20,55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20,70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20,75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21,00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21,14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21,39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21,63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80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состоящих на учете в качестве нуждающихся в жилых помещениях на конец года,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8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получивших жилые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помещения и улучшивших жилищные условия в отчетном году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     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7813637"/>
                  </a:ext>
                </a:extLst>
              </a:tr>
              <a:tr h="944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детей-сирот и детей, оставшихся без попечения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родителей нуждающихся в получении жилых помещений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4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09921"/>
              </p:ext>
            </p:extLst>
          </p:nvPr>
        </p:nvGraphicFramePr>
        <p:xfrm>
          <a:off x="9184" y="839771"/>
          <a:ext cx="9143999" cy="5613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655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2023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2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детей-сирот и детей,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оставшихся без попечения родителей и получивших жилые помещения в отчетном году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земельных участков, предоставленных для строительства жилья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0,11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5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полученных уведомлений о планируемых строительстве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реконструкции объекта индивидуального жилищного строительства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                   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5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расположенных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земельных участках, в отношений которых осуществлен государственный кадастровый учет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             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              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95755"/>
              </p:ext>
            </p:extLst>
          </p:nvPr>
        </p:nvGraphicFramePr>
        <p:xfrm>
          <a:off x="26313" y="1340768"/>
          <a:ext cx="9117687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957">
                  <a:extLst>
                    <a:ext uri="{9D8B030D-6E8A-4147-A177-3AD203B41FA5}">
                      <a16:colId xmlns:a16="http://schemas.microsoft.com/office/drawing/2014/main" val="2227078637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9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2023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4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городском округе утвержденного генерального плана городского округа (да/нет)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Суммарная протяженность отремонтированных инженерных сетей (текущий и капитальный ремонт),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4,338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5,16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5,16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6,12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6,12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7,29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7,29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теплоснабжения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0,491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0908430"/>
                  </a:ext>
                </a:extLst>
              </a:tr>
              <a:tr h="303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водоснабжения и водоотведения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2,747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9013956"/>
                  </a:ext>
                </a:extLst>
              </a:tr>
              <a:tr h="397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9748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91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был утвержден Решением Совета депутатов городского округа Анадырь от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387.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2024 год и плановый период 2025 и 2026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374501"/>
              </p:ext>
            </p:extLst>
          </p:nvPr>
        </p:nvGraphicFramePr>
        <p:xfrm>
          <a:off x="323528" y="3500438"/>
          <a:ext cx="8352928" cy="2638173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2025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2 752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649,4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695 969,4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1 893 828,1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56 680,0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2024 год и плановый период 2025 и 2026 годов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5898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981 585,5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971 281,3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970 272,5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1 771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063,9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996 546,8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994 193,0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2 752 649,4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1 967 828,1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1 964 465,5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2024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59406622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9547260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00057515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2024 год сложился в объеме 870 141,3 тыс. рублей, на 2025 год – 899 251,6 тыс. рублей, на 2026 год – 897 755,1 тыс. рублей. Ожидаемая структура налоговых доходов бюджета городского округа Анадырь на 2024 год и плановый период 2025 и 2026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515587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698 899,0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716 026,0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720 023,0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4 061,3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10 003,6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13 491,1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131 928,0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122 471,0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31 058,0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31 518,0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31 987,0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870 141,3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899 251,6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897 755,1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2024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80,3%,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79,6%, в 2026 году – 80,2%.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2024 год прогнозируются в объеме 111 444,2 тыс. рублей, в 2025 году – в объеме 72 029,7 тыс. рублей, в 2026 году – в объеме 72 517,4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2024 год и плановый период 2025 и 2026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76838"/>
              </p:ext>
            </p:extLst>
          </p:nvPr>
        </p:nvGraphicFramePr>
        <p:xfrm>
          <a:off x="1029865" y="2780928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65 346,2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64 784,2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65 265,0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8 454,5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5 353,0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5 339,6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36 730,7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111 444,2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72 029,7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72 517,4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4 году утвержден в размере 1 771 063,9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2025 году – в размере 996 546,8 тыс. рублей, в 2026 году – в размере 994 193,0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66239800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70529020"/>
              </p:ext>
            </p:extLst>
          </p:nvPr>
        </p:nvGraphicFramePr>
        <p:xfrm>
          <a:off x="278327" y="2564904"/>
          <a:ext cx="81003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2024 год и плановый период 2025 и 2026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2024 году в объеме 2 695 969,4 тыс. рублей, в 2025 году – 1 893 828,1 тыс. рублей, в 2026 году – 1 964 465,5 тыс. рублей. Информация  об объемах бюджета городского округа Анадырь на 2024 год и плановый период 2025 и 2026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2024 год и плановый период 2025 и 2026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54550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64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21 884,9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46 203,5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308 093,1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303 815,2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322 939,9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317 019,3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250 061,7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265 158,3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285 646,3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183 349,5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146 998,0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126 690,8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1 515 996,8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1 013 962,6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1 061 883,4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59 980,9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58 609,0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74 851,0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54 460,1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54 935,9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4 873,1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2 695 969,4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1 893 828,1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1 964 465,5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664144131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2118028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2026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1993663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2024 год и плановый период 2025 и 2026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2024 году –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1,6%,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87,1%, в 2026 году –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8%.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16490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842,4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60 168,3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65 542,1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57 707,2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62 707,2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71 584,1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66 798,3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124 774,2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75 963,5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450 218,7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270 211,2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291 330,9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2020-2026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84 272,8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82 850,9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2020-2026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1 541 194,0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1 039 153,9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1 087 363,1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2015-2026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690,8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2018-2026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72 388,7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2020-2026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10 420,1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latin typeface="Times New Roman"/>
                        </a:rPr>
                        <a:t>9 098,8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2 468 374,2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1 649 556,6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684 574,6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2024 год и плановый период 202</a:t>
            </a:r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254184"/>
              </p:ext>
            </p:extLst>
          </p:nvPr>
        </p:nvGraphicFramePr>
        <p:xfrm>
          <a:off x="1" y="1842015"/>
          <a:ext cx="9144000" cy="3810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1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5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8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2023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13 395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13 441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13 409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13 478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13 387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13 515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13 361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8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99,95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100,34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100,28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99,84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100,27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99,81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92">
                <a:tc gridSpan="9">
                  <a:txBody>
                    <a:bodyPr/>
                    <a:lstStyle/>
                    <a:p>
                      <a:pPr algn="ctr" fontAlgn="ctr"/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Промышленное производство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117911"/>
                  </a:ext>
                </a:extLst>
              </a:tr>
              <a:tr h="71535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всего</a:t>
                      </a:r>
                      <a:endParaRPr lang="ru-RU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29 580,01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29 496,66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29 496,66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29 573,51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29 573,1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29 652,85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29 652,85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3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600" b="1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</a:t>
                      </a: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производства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lang="ru-RU" sz="1600" b="0" i="1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104,29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99,72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99,72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100,27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100,27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09314167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43719233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годов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81186"/>
              </p:ext>
            </p:extLst>
          </p:nvPr>
        </p:nvGraphicFramePr>
        <p:xfrm>
          <a:off x="0" y="1079948"/>
          <a:ext cx="9134579" cy="5349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7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2023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719,79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728,00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720,58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735,20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725,05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742,48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729,54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11,07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5,28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415,60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420,34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416,06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418,64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135,80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137,97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136,91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дкл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13,10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61667"/>
              </p:ext>
            </p:extLst>
          </p:nvPr>
        </p:nvGraphicFramePr>
        <p:xfrm>
          <a:off x="35496" y="1412776"/>
          <a:ext cx="9108504" cy="457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4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6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2023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5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7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автомобильных дорог общего пользования с твердым покрытием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4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Произведенный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текущий и капитальный ремонт автомобильных дорог общего пользования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0,261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77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перевезенных пассажиров наземным общественным транспортом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155,3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155,18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155,01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154,76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2024 год и на плановый период 2025 и 2026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976696"/>
              </p:ext>
            </p:extLst>
          </p:nvPr>
        </p:nvGraphicFramePr>
        <p:xfrm>
          <a:off x="8666" y="1628799"/>
          <a:ext cx="9135334" cy="333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82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2023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2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 и среднее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4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предпринимательства, всего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индивидуальных предпринимателей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594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26843</TotalTime>
  <Words>2952</Words>
  <Application>Microsoft Office PowerPoint</Application>
  <PresentationFormat>Экран (4:3)</PresentationFormat>
  <Paragraphs>939</Paragraphs>
  <Slides>34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2024 год и на период 2025 и 2026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1446</cp:revision>
  <dcterms:created xsi:type="dcterms:W3CDTF">2004-02-12T06:43:32Z</dcterms:created>
  <dcterms:modified xsi:type="dcterms:W3CDTF">2023-12-28T01:39:33Z</dcterms:modified>
</cp:coreProperties>
</file>