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86" r:id="rId1"/>
  </p:sldMasterIdLst>
  <p:notesMasterIdLst>
    <p:notesMasterId r:id="rId19"/>
  </p:notesMasterIdLst>
  <p:sldIdLst>
    <p:sldId id="284" r:id="rId2"/>
    <p:sldId id="294" r:id="rId3"/>
    <p:sldId id="338" r:id="rId4"/>
    <p:sldId id="339" r:id="rId5"/>
    <p:sldId id="340" r:id="rId6"/>
    <p:sldId id="342" r:id="rId7"/>
    <p:sldId id="343" r:id="rId8"/>
    <p:sldId id="344" r:id="rId9"/>
    <p:sldId id="345" r:id="rId10"/>
    <p:sldId id="346" r:id="rId11"/>
    <p:sldId id="347" r:id="rId12"/>
    <p:sldId id="348" r:id="rId13"/>
    <p:sldId id="370" r:id="rId14"/>
    <p:sldId id="361" r:id="rId15"/>
    <p:sldId id="396" r:id="rId16"/>
    <p:sldId id="366" r:id="rId17"/>
    <p:sldId id="367" r:id="rId1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CC00"/>
    <a:srgbClr val="1C04AC"/>
    <a:srgbClr val="009600"/>
    <a:srgbClr val="9856B6"/>
    <a:srgbClr val="D8650E"/>
    <a:srgbClr val="F05656"/>
    <a:srgbClr val="4E31F9"/>
    <a:srgbClr val="2306D4"/>
    <a:srgbClr val="66FF99"/>
    <a:srgbClr val="66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Средний стиль 1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A111915-BE36-4E01-A7E5-04B1672EAD32}" styleName="Светлый стиль 2 -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7E9639D4-E3E2-4D34-9284-5A2195B3D0D7}" styleName="Светлый стиль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062" autoAdjust="0"/>
    <p:restoredTop sz="96980" autoAdjust="0"/>
  </p:normalViewPr>
  <p:slideViewPr>
    <p:cSldViewPr>
      <p:cViewPr varScale="1">
        <p:scale>
          <a:sx n="111" d="100"/>
          <a:sy n="111" d="100"/>
        </p:scale>
        <p:origin x="1764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5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3958333737570422"/>
          <c:y val="9.9664471408418248E-2"/>
          <c:w val="0.8291666666666665"/>
          <c:h val="0.8062500000000000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Pt>
            <c:idx val="0"/>
            <c:bubble3D val="0"/>
            <c:explosion val="0"/>
            <c:extLst>
              <c:ext xmlns:c16="http://schemas.microsoft.com/office/drawing/2014/chart" uri="{C3380CC4-5D6E-409C-BE32-E72D297353CC}">
                <c16:uniqueId val="{00000000-196B-42B1-87C6-FB34E8172877}"/>
              </c:ext>
            </c:extLst>
          </c:dPt>
          <c:dPt>
            <c:idx val="1"/>
            <c:bubble3D val="0"/>
            <c:spPr>
              <a:solidFill>
                <a:srgbClr val="00CC00"/>
              </a:solidFill>
            </c:spPr>
            <c:extLst>
              <c:ext xmlns:c16="http://schemas.microsoft.com/office/drawing/2014/chart" uri="{C3380CC4-5D6E-409C-BE32-E72D297353CC}">
                <c16:uniqueId val="{00000002-196B-42B1-87C6-FB34E8172877}"/>
              </c:ext>
            </c:extLst>
          </c:dPt>
          <c:dPt>
            <c:idx val="2"/>
            <c:bubble3D val="0"/>
            <c:explosion val="7"/>
            <c:spPr>
              <a:solidFill>
                <a:srgbClr val="7030A0"/>
              </a:solidFill>
            </c:spPr>
            <c:extLst>
              <c:ext xmlns:c16="http://schemas.microsoft.com/office/drawing/2014/chart" uri="{C3380CC4-5D6E-409C-BE32-E72D297353CC}">
                <c16:uniqueId val="{00000004-196B-42B1-87C6-FB34E8172877}"/>
              </c:ext>
            </c:extLst>
          </c:dPt>
          <c:dLbls>
            <c:dLbl>
              <c:idx val="0"/>
              <c:layout>
                <c:manualLayout>
                  <c:x val="-2.4882477889156297E-2"/>
                  <c:y val="0.15550428699343918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196B-42B1-87C6-FB34E8172877}"/>
                </c:ext>
              </c:extLst>
            </c:dLbl>
            <c:dLbl>
              <c:idx val="1"/>
              <c:layout>
                <c:manualLayout>
                  <c:x val="-9.0675456582305525E-2"/>
                  <c:y val="1.4424028231663277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196B-42B1-87C6-FB34E8172877}"/>
                </c:ext>
              </c:extLst>
            </c:dLbl>
            <c:dLbl>
              <c:idx val="2"/>
              <c:layout>
                <c:manualLayout>
                  <c:x val="-0.12206624369147646"/>
                  <c:y val="4.2440974062610173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196B-42B1-87C6-FB34E8172877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Налоговые поступления</c:v>
                </c:pt>
                <c:pt idx="1">
                  <c:v>Неналоговые поступления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0.31579890020724183</c:v>
                </c:pt>
                <c:pt idx="1">
                  <c:v>4.5807258265888801E-2</c:v>
                </c:pt>
                <c:pt idx="2">
                  <c:v>0.63839384152686929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196B-42B1-87C6-FB34E817287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2023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6614629298839095E-2"/>
                  <c:y val="-0.2542780628416428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1D52-494D-8676-7BD8D1578115}"/>
                </c:ext>
              </c:extLst>
            </c:dLbl>
            <c:dLbl>
              <c:idx val="1"/>
              <c:layout>
                <c:manualLayout>
                  <c:x val="9.9687775793034714E-3"/>
                  <c:y val="-0.1212710761244758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1D52-494D-8676-7BD8D1578115}"/>
                </c:ext>
              </c:extLst>
            </c:dLbl>
            <c:dLbl>
              <c:idx val="2"/>
              <c:layout>
                <c:manualLayout>
                  <c:x val="2.1599018088490764E-2"/>
                  <c:y val="-0.367725198570991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1D52-494D-8676-7BD8D1578115}"/>
                </c:ext>
              </c:extLst>
            </c:dLbl>
            <c:dLbl>
              <c:idx val="3"/>
              <c:layout>
                <c:manualLayout>
                  <c:x val="1.4953166368955186E-2"/>
                  <c:y val="-9.77992549390934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A5D7-47DF-8672-98D27FF6BAD4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Дотации</c:v>
                </c:pt>
                <c:pt idx="1">
                  <c:v>Субсидии</c:v>
                </c:pt>
                <c:pt idx="2">
                  <c:v>Субвенции</c:v>
                </c:pt>
                <c:pt idx="3">
                  <c:v>Иные межбюджетные трансферты</c:v>
                </c:pt>
              </c:strCache>
            </c:strRef>
          </c:cat>
          <c:val>
            <c:numRef>
              <c:f>Лист1!$B$2:$B$5</c:f>
              <c:numCache>
                <c:formatCode>_-* #,##0.0\ _₽_-;\-* #,##0.0\ _₽_-;_-* "-"??\ _₽_-;_-@_-</c:formatCode>
                <c:ptCount val="4"/>
                <c:pt idx="0">
                  <c:v>47615.4</c:v>
                </c:pt>
                <c:pt idx="1">
                  <c:v>326689.7</c:v>
                </c:pt>
                <c:pt idx="2">
                  <c:v>1036393.5</c:v>
                </c:pt>
                <c:pt idx="3">
                  <c:v>290360.8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D52-494D-8676-7BD8D157811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pyramid"/>
        <c:axId val="288950752"/>
        <c:axId val="288947616"/>
        <c:axId val="0"/>
      </c:bar3DChart>
      <c:catAx>
        <c:axId val="28895075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anchor="ctr" anchorCtr="0"/>
          <a:lstStyle/>
          <a:p>
            <a:pPr>
              <a:defRPr sz="12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288947616"/>
        <c:crosses val="autoZero"/>
        <c:auto val="1"/>
        <c:lblAlgn val="ctr"/>
        <c:lblOffset val="100"/>
        <c:noMultiLvlLbl val="0"/>
      </c:catAx>
      <c:valAx>
        <c:axId val="288947616"/>
        <c:scaling>
          <c:orientation val="minMax"/>
        </c:scaling>
        <c:delete val="0"/>
        <c:axPos val="l"/>
        <c:majorGridlines/>
        <c:numFmt formatCode="_-* #,##0.0\ _₽_-;\-* #,##0.0\ _₽_-;_-* &quot;-&quot;??\ _₽_-;_-@_-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288950752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2020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Объем кредита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70500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931-45C9-85FA-D44D790501BF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2021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Объем кредита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53430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931-45C9-85FA-D44D790501BF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2022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Объем кредита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106680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931-45C9-85FA-D44D790501BF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2023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Объем кредита</c:v>
                </c:pt>
              </c:strCache>
            </c:strRef>
          </c:cat>
          <c:val>
            <c:numRef>
              <c:f>Лист1!$E$2</c:f>
              <c:numCache>
                <c:formatCode>General</c:formatCode>
                <c:ptCount val="1"/>
                <c:pt idx="0">
                  <c:v>107750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60E-4F89-AD8E-513F8543929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88952320"/>
        <c:axId val="288948400"/>
      </c:barChart>
      <c:catAx>
        <c:axId val="28895232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88948400"/>
        <c:crosses val="autoZero"/>
        <c:auto val="1"/>
        <c:lblAlgn val="ctr"/>
        <c:lblOffset val="100"/>
        <c:noMultiLvlLbl val="0"/>
      </c:catAx>
      <c:valAx>
        <c:axId val="28894840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8895232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6742593455924688"/>
          <c:y val="2.3151671252121992E-2"/>
          <c:w val="0.12097994369091106"/>
          <c:h val="0.4485656984187178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40"/>
      <c:rotY val="15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4130958136949384E-2"/>
          <c:y val="1.6770622098778505E-2"/>
          <c:w val="0.83911859414373813"/>
          <c:h val="0.8138893166102092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4"/>
          <c:dLbls>
            <c:dLbl>
              <c:idx val="0"/>
              <c:layout>
                <c:manualLayout>
                  <c:x val="-5.1359605853128508E-2"/>
                  <c:y val="3.8804627789131844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0C26-42E3-9505-403F9A8C0601}"/>
                </c:ext>
              </c:extLst>
            </c:dLbl>
            <c:dLbl>
              <c:idx val="1"/>
              <c:layout>
                <c:manualLayout>
                  <c:x val="-0.14976749195232358"/>
                  <c:y val="-5.7038082913354042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0C26-42E3-9505-403F9A8C0601}"/>
                </c:ext>
              </c:extLst>
            </c:dLbl>
            <c:dLbl>
              <c:idx val="2"/>
              <c:layout>
                <c:manualLayout>
                  <c:x val="-0.11489817687499594"/>
                  <c:y val="-0.11855188240152299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0C26-42E3-9505-403F9A8C0601}"/>
                </c:ext>
              </c:extLst>
            </c:dLbl>
            <c:dLbl>
              <c:idx val="3"/>
              <c:layout>
                <c:manualLayout>
                  <c:x val="-2.0839289617810935E-2"/>
                  <c:y val="-0.13563662721520725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0C26-42E3-9505-403F9A8C0601}"/>
                </c:ext>
              </c:extLst>
            </c:dLbl>
            <c:dLbl>
              <c:idx val="4"/>
              <c:layout>
                <c:manualLayout>
                  <c:x val="6.8666611682933502E-3"/>
                  <c:y val="-0.10414955217696309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0C26-42E3-9505-403F9A8C0601}"/>
                </c:ext>
              </c:extLst>
            </c:dLbl>
            <c:dLbl>
              <c:idx val="5"/>
              <c:layout>
                <c:manualLayout>
                  <c:x val="8.3282700377243904E-2"/>
                  <c:y val="5.1859203509313619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0C26-42E3-9505-403F9A8C0601}"/>
                </c:ext>
              </c:extLst>
            </c:dLbl>
            <c:dLbl>
              <c:idx val="6"/>
              <c:layout>
                <c:manualLayout>
                  <c:x val="5.0742608282013081E-2"/>
                  <c:y val="-0.11479789770741161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7456540781661864"/>
                      <c:h val="0.1417139739825094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6-0C26-42E3-9505-403F9A8C0601}"/>
                </c:ext>
              </c:extLst>
            </c:dLbl>
            <c:dLbl>
              <c:idx val="7"/>
              <c:layout>
                <c:manualLayout>
                  <c:x val="7.6585367795671155E-2"/>
                  <c:y val="-1.3315742322013494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0C26-42E3-9505-403F9A8C0601}"/>
                </c:ext>
              </c:extLst>
            </c:dLbl>
            <c:dLbl>
              <c:idx val="8"/>
              <c:layout>
                <c:manualLayout>
                  <c:x val="4.1134790391154606E-2"/>
                  <c:y val="6.5294381141689312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0C26-42E3-9505-403F9A8C0601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513-4644-8F8C-556F5DCCB5D7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Лист1!$A$2:$A$11</c:f>
              <c:strCache>
                <c:ptCount val="10"/>
                <c:pt idx="0">
                  <c:v>Общегосударственные вопросы</c:v>
                </c:pt>
                <c:pt idx="1">
                  <c:v>Национальная безопасность и правоохранительная деятельность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Охрана окружающей среды</c:v>
                </c:pt>
                <c:pt idx="5">
                  <c:v>Образование</c:v>
                </c:pt>
                <c:pt idx="6">
                  <c:v>Культура, кинематография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  <c:pt idx="9">
                  <c:v>Обслуживание государственного и муниципального долга</c:v>
                </c:pt>
              </c:strCache>
            </c:strRef>
          </c:cat>
          <c:val>
            <c:numRef>
              <c:f>Лист1!$B$2:$B$11</c:f>
              <c:numCache>
                <c:formatCode>0.0%</c:formatCode>
                <c:ptCount val="10"/>
                <c:pt idx="0">
                  <c:v>0.11172634579816874</c:v>
                </c:pt>
                <c:pt idx="1">
                  <c:v>1.9213942829725589E-3</c:v>
                </c:pt>
                <c:pt idx="2">
                  <c:v>0.11443547296383934</c:v>
                </c:pt>
                <c:pt idx="3">
                  <c:v>0.20652136940460006</c:v>
                </c:pt>
                <c:pt idx="4">
                  <c:v>4.1744097281838657E-2</c:v>
                </c:pt>
                <c:pt idx="5">
                  <c:v>0.47677155566634544</c:v>
                </c:pt>
                <c:pt idx="6">
                  <c:v>2.0983733428767401E-2</c:v>
                </c:pt>
                <c:pt idx="7">
                  <c:v>2.4103399563687348E-2</c:v>
                </c:pt>
                <c:pt idx="8">
                  <c:v>1.0948836641581025E-3</c:v>
                </c:pt>
                <c:pt idx="9">
                  <c:v>1.0948836641581025E-3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0C26-42E3-9505-403F9A8C060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E26476-71DF-424A-A447-09D0D8D120DB}" type="datetimeFigureOut">
              <a:rPr lang="ru-RU" smtClean="0"/>
              <a:pPr/>
              <a:t>02.07.2024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E30734-46D2-4082-A789-90C7BADBE88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75221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E30734-46D2-4082-A789-90C7BADBE880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68935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7/2/2024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7/2/2024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7/2/2024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7/2/2024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7/2/2024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7/2/2024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7/2/2024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7/2/2024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7/2/2024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7/2/2024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7/2/2024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CB97365-EBCA-4027-87D5-99FC1D4DF0BB}" type="datetimeFigureOut">
              <a:rPr lang="en-US" smtClean="0"/>
              <a:pPr/>
              <a:t>7/2/2024</a:t>
            </a:fld>
            <a:endParaRPr lang="en-US">
              <a:solidFill>
                <a:schemeClr val="tx1">
                  <a:shade val="50000"/>
                </a:schemeClr>
              </a:solidFill>
            </a:endParaRPr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kumimoji="0" lang="en-US">
              <a:solidFill>
                <a:schemeClr val="tx1">
                  <a:shade val="50000"/>
                </a:schemeClr>
              </a:solidFill>
            </a:endParaRPr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1">
                  <a:shade val="50000"/>
                </a:schemeClr>
              </a:solidFill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7" r:id="rId1"/>
    <p:sldLayoutId id="2147483788" r:id="rId2"/>
    <p:sldLayoutId id="2147483789" r:id="rId3"/>
    <p:sldLayoutId id="2147483790" r:id="rId4"/>
    <p:sldLayoutId id="2147483791" r:id="rId5"/>
    <p:sldLayoutId id="2147483792" r:id="rId6"/>
    <p:sldLayoutId id="2147483793" r:id="rId7"/>
    <p:sldLayoutId id="2147483794" r:id="rId8"/>
    <p:sldLayoutId id="2147483795" r:id="rId9"/>
    <p:sldLayoutId id="2147483796" r:id="rId10"/>
    <p:sldLayoutId id="2147483797" r:id="rId11"/>
  </p:sldLayoutIdLst>
  <p:transition spd="slow">
    <p:split orient="vert"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306D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 txBox="1">
            <a:spLocks/>
          </p:cNvSpPr>
          <p:nvPr/>
        </p:nvSpPr>
        <p:spPr bwMode="gray">
          <a:xfrm>
            <a:off x="0" y="3071810"/>
            <a:ext cx="9144000" cy="946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eaLnBrk="1" hangingPunct="1">
              <a:defRPr/>
            </a:pPr>
            <a:r>
              <a:rPr lang="ru-RU" b="1" kern="0" dirty="0" smtClean="0">
                <a:latin typeface="Times New Roman" pitchFamily="18" charset="0"/>
                <a:cs typeface="Times New Roman" pitchFamily="18" charset="0"/>
              </a:rPr>
              <a:t>к решению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Совета депутатов городского округа Анадырь от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10 июня 2024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года </a:t>
            </a:r>
          </a:p>
          <a:p>
            <a:pPr lvl="0" algn="ctr" eaLnBrk="1" hangingPunct="1">
              <a:defRPr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№353 «Об утверждении отчёта об исполнении бюджета городского округа Анадырь за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2023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год»</a:t>
            </a:r>
          </a:p>
          <a:p>
            <a:pPr lvl="0" algn="ctr" eaLnBrk="1" hangingPunct="1">
              <a:defRPr/>
            </a:pPr>
            <a:endParaRPr lang="ru-RU" sz="1600" b="1" kern="0" dirty="0" smtClean="0">
              <a:solidFill>
                <a:schemeClr val="tx1">
                  <a:lumMod val="95000"/>
                </a:schemeClr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Georgia" pitchFamily="18" charset="0"/>
                <a:ea typeface="+mj-ea"/>
                <a:cs typeface="+mj-cs"/>
              </a:rPr>
              <a:t>БЮДЖЕТ ДЛЯ ГРАЖДАН</a:t>
            </a:r>
            <a:endParaRPr kumimoji="0" lang="ru-RU" sz="36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Georgia" pitchFamily="18" charset="0"/>
              <a:ea typeface="+mj-ea"/>
              <a:cs typeface="+mj-cs"/>
            </a:endParaRPr>
          </a:p>
        </p:txBody>
      </p:sp>
      <p:pic>
        <p:nvPicPr>
          <p:cNvPr id="1027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86116" y="1285860"/>
            <a:ext cx="2221393" cy="1571636"/>
          </a:xfrm>
          <a:prstGeom prst="rect">
            <a:avLst/>
          </a:prstGeom>
          <a:noFill/>
        </p:spPr>
      </p:pic>
      <p:sp>
        <p:nvSpPr>
          <p:cNvPr id="20" name="Прямоугольник 19"/>
          <p:cNvSpPr/>
          <p:nvPr/>
        </p:nvSpPr>
        <p:spPr>
          <a:xfrm>
            <a:off x="0" y="571480"/>
            <a:ext cx="914400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cap="none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Городской округ Анадырь</a:t>
            </a:r>
            <a:endParaRPr lang="ru-RU" sz="3600" b="1" cap="none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pic>
        <p:nvPicPr>
          <p:cNvPr id="1033" name="Picture 9" descr="C:\Users\Олег\Desktop\бюджет\jupVXyFd5D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75209" y="4238079"/>
            <a:ext cx="2643206" cy="2304545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3286116" y="6488668"/>
            <a:ext cx="30718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2024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год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8650E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0034" y="642918"/>
            <a:ext cx="7072362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бюджете городского округа Анадырь  за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95536" y="1500174"/>
            <a:ext cx="8496944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000" dirty="0" smtClean="0">
                <a:effectLst/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000" dirty="0" smtClean="0">
                <a:effectLst/>
                <a:latin typeface="Times New Roman" pitchFamily="18" charset="0"/>
                <a:cs typeface="Times New Roman" pitchFamily="18" charset="0"/>
              </a:rPr>
              <a:t>Долговые обязательства городского округа Анадырь состоят из обязательств по бюджетным кредитам, полученным из окружного бюджета.</a:t>
            </a:r>
          </a:p>
          <a:p>
            <a:pPr algn="just">
              <a:lnSpc>
                <a:spcPct val="150000"/>
              </a:lnSpc>
            </a:pPr>
            <a:r>
              <a:rPr lang="en-US" sz="2000" dirty="0" smtClean="0">
                <a:effectLst/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000" dirty="0" smtClean="0">
                <a:effectLst/>
                <a:latin typeface="Times New Roman" pitchFamily="18" charset="0"/>
                <a:cs typeface="Times New Roman" pitchFamily="18" charset="0"/>
              </a:rPr>
              <a:t>Динамика изменения объема долговых обязательств городского округа Анадырь за </a:t>
            </a:r>
            <a:r>
              <a:rPr lang="ru-RU" sz="2000" dirty="0" smtClean="0">
                <a:effectLst/>
                <a:latin typeface="Times New Roman" pitchFamily="18" charset="0"/>
                <a:cs typeface="Times New Roman" pitchFamily="18" charset="0"/>
              </a:rPr>
              <a:t>2020-2023 </a:t>
            </a:r>
            <a:r>
              <a:rPr lang="ru-RU" sz="2000" dirty="0" smtClean="0">
                <a:effectLst/>
                <a:latin typeface="Times New Roman" pitchFamily="18" charset="0"/>
                <a:cs typeface="Times New Roman" pitchFamily="18" charset="0"/>
              </a:rPr>
              <a:t>годы представлена в диаграмме:</a:t>
            </a:r>
          </a:p>
          <a:p>
            <a:pPr algn="just"/>
            <a:endParaRPr lang="ru-RU" dirty="0" smtClean="0"/>
          </a:p>
        </p:txBody>
      </p:sp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:p14="http://schemas.microsoft.com/office/powerpoint/2010/main" val="951106139"/>
              </p:ext>
            </p:extLst>
          </p:nvPr>
        </p:nvGraphicFramePr>
        <p:xfrm>
          <a:off x="1142976" y="3429000"/>
          <a:ext cx="6572296" cy="3143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8650E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0034" y="642918"/>
            <a:ext cx="7072362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бюджете городского округа Анадырь  за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14283" y="1571612"/>
            <a:ext cx="8786873" cy="46628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 algn="just">
              <a:lnSpc>
                <a:spcPct val="150000"/>
              </a:lnSpc>
            </a:pP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Приоритетами в расходовании средств бюджета городского округа Анадырь в 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году стали:</a:t>
            </a:r>
          </a:p>
          <a:p>
            <a:pPr indent="457200">
              <a:lnSpc>
                <a:spcPct val="150000"/>
              </a:lnSpc>
            </a:pP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1) обеспечение своевременности и полноты выплаты заработной платы работникам бюджетной сферы;</a:t>
            </a:r>
          </a:p>
          <a:p>
            <a:pPr indent="457200">
              <a:lnSpc>
                <a:spcPct val="150000"/>
              </a:lnSpc>
            </a:pP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2) недопущение кредиторской задолженности по заработной плате и социальным выплатам;</a:t>
            </a:r>
          </a:p>
          <a:p>
            <a:pPr indent="457200">
              <a:lnSpc>
                <a:spcPct val="150000"/>
              </a:lnSpc>
            </a:pP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3) снижение долговой нагрузки городского округа Анадырь.</a:t>
            </a:r>
          </a:p>
          <a:p>
            <a:pPr indent="457200" algn="just">
              <a:lnSpc>
                <a:spcPct val="150000"/>
              </a:lnSpc>
            </a:pPr>
            <a:r>
              <a:rPr lang="en-US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ru-RU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>
              <a:lnSpc>
                <a:spcPct val="150000"/>
              </a:lnSpc>
            </a:pP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Бюджет городского округа Анадырь в 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году по расходам составил 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2 837 002,3 тыс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рублей. Информация  об объемах бюджета городского округа Анадырь по разделам классификации расходов бюджета представлена в таблице и диаграмме:</a:t>
            </a:r>
            <a:endParaRPr lang="ru-RU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8650E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0034" y="571480"/>
            <a:ext cx="7072362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бюджете городского округа Анадырь  за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</a:t>
            </a:r>
          </a:p>
          <a:p>
            <a:pPr algn="ctr"/>
            <a:endParaRPr lang="ru-RU" b="1" cap="all" dirty="0">
              <a:ln w="0"/>
              <a:solidFill>
                <a:schemeClr val="bg2">
                  <a:lumMod val="10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3528" y="1214422"/>
            <a:ext cx="84249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 algn="just"/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 об исполнении бюджета городского округа Анадырь за 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год по разделам и подразделам классификации расходов бюджета</a:t>
            </a:r>
          </a:p>
          <a:p>
            <a:pPr indent="457200" algn="just"/>
            <a:r>
              <a:rPr lang="ru-RU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(тыс. рублей)</a:t>
            </a:r>
            <a:endParaRPr lang="ru-RU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9651581"/>
              </p:ext>
            </p:extLst>
          </p:nvPr>
        </p:nvGraphicFramePr>
        <p:xfrm>
          <a:off x="412661" y="2060848"/>
          <a:ext cx="8001056" cy="4109527"/>
        </p:xfrm>
        <a:graphic>
          <a:graphicData uri="http://schemas.openxmlformats.org/drawingml/2006/table">
            <a:tbl>
              <a:tblPr/>
              <a:tblGrid>
                <a:gridCol w="31352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722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093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9208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Наименования разделов</a:t>
                      </a: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Утверждено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Исполнено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% исполнения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2857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Общегосударственные вопросы</a:t>
                      </a: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330 055,8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316</a:t>
                      </a:r>
                      <a:r>
                        <a:rPr lang="ru-RU" sz="1600" b="0" i="0" u="none" strike="noStrike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967,9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96,0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5198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Национальная безопасность и правоохранительная деятельность</a:t>
                      </a: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5 894,7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5 451,0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92,5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1429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Национальная экономика</a:t>
                      </a: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331 800,1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324 653,7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97,8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3153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Жилищно-коммунальное хозяйство</a:t>
                      </a: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629 349,7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585 901,6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93,1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1429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Охрана</a:t>
                      </a:r>
                      <a:r>
                        <a:rPr lang="ru-RU" sz="16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окружающей среды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122 303,6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118 428,1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96,8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70591836"/>
                  </a:ext>
                </a:extLst>
              </a:tr>
              <a:tr h="181429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Образование</a:t>
                      </a: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1 364 239,2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1 352 602,0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99,1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2070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Культура, кинематография</a:t>
                      </a: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61 442,7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59 530,9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96,9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1429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Социальная политика</a:t>
                      </a: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68 977,5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68 381,4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99,1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2857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Физическая культура и спорт</a:t>
                      </a: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4 974,0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4 969,4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99,9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26456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Обслуживание</a:t>
                      </a:r>
                      <a:r>
                        <a:rPr lang="ru-RU" sz="16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государственного и муниципального долга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116,3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116,3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26456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Всего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2 919 153,6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2 837 002,3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97,2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439226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8650E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0034" y="642918"/>
            <a:ext cx="7072362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бюджете городского округа Анадырь  за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</a:t>
            </a:r>
            <a:endParaRPr lang="ru-RU" b="1" cap="all" dirty="0">
              <a:ln w="0"/>
              <a:solidFill>
                <a:schemeClr val="bg2">
                  <a:lumMod val="10000"/>
                </a:schemeClr>
              </a:solidFill>
              <a:effectLst>
                <a:reflection blurRad="12700" stA="50000" endPos="50000" dist="5000" dir="5400000" sy="-100000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1428736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расходов бюджета за 20</a:t>
            </a:r>
            <a:r>
              <a:rPr lang="en-US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год:</a:t>
            </a:r>
            <a:endParaRPr lang="ru-RU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2368754762"/>
              </p:ext>
            </p:extLst>
          </p:nvPr>
        </p:nvGraphicFramePr>
        <p:xfrm>
          <a:off x="827584" y="1807051"/>
          <a:ext cx="7929618" cy="50006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8650E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0034" y="642918"/>
            <a:ext cx="7072362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бюджете городского округа Анадырь  за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</a:t>
            </a:r>
          </a:p>
          <a:p>
            <a:pPr algn="ctr"/>
            <a:endParaRPr lang="ru-RU" b="1" cap="all" dirty="0">
              <a:ln w="0"/>
              <a:solidFill>
                <a:schemeClr val="bg2">
                  <a:lumMod val="10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57158" y="1714488"/>
            <a:ext cx="821537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lnSpc>
                <a:spcPct val="150000"/>
              </a:lnSpc>
            </a:pP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Бюджет городского округа Анадырь на 20</a:t>
            </a:r>
            <a:r>
              <a:rPr lang="en-US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год сформирован на основе 10 муниципальных программ городского округа Анадырь, охватывающих основные сферы (направления) деятельности органов исполнительной власти.  Доля «программных» расходов составляет  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91,4%.</a:t>
            </a:r>
            <a:endParaRPr lang="ru-RU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>
              <a:lnSpc>
                <a:spcPct val="150000"/>
              </a:lnSpc>
            </a:pP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Непрограммные направления расходов бюджета городского округа Анадырь включают расходы по обеспечению функционирования органов власти, расходы, связанные с обязательствами городского округа Анадырь (членские взносы, публикация в СМИ и другие)</a:t>
            </a:r>
          </a:p>
        </p:txBody>
      </p:sp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8650E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0034" y="214290"/>
            <a:ext cx="7072362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бюджете городского округа Анадырь  за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r>
              <a:rPr lang="en-US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</a:t>
            </a:r>
            <a:endParaRPr lang="ru-RU" b="1" cap="all" dirty="0">
              <a:ln w="0"/>
              <a:solidFill>
                <a:schemeClr val="bg2">
                  <a:lumMod val="10000"/>
                </a:schemeClr>
              </a:solidFill>
              <a:effectLst>
                <a:reflection blurRad="12700" stA="50000" endPos="50000" dist="5000" dir="5400000" sy="-100000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b="1" cap="all" dirty="0">
              <a:ln w="0"/>
              <a:solidFill>
                <a:schemeClr val="bg2">
                  <a:lumMod val="10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57158" y="1071546"/>
            <a:ext cx="85725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Бюджетные ассигнования бюджета городского округа Анадырь за </a:t>
            </a:r>
            <a:r>
              <a:rPr lang="ru-RU" sz="12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r>
              <a:rPr lang="en-US" sz="12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12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ru-RU" sz="12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год, предусмотренные в рамках муниципальных программ:</a:t>
            </a:r>
            <a:endParaRPr lang="ru-RU" sz="1200" dirty="0">
              <a:solidFill>
                <a:srgbClr val="FF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2995761"/>
              </p:ext>
            </p:extLst>
          </p:nvPr>
        </p:nvGraphicFramePr>
        <p:xfrm>
          <a:off x="357158" y="1489967"/>
          <a:ext cx="8463314" cy="5249678"/>
        </p:xfrm>
        <a:graphic>
          <a:graphicData uri="http://schemas.openxmlformats.org/drawingml/2006/table">
            <a:tbl>
              <a:tblPr/>
              <a:tblGrid>
                <a:gridCol w="38197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694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870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87044">
                  <a:extLst>
                    <a:ext uri="{9D8B030D-6E8A-4147-A177-3AD203B41FA5}">
                      <a16:colId xmlns:a16="http://schemas.microsoft.com/office/drawing/2014/main" val="3530306809"/>
                    </a:ext>
                  </a:extLst>
                </a:gridCol>
              </a:tblGrid>
              <a:tr h="45976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Наименование программы </a:t>
                      </a:r>
                      <a:b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</a:b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Ответственное за исполнение структурное подразделение</a:t>
                      </a:r>
                      <a:b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</a:b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Утверждено</a:t>
                      </a: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(тыс.руб.)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Исполнено</a:t>
                      </a: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(</a:t>
                      </a:r>
                      <a:r>
                        <a:rPr lang="ru-RU" sz="1000" b="0" i="0" u="none" strike="noStrike" dirty="0" err="1" smtClean="0">
                          <a:solidFill>
                            <a:schemeClr val="tx1"/>
                          </a:solidFill>
                          <a:latin typeface="Times New Roman"/>
                        </a:rPr>
                        <a:t>тыс.руб</a:t>
                      </a:r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.)</a:t>
                      </a: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4873"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Aft>
                          <a:spcPts val="0"/>
                        </a:spcAft>
                      </a:pPr>
                      <a:r>
                        <a:rPr kumimoji="0" lang="ru-RU" sz="1000" b="1" i="0" u="none" strike="noStrike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«Управление финансами и имуществом городского округа Анадырь»</a:t>
                      </a:r>
                    </a:p>
                  </a:txBody>
                  <a:tcPr marL="68580" marR="6858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Управление финансов, экономики и имущественных отношений Администрации городского округа Анадырь</a:t>
                      </a: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70 521,1</a:t>
                      </a:r>
                    </a:p>
                  </a:txBody>
                  <a:tcPr marL="68580" marR="6858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66 734,3</a:t>
                      </a:r>
                    </a:p>
                  </a:txBody>
                  <a:tcPr marL="68580" marR="6858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7330">
                <a:tc>
                  <a:txBody>
                    <a:bodyPr/>
                    <a:lstStyle/>
                    <a:p>
                      <a:pPr marL="0" algn="l" rtl="0" eaLnBrk="1" fontAlgn="t" latinLnBrk="0" hangingPunct="1"/>
                      <a:r>
                        <a:rPr kumimoji="0" lang="ru-RU" sz="1000" b="1" i="0" u="none" strike="noStrike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Муниципальная программа «Анадырь - безопасный город»</a:t>
                      </a:r>
                      <a:endParaRPr kumimoji="0" lang="ru-RU" sz="1000" b="1" i="0" u="none" strike="noStrike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</a:t>
                      </a:r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Администрация городского округа Анадырь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1 136,7</a:t>
                      </a:r>
                    </a:p>
                  </a:txBody>
                  <a:tcPr marL="68580" marR="6858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702,2</a:t>
                      </a:r>
                    </a:p>
                  </a:txBody>
                  <a:tcPr marL="68580" marR="6858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0219"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Aft>
                          <a:spcPts val="0"/>
                        </a:spcAft>
                      </a:pPr>
                      <a:r>
                        <a:rPr kumimoji="0" lang="ru-RU" sz="1000" b="1" i="0" u="none" strike="noStrike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«Поддержка и развитие основных секторов экономики городского округа Анадырь»</a:t>
                      </a:r>
                    </a:p>
                  </a:txBody>
                  <a:tcPr marL="68580" marR="6858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</a:t>
                      </a:r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Управление финансов, экономики и имущественных отношений Администрации городского округа Анадырь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87 069,2</a:t>
                      </a:r>
                    </a:p>
                  </a:txBody>
                  <a:tcPr marL="68580" marR="6858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86 966,9</a:t>
                      </a:r>
                    </a:p>
                  </a:txBody>
                  <a:tcPr marL="68580" marR="6858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1721"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Aft>
                          <a:spcPts val="0"/>
                        </a:spcAft>
                      </a:pPr>
                      <a:r>
                        <a:rPr kumimoji="0" lang="ru-RU" sz="1000" b="1" i="0" u="none" strike="noStrike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«Жилье в городском округе Анадырь»</a:t>
                      </a:r>
                    </a:p>
                  </a:txBody>
                  <a:tcPr marL="68580" marR="6858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Администрация городского округа Анадырь</a:t>
                      </a: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117 679,5</a:t>
                      </a:r>
                    </a:p>
                  </a:txBody>
                  <a:tcPr marL="68580" marR="6858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111 222,3</a:t>
                      </a:r>
                    </a:p>
                  </a:txBody>
                  <a:tcPr marL="68580" marR="6858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1721">
                <a:tc>
                  <a:txBody>
                    <a:bodyPr/>
                    <a:lstStyle/>
                    <a:p>
                      <a:pPr marL="0" algn="l" rtl="0" eaLnBrk="1" fontAlgn="t" latinLnBrk="0" hangingPunct="1"/>
                      <a:r>
                        <a:rPr kumimoji="0" lang="en-US" sz="1000" b="1" i="0" u="none" strike="noStrike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kumimoji="0" lang="ru-RU" sz="1000" b="1" i="0" u="none" strike="noStrike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«Развитие территории городского округа Анадырь на 2019-2025 годы»</a:t>
                      </a:r>
                      <a:endParaRPr kumimoji="0" lang="ru-RU" sz="1000" b="1" i="0" u="none" strike="noStrike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Администрация городского округа Анадырь</a:t>
                      </a: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693 382,5</a:t>
                      </a:r>
                    </a:p>
                  </a:txBody>
                  <a:tcPr marL="68580" marR="6858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649 305,3</a:t>
                      </a:r>
                    </a:p>
                  </a:txBody>
                  <a:tcPr marL="68580" marR="6858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3189">
                <a:tc>
                  <a:txBody>
                    <a:bodyPr/>
                    <a:lstStyle/>
                    <a:p>
                      <a:pPr marL="0" algn="l" rtl="0" eaLnBrk="1" fontAlgn="t" latinLnBrk="0" hangingPunct="1"/>
                      <a:r>
                        <a:rPr kumimoji="0" lang="ru-RU" sz="1000" b="1" i="0" u="none" strike="noStrike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kumimoji="0" lang="ru-RU" sz="1000" b="1" i="0" u="none" strike="noStrike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«Развитие социально-культурной сферы в городском округе Анадырь на 2020-2025 годы»</a:t>
                      </a:r>
                      <a:endParaRPr kumimoji="0" lang="ru-RU" sz="1000" b="1" i="0" u="none" strike="noStrike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Управление по социальной политике Администрации городского округа Анадырь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82 743,5</a:t>
                      </a:r>
                    </a:p>
                  </a:txBody>
                  <a:tcPr marL="68580" marR="6858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81 079,2</a:t>
                      </a:r>
                    </a:p>
                  </a:txBody>
                  <a:tcPr marL="68580" marR="6858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22892">
                <a:tc>
                  <a:txBody>
                    <a:bodyPr/>
                    <a:lstStyle/>
                    <a:p>
                      <a:pPr marL="0" algn="l" rtl="0" eaLnBrk="1" fontAlgn="t" latinLnBrk="0" hangingPunct="1"/>
                      <a:r>
                        <a:rPr kumimoji="0" lang="ru-RU" sz="1000" b="1" i="0" u="none" strike="noStrike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kumimoji="0" lang="ru-RU" sz="1000" b="1" i="0" u="none" strike="noStrike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</a:t>
                      </a:r>
                      <a:r>
                        <a:rPr kumimoji="0" lang="ru-RU" sz="1000" b="1" i="0" u="none" strike="noStrike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программа </a:t>
                      </a:r>
                      <a:r>
                        <a:rPr kumimoji="0" lang="ru-RU" sz="1000" b="1" i="0" u="none" strike="noStrike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«Развитие образования и молодежная политика на территории городского округа Анадырь на 2020-2025 годы»</a:t>
                      </a:r>
                      <a:endParaRPr kumimoji="0" lang="ru-RU" sz="1000" b="1" i="0" u="none" strike="noStrike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Управление по социальной политике Администрации городского округа Анадырь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1 387 273,9</a:t>
                      </a:r>
                    </a:p>
                  </a:txBody>
                  <a:tcPr marL="68580" marR="6858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1 375 550,6</a:t>
                      </a:r>
                    </a:p>
                  </a:txBody>
                  <a:tcPr marL="68580" marR="6858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9290">
                <a:tc>
                  <a:txBody>
                    <a:bodyPr/>
                    <a:lstStyle/>
                    <a:p>
                      <a:pPr marL="0" algn="l" rtl="0" eaLnBrk="1" fontAlgn="t" latinLnBrk="0" hangingPunct="1"/>
                      <a:r>
                        <a:rPr kumimoji="0" lang="ru-RU" sz="1000" b="1" i="0" u="none" strike="noStrike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kumimoji="0" lang="ru-RU" sz="1000" b="1" i="0" u="none" strike="noStrike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</a:t>
                      </a:r>
                      <a:r>
                        <a:rPr kumimoji="0" lang="ru-RU" sz="1000" b="1" i="0" u="none" strike="noStrike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программа </a:t>
                      </a:r>
                      <a:r>
                        <a:rPr kumimoji="0" lang="ru-RU" sz="1000" b="1" i="0" u="none" strike="noStrike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«Охрана </a:t>
                      </a:r>
                      <a:r>
                        <a:rPr kumimoji="0" lang="ru-RU" sz="1000" b="1" i="0" u="none" strike="noStrike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окружающей среды в городском округе Анадырь на </a:t>
                      </a:r>
                      <a:r>
                        <a:rPr kumimoji="0" lang="ru-RU" sz="1000" b="1" i="0" u="none" strike="noStrike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2015-202</a:t>
                      </a:r>
                      <a:r>
                        <a:rPr kumimoji="0" lang="en-US" sz="1000" b="1" i="0" u="none" strike="noStrike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kumimoji="0" lang="ru-RU" sz="1000" b="1" i="0" u="none" strike="noStrike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000" b="1" i="0" u="none" strike="noStrike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годы»</a:t>
                      </a:r>
                      <a:endParaRPr kumimoji="0" lang="ru-RU" sz="1000" b="1" i="0" u="none" strike="noStrike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Администрация городского округа Анадырь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121 711,3</a:t>
                      </a:r>
                    </a:p>
                  </a:txBody>
                  <a:tcPr marL="68580" marR="6858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117 835,9</a:t>
                      </a:r>
                    </a:p>
                  </a:txBody>
                  <a:tcPr marL="68580" marR="6858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63189">
                <a:tc>
                  <a:txBody>
                    <a:bodyPr/>
                    <a:lstStyle/>
                    <a:p>
                      <a:pPr marL="0" algn="l" rtl="0" eaLnBrk="1" fontAlgn="t" latinLnBrk="0" hangingPunct="1"/>
                      <a:r>
                        <a:rPr kumimoji="0" lang="ru-RU" sz="1000" b="1" i="0" u="none" strike="noStrike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kumimoji="0" lang="ru-RU" sz="1000" b="1" i="0" u="none" strike="noStrike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</a:t>
                      </a:r>
                      <a:r>
                        <a:rPr kumimoji="0" lang="ru-RU" sz="1000" b="1" i="0" u="none" strike="noStrike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программа «Формирование современной городской среды на территории городского округа Анадырь на </a:t>
                      </a:r>
                      <a:r>
                        <a:rPr kumimoji="0" lang="ru-RU" sz="1000" b="1" i="0" u="none" strike="noStrike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2018-202</a:t>
                      </a:r>
                      <a:r>
                        <a:rPr kumimoji="0" lang="en-US" sz="1000" b="1" i="0" u="none" strike="noStrike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kumimoji="0" lang="ru-RU" sz="1000" b="1" i="0" u="none" strike="noStrike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000" b="1" i="0" u="none" strike="noStrike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годы»</a:t>
                      </a:r>
                      <a:endParaRPr kumimoji="0" lang="ru-RU" sz="1000" b="1" i="0" u="none" strike="noStrike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Администрация городского округа Анадырь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95 651,9</a:t>
                      </a:r>
                    </a:p>
                  </a:txBody>
                  <a:tcPr marL="68580" marR="6858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95 423,4</a:t>
                      </a:r>
                    </a:p>
                  </a:txBody>
                  <a:tcPr marL="68580" marR="6858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63189">
                <a:tc>
                  <a:txBody>
                    <a:bodyPr/>
                    <a:lstStyle/>
                    <a:p>
                      <a:pPr marL="0" algn="l" rtl="0" eaLnBrk="1" fontAlgn="t" latinLnBrk="0" hangingPunct="1"/>
                      <a:r>
                        <a:rPr kumimoji="0" lang="en-US" sz="1000" b="1" i="0" u="none" strike="noStrike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kumimoji="0" lang="ru-RU" sz="1000" b="1" i="0" u="none" strike="noStrike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</a:t>
                      </a:r>
                      <a:r>
                        <a:rPr kumimoji="0" lang="ru-RU" sz="1000" b="1" i="0" u="none" strike="noStrike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программа «Создание единого информационного пространства городского округа Анадырь на 2020-2025 годы»</a:t>
                      </a:r>
                      <a:endParaRPr kumimoji="0" lang="ru-RU" sz="1000" b="1" i="0" u="none" strike="noStrike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Администрация городского округа Анадырь</a:t>
                      </a: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10 324,3</a:t>
                      </a:r>
                    </a:p>
                  </a:txBody>
                  <a:tcPr marL="68580" marR="6858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9 430,0</a:t>
                      </a:r>
                    </a:p>
                  </a:txBody>
                  <a:tcPr marL="68580" marR="6858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25516041"/>
                  </a:ext>
                </a:extLst>
              </a:tr>
              <a:tr h="381721">
                <a:tc gridSpan="2"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</a:t>
                      </a:r>
                      <a:r>
                        <a:rPr lang="ru-RU" sz="1000" b="1" i="0" u="none" strike="noStrike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РАСХОДОВ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t"/>
                      <a:endParaRPr lang="ru-RU" sz="12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2 667 493,9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2 594 250,1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403372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8650E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642910" y="1428736"/>
            <a:ext cx="77153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85786" y="1000108"/>
            <a:ext cx="692948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b="1" dirty="0" smtClean="0">
                <a:effectLst/>
                <a:latin typeface="Times New Roman" pitchFamily="18" charset="0"/>
                <a:cs typeface="Times New Roman" pitchFamily="18" charset="0"/>
              </a:rPr>
              <a:t>Бюджет в доступной для граждан форме сформирован в целях реализации принципа прозрачности и открытости бюджетной системы Российской Федерации, обеспечения полного и доступного информирования граждан о бюджете городского округа Анадырь.</a:t>
            </a:r>
            <a:endParaRPr lang="ru-RU" sz="16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57158" y="2214554"/>
            <a:ext cx="850112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Контактная информация</a:t>
            </a:r>
          </a:p>
          <a:p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Адрес: 689000, Чукотский А.О., г. Анадырь, ул. Рультытегина д. 1, тел/факс: 6-36-00</a:t>
            </a:r>
          </a:p>
          <a:p>
            <a:r>
              <a:rPr lang="en-US" dirty="0" smtClean="0">
                <a:effectLst/>
                <a:latin typeface="Times New Roman" pitchFamily="18" charset="0"/>
                <a:cs typeface="Times New Roman" pitchFamily="18" charset="0"/>
              </a:rPr>
              <a:t>E-mail</a:t>
            </a:r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effectLst/>
                <a:latin typeface="Times New Roman" pitchFamily="18" charset="0"/>
                <a:cs typeface="Times New Roman" pitchFamily="18" charset="0"/>
              </a:rPr>
              <a:t>precedent@rambler.ru  (</a:t>
            </a:r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электронный адрес приемной Главы Администрации городского округа Анадырь)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effectLst/>
                <a:latin typeface="Times New Roman" pitchFamily="18" charset="0"/>
                <a:cs typeface="Times New Roman" pitchFamily="18" charset="0"/>
              </a:rPr>
              <a:t>finotdel@chukotnet.ru  (</a:t>
            </a:r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электронный адрес Управления финансов, экономики и имущественных отношений Администрации городского округа Анадырь)</a:t>
            </a:r>
          </a:p>
          <a:p>
            <a:pPr>
              <a:buFont typeface="Arial" pitchFamily="34" charset="0"/>
              <a:buChar char="•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8650E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642910" y="1428736"/>
            <a:ext cx="77153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57224" y="1643050"/>
            <a:ext cx="692948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Подготовлено </a:t>
            </a:r>
          </a:p>
          <a:p>
            <a:pPr algn="ctr"/>
            <a:r>
              <a:rPr lang="ru-RU" sz="28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Управлением финансов, экономики и имущественных отношений Администрации городского округа Анадырь</a:t>
            </a:r>
            <a:endParaRPr lang="ru-RU" sz="28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 bwMode="auto">
          <a:xfrm>
            <a:off x="0" y="102"/>
            <a:ext cx="9159090" cy="900098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6798" y="35813"/>
            <a:ext cx="7326684" cy="828675"/>
          </a:xfrm>
        </p:spPr>
        <p:txBody>
          <a:bodyPr/>
          <a:lstStyle/>
          <a:p>
            <a:pPr algn="ctr"/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понятия и термины, используемые в бюджетном </a:t>
            </a:r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процессе</a:t>
            </a:r>
            <a:endParaRPr lang="ru-RU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Овал 5"/>
          <p:cNvSpPr/>
          <p:nvPr/>
        </p:nvSpPr>
        <p:spPr bwMode="auto">
          <a:xfrm>
            <a:off x="7565913" y="-478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3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78508" y="64426"/>
            <a:ext cx="1285884" cy="909763"/>
          </a:xfrm>
          <a:prstGeom prst="rect">
            <a:avLst/>
          </a:prstGeom>
          <a:noFill/>
        </p:spPr>
      </p:pic>
      <p:sp>
        <p:nvSpPr>
          <p:cNvPr id="18" name="TextBox 17"/>
          <p:cNvSpPr txBox="1"/>
          <p:nvPr/>
        </p:nvSpPr>
        <p:spPr>
          <a:xfrm>
            <a:off x="15090" y="974189"/>
            <a:ext cx="91440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dirty="0" smtClean="0"/>
              <a:t>	</a:t>
            </a:r>
            <a:r>
              <a:rPr lang="ru-RU" sz="20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Местный бюджет </a:t>
            </a: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– форма образования и расходования денежных средств для реализации задач и функций местного самоуправления.</a:t>
            </a:r>
          </a:p>
          <a:p>
            <a:pPr algn="just">
              <a:lnSpc>
                <a:spcPct val="150000"/>
              </a:lnSpc>
            </a:pP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0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бюджета </a:t>
            </a: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– поступающие в бюджет денежные средства: налоговые и неналоговые доходы, а также безвозмездные поступления от других бюджетов в форме дотаций, субсидий, субвенций и иных межбюджетных трансфертов.</a:t>
            </a:r>
          </a:p>
          <a:p>
            <a:pPr algn="just">
              <a:lnSpc>
                <a:spcPct val="150000"/>
              </a:lnSpc>
            </a:pP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0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бюджета </a:t>
            </a: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– выплачиваемые из бюджета денежные средства, направляемые на реализацию задач и функций органов власти в различных отраслях: образование, культура, здравоохранение, жилищно-коммунальное хозяйство, сельское хозяйство, социальная защита и обеспечение населения и т.д.</a:t>
            </a:r>
          </a:p>
          <a:p>
            <a:pPr algn="just">
              <a:lnSpc>
                <a:spcPct val="150000"/>
              </a:lnSpc>
            </a:pP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0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Дефицит бюджета </a:t>
            </a: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превышение расходов бюджета над его доходами;</a:t>
            </a:r>
          </a:p>
          <a:p>
            <a:pPr algn="just">
              <a:lnSpc>
                <a:spcPct val="150000"/>
              </a:lnSpc>
            </a:pP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0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Профицит бюджета </a:t>
            </a: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превышение доходов бюджета над его расходами.</a:t>
            </a:r>
          </a:p>
        </p:txBody>
      </p:sp>
    </p:spTree>
    <p:extLst>
      <p:ext uri="{BB962C8B-B14F-4D97-AF65-F5344CB8AC3E}">
        <p14:creationId xmlns:p14="http://schemas.microsoft.com/office/powerpoint/2010/main" val="2159826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7030A0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 useBgFill="1">
        <p:nvSpPr>
          <p:cNvPr id="9" name="TextBox 8"/>
          <p:cNvSpPr txBox="1"/>
          <p:nvPr/>
        </p:nvSpPr>
        <p:spPr>
          <a:xfrm>
            <a:off x="229372" y="1408708"/>
            <a:ext cx="8929718" cy="2308324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ru-RU" dirty="0" smtClean="0"/>
              <a:t> </a:t>
            </a:r>
          </a:p>
          <a:p>
            <a:pPr algn="just"/>
            <a:r>
              <a:rPr lang="ru-RU" dirty="0" smtClean="0"/>
              <a:t>	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Бюджет городского округа Анадырь на 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год был утвержден 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решением 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Совета депутатов городского округа Анадырь от 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22 </a:t>
            </a:r>
            <a:r>
              <a:rPr lang="ru-RU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декабря 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r>
              <a:rPr lang="en-US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ru-RU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года № 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326 «О бюджете городского округа Анадырь на 2023 год и плановый период 2024 и 2025 годов». </a:t>
            </a:r>
            <a:endParaRPr lang="ru-RU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 бюджете городского округа Анадырь за 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год исполнен со следующими основными показателями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/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     (тыс. рублей)</a:t>
            </a:r>
          </a:p>
          <a:p>
            <a:pPr algn="just"/>
            <a:endParaRPr lang="ru-RU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42910" y="928670"/>
            <a:ext cx="7072362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бюджете городского округа Анадырь  за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</a:t>
            </a:r>
          </a:p>
          <a:p>
            <a:pPr algn="ctr"/>
            <a:endParaRPr lang="ru-RU" b="1" cap="all" dirty="0">
              <a:ln w="0"/>
              <a:solidFill>
                <a:schemeClr val="bg2">
                  <a:lumMod val="10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0435970"/>
              </p:ext>
            </p:extLst>
          </p:nvPr>
        </p:nvGraphicFramePr>
        <p:xfrm>
          <a:off x="605450" y="3501008"/>
          <a:ext cx="8177562" cy="2299387"/>
        </p:xfrm>
        <a:graphic>
          <a:graphicData uri="http://schemas.openxmlformats.org/drawingml/2006/table">
            <a:tbl>
              <a:tblPr/>
              <a:tblGrid>
                <a:gridCol w="27258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258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258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24823"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</a:t>
                      </a:r>
                      <a:r>
                        <a:rPr kumimoji="0" lang="ru-RU" sz="18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показателя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Утверждено </a:t>
                      </a: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 </a:t>
                      </a: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 год (с </a:t>
                      </a: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учетом </a:t>
                      </a: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изменений)</a:t>
                      </a:r>
                      <a:endParaRPr kumimoji="0" lang="ru-RU" sz="18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Исполнено</a:t>
                      </a:r>
                      <a:endParaRPr kumimoji="0" lang="ru-RU" sz="18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0265"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Доходы </a:t>
                      </a:r>
                      <a:r>
                        <a:rPr kumimoji="0" lang="ru-RU" sz="18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бюджета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2 629 341,4</a:t>
                      </a:r>
                      <a:endParaRPr kumimoji="0" lang="ru-RU" sz="1800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kumimoji="0" lang="ru-RU" sz="18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2 664 374,7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7284"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Расходы </a:t>
                      </a:r>
                      <a:r>
                        <a:rPr kumimoji="0" lang="ru-RU" sz="18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бюджета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2 919 153,6</a:t>
                      </a:r>
                      <a:endParaRPr kumimoji="0" lang="ru-RU" sz="18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2 837 002,3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0265"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Дефицит (-)/профицит</a:t>
                      </a:r>
                      <a:r>
                        <a:rPr kumimoji="0" lang="ru-RU" sz="18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(+)</a:t>
                      </a: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бюджета</a:t>
                      </a:r>
                      <a:endParaRPr kumimoji="0" lang="ru-RU" sz="18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-289 812,2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-172 627,6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00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 useBgFill="1">
        <p:nvSpPr>
          <p:cNvPr id="9" name="TextBox 8"/>
          <p:cNvSpPr txBox="1"/>
          <p:nvPr/>
        </p:nvSpPr>
        <p:spPr>
          <a:xfrm>
            <a:off x="214282" y="1428736"/>
            <a:ext cx="8929718" cy="2215991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 </a:t>
            </a:r>
          </a:p>
          <a:p>
            <a:pPr algn="just"/>
            <a:r>
              <a:rPr lang="ru-RU" dirty="0" smtClean="0"/>
              <a:t>	</a:t>
            </a: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Доходы бюджета городского округа Анадырь представлены налоговыми и неналоговыми доходами, а также безвозмездными поступлениями из окружного бюджета в виде субвенций, субсидий и иных межбюджетных трансфертов.</a:t>
            </a:r>
          </a:p>
          <a:p>
            <a:pPr algn="just"/>
            <a:endParaRPr lang="ru-RU" sz="200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Структура доходов бюджета за 20</a:t>
            </a:r>
            <a:r>
              <a:rPr lang="en-US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год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642910" y="928670"/>
            <a:ext cx="7072362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бюджете городского округа Анадырь  за 20</a:t>
            </a:r>
            <a:r>
              <a:rPr lang="en-US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</a:t>
            </a: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3171816"/>
              </p:ext>
            </p:extLst>
          </p:nvPr>
        </p:nvGraphicFramePr>
        <p:xfrm>
          <a:off x="642910" y="3857628"/>
          <a:ext cx="8215370" cy="2135637"/>
        </p:xfrm>
        <a:graphic>
          <a:graphicData uri="http://schemas.openxmlformats.org/drawingml/2006/table">
            <a:tbl>
              <a:tblPr/>
              <a:tblGrid>
                <a:gridCol w="47184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968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31057">
                <a:tc gridSpan="2"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(тыс. рублей)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351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Отчетный год</a:t>
                      </a:r>
                    </a:p>
                  </a:txBody>
                  <a:tcPr marL="68580" marR="6858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6788">
                <a:tc>
                  <a:txBody>
                    <a:bodyPr/>
                    <a:lstStyle/>
                    <a:p>
                      <a:pPr algn="l" fontAlgn="b"/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Налоговые и неналоговые</a:t>
                      </a:r>
                      <a:r>
                        <a:rPr kumimoji="0" lang="ru-RU" sz="18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доходы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963 454,3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9135">
                <a:tc>
                  <a:txBody>
                    <a:bodyPr/>
                    <a:lstStyle/>
                    <a:p>
                      <a:pPr algn="l" fontAlgn="b"/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Безвозмездные поступления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1 700 920,4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1875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2 664 374,7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2D050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 useBgFill="1">
        <p:nvSpPr>
          <p:cNvPr id="9" name="TextBox 8"/>
          <p:cNvSpPr txBox="1"/>
          <p:nvPr/>
        </p:nvSpPr>
        <p:spPr>
          <a:xfrm>
            <a:off x="214282" y="1428736"/>
            <a:ext cx="8929718" cy="1200329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 </a:t>
            </a:r>
          </a:p>
          <a:p>
            <a:r>
              <a:rPr lang="ru-RU" dirty="0" smtClean="0"/>
              <a:t>	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доходов бюджета городского округа Анадырь за 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год представлена на диаграмме</a:t>
            </a:r>
          </a:p>
          <a:p>
            <a:pPr algn="just"/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642910" y="928670"/>
            <a:ext cx="7072362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бюджете городского округа Анадырь  за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</a:t>
            </a:r>
          </a:p>
        </p:txBody>
      </p:sp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:p14="http://schemas.microsoft.com/office/powerpoint/2010/main" val="4047811861"/>
              </p:ext>
            </p:extLst>
          </p:nvPr>
        </p:nvGraphicFramePr>
        <p:xfrm>
          <a:off x="857224" y="2500306"/>
          <a:ext cx="7215238" cy="42148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0034" y="642918"/>
            <a:ext cx="7072362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бюджете городского округа Анадырь  за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51520" y="1428736"/>
            <a:ext cx="8392450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 algn="just"/>
            <a:r>
              <a:rPr lang="ru-RU" dirty="0" smtClean="0">
                <a:effectLst/>
              </a:rPr>
              <a:t> 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Налоговые доходы бюджета городского округа Анадырь за 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год сложился в объеме 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841 406,6 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тыс.</a:t>
            </a:r>
            <a:r>
              <a:rPr lang="en-US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рублей. Структура налоговых доходов бюджета городского округа Анадырь за 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год представлена в таблице:</a:t>
            </a:r>
          </a:p>
          <a:p>
            <a:pPr algn="r"/>
            <a:r>
              <a:rPr lang="ru-RU" sz="14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</a:t>
            </a:r>
          </a:p>
          <a:p>
            <a:pPr algn="r"/>
            <a:r>
              <a:rPr lang="ru-RU" sz="14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 (тыс. </a:t>
            </a:r>
            <a:r>
              <a:rPr lang="ru-RU" sz="14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руб</a:t>
            </a:r>
            <a:r>
              <a:rPr lang="ru-RU" sz="14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лей</a:t>
            </a:r>
            <a:r>
              <a:rPr lang="ru-RU" sz="14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14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4581534"/>
              </p:ext>
            </p:extLst>
          </p:nvPr>
        </p:nvGraphicFramePr>
        <p:xfrm>
          <a:off x="357158" y="2714620"/>
          <a:ext cx="8286812" cy="2969383"/>
        </p:xfrm>
        <a:graphic>
          <a:graphicData uri="http://schemas.openxmlformats.org/drawingml/2006/table">
            <a:tbl>
              <a:tblPr/>
              <a:tblGrid>
                <a:gridCol w="30627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722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236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95617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Наименование доходов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Утверждено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Исполнено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% исполнения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6755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Налог на доходы физических лиц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latin typeface="Times New Roman"/>
                        </a:rPr>
                        <a:t>661 176,3</a:t>
                      </a:r>
                      <a:endParaRPr lang="ru-RU" sz="14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latin typeface="Times New Roman"/>
                        </a:rPr>
                        <a:t>716 192,2</a:t>
                      </a:r>
                      <a:endParaRPr lang="ru-RU" sz="14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108,3</a:t>
                      </a:r>
                      <a:endParaRPr kumimoji="0" lang="ru-RU" sz="14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92088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Акцизы по подакцизным товарам (продукции), производимым на территории Российской Федерации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latin typeface="Times New Roman"/>
                        </a:rPr>
                        <a:t>3 788,4</a:t>
                      </a:r>
                      <a:endParaRPr lang="ru-RU" sz="14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latin typeface="Times New Roman"/>
                        </a:rPr>
                        <a:t>3 886,5</a:t>
                      </a:r>
                      <a:endParaRPr lang="ru-RU" sz="14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102,6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5617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Налоги на совокупный доход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latin typeface="Times New Roman"/>
                        </a:rPr>
                        <a:t>81 225,8</a:t>
                      </a:r>
                      <a:endParaRPr lang="ru-RU" sz="14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latin typeface="Times New Roman"/>
                        </a:rPr>
                        <a:t>80 188,0</a:t>
                      </a:r>
                      <a:endParaRPr lang="ru-RU" sz="14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98,7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2455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Налог на имущество физических лиц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latin typeface="Times New Roman"/>
                        </a:rPr>
                        <a:t>7 037,4</a:t>
                      </a:r>
                      <a:endParaRPr lang="ru-RU" sz="14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latin typeface="Times New Roman"/>
                        </a:rPr>
                        <a:t>6 828,4</a:t>
                      </a:r>
                      <a:endParaRPr lang="ru-RU" sz="14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97,0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5617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Земельный налог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latin typeface="Times New Roman"/>
                        </a:rPr>
                        <a:t>29 325,6</a:t>
                      </a:r>
                      <a:endParaRPr lang="ru-RU" sz="14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latin typeface="Times New Roman"/>
                        </a:rPr>
                        <a:t>31 596,3</a:t>
                      </a:r>
                      <a:endParaRPr lang="ru-RU" sz="14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107,7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5617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Государственная пошлина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latin typeface="Times New Roman"/>
                        </a:rPr>
                        <a:t>2 492,0</a:t>
                      </a:r>
                      <a:endParaRPr lang="ru-RU" sz="14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latin typeface="Times New Roman"/>
                        </a:rPr>
                        <a:t>2 715,2</a:t>
                      </a:r>
                      <a:endParaRPr lang="ru-RU" sz="14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109,0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5617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Итого налоговых доходов: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785 045,5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841 406,6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107,2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0034" y="642918"/>
            <a:ext cx="7072362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бюджете городского округа Анадырь  за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1643050"/>
            <a:ext cx="91440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 algn="just">
              <a:lnSpc>
                <a:spcPct val="200000"/>
              </a:lnSpc>
            </a:pP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Наибольший удельный вес в структуре налоговых доходов приходится на налог на доходы физических лиц, который составляет 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84,2%. </a:t>
            </a:r>
            <a:endParaRPr lang="ru-RU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>
              <a:lnSpc>
                <a:spcPct val="200000"/>
              </a:lnSpc>
            </a:pPr>
            <a:r>
              <a:rPr lang="ru-RU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Неналоговые доходы бюджета городского округа Анадырь за </a:t>
            </a:r>
            <a:r>
              <a:rPr lang="ru-RU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год составили </a:t>
            </a:r>
            <a:r>
              <a:rPr lang="ru-RU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122 047,7 тыс</a:t>
            </a:r>
            <a:r>
              <a:rPr lang="ru-RU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рублей. </a:t>
            </a: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8650E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0034" y="642918"/>
            <a:ext cx="7072362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бюджете городского округа Анадырь  за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51520" y="1357298"/>
            <a:ext cx="832101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/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неналоговых доходов бюджета городского округа Анадырь за 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год представлена в таблице:</a:t>
            </a:r>
          </a:p>
          <a:p>
            <a:pPr indent="457200" algn="r"/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(тыс. 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рублей)</a:t>
            </a:r>
            <a:endParaRPr lang="ru-RU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dirty="0"/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2199337"/>
              </p:ext>
            </p:extLst>
          </p:nvPr>
        </p:nvGraphicFramePr>
        <p:xfrm>
          <a:off x="357158" y="2242868"/>
          <a:ext cx="8215372" cy="4334369"/>
        </p:xfrm>
        <a:graphic>
          <a:graphicData uri="http://schemas.openxmlformats.org/drawingml/2006/table">
            <a:tbl>
              <a:tblPr/>
              <a:tblGrid>
                <a:gridCol w="38576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573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430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5732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65912">
                <a:tc>
                  <a:txBody>
                    <a:bodyPr/>
                    <a:lstStyle/>
                    <a:p>
                      <a:pPr algn="ctr" fontAlgn="b"/>
                      <a:r>
                        <a:rPr kumimoji="0" lang="ru-RU" sz="1600" b="1" i="0" u="none" strike="noStrike" kern="1200" dirty="0" smtClean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Наименование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доходов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Утверждено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Исполнено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% исполнения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44514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Доходы от использования имущества, находящегося в государственной и муниципальной собственности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80 856,7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95 314,2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117,9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5912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Платежи при пользовании природными ресурсами 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411,6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606,0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147,2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1357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Доходы от оказания платных услуг (работ) и компенсации затрат государства 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468,7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503,9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107,5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1357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Доходы от продажи материальных и нематериальных активов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12 080,2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13 306,2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110,1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3344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Штрафы, санкции, возмещение ущерба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39 737,2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12 262,6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30,9</a:t>
                      </a:r>
                      <a:endParaRPr lang="ru-RU" sz="1600" b="0" i="0" u="none" strike="noStrike" dirty="0" smtClean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3344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Прочие неналоговые доходы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-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54,8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0,0</a:t>
                      </a:r>
                      <a:endParaRPr lang="ru-RU" sz="1600" b="0" i="0" u="none" strike="noStrike" dirty="0" smtClean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49077285"/>
                  </a:ext>
                </a:extLst>
              </a:tr>
              <a:tr h="328629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Итого неналоговых доходов: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133 554,4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122 047,7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91,4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8650E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0034" y="642918"/>
            <a:ext cx="7072362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бюджете городского округа Анадырь  за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11560" y="1500174"/>
            <a:ext cx="8064896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 algn="just">
              <a:lnSpc>
                <a:spcPct val="150000"/>
              </a:lnSpc>
            </a:pPr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Объем безвозмездных поступлений из окружного бюджета в </a:t>
            </a:r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2023 </a:t>
            </a:r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году составили </a:t>
            </a:r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1 701 059,4</a:t>
            </a:r>
            <a:r>
              <a:rPr lang="en-US" dirty="0" smtClean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тыс. рублей. Структура безвозмездных поступлений из окружного бюджета в </a:t>
            </a:r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2023 </a:t>
            </a:r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году представлена в диаграмме:</a:t>
            </a:r>
            <a:endParaRPr lang="en-US" dirty="0" smtClean="0">
              <a:effectLst/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:p14="http://schemas.microsoft.com/office/powerpoint/2010/main" val="1113078635"/>
              </p:ext>
            </p:extLst>
          </p:nvPr>
        </p:nvGraphicFramePr>
        <p:xfrm>
          <a:off x="714348" y="3143248"/>
          <a:ext cx="7643866" cy="32464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29826</TotalTime>
  <Words>1164</Words>
  <Application>Microsoft Office PowerPoint</Application>
  <PresentationFormat>Экран (4:3)</PresentationFormat>
  <Paragraphs>264</Paragraphs>
  <Slides>17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5" baseType="lpstr">
      <vt:lpstr>Arial</vt:lpstr>
      <vt:lpstr>Calibri</vt:lpstr>
      <vt:lpstr>Constantia</vt:lpstr>
      <vt:lpstr>Georgia</vt:lpstr>
      <vt:lpstr>Times New Roman</vt:lpstr>
      <vt:lpstr>Verdana</vt:lpstr>
      <vt:lpstr>Wingdings 2</vt:lpstr>
      <vt:lpstr>Поток</vt:lpstr>
      <vt:lpstr>Презентация PowerPoint</vt:lpstr>
      <vt:lpstr>Основные понятия и термины, используемые в бюджетном процессе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</dc:title>
  <dc:creator>sinbin</dc:creator>
  <cp:lastModifiedBy>Татьяна Микитюк</cp:lastModifiedBy>
  <cp:revision>1172</cp:revision>
  <dcterms:created xsi:type="dcterms:W3CDTF">2004-02-12T06:43:32Z</dcterms:created>
  <dcterms:modified xsi:type="dcterms:W3CDTF">2024-07-03T00:10:02Z</dcterms:modified>
</cp:coreProperties>
</file>