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19"/>
  </p:notesMasterIdLst>
  <p:sldIdLst>
    <p:sldId id="284" r:id="rId2"/>
    <p:sldId id="294" r:id="rId3"/>
    <p:sldId id="338" r:id="rId4"/>
    <p:sldId id="339" r:id="rId5"/>
    <p:sldId id="340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70" r:id="rId14"/>
    <p:sldId id="361" r:id="rId15"/>
    <p:sldId id="396" r:id="rId16"/>
    <p:sldId id="366" r:id="rId17"/>
    <p:sldId id="36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6980" autoAdjust="0"/>
  </p:normalViewPr>
  <p:slideViewPr>
    <p:cSldViewPr>
      <p:cViewPr varScale="1">
        <p:scale>
          <a:sx n="111" d="100"/>
          <a:sy n="111" d="100"/>
        </p:scale>
        <p:origin x="17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737570422"/>
          <c:y val="9.9664471408418248E-2"/>
          <c:w val="0.8291666666666665"/>
          <c:h val="0.806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0-196B-42B1-87C6-FB34E8172877}"/>
              </c:ext>
            </c:extLst>
          </c:dPt>
          <c:dPt>
            <c:idx val="1"/>
            <c:bubble3D val="0"/>
            <c:spPr>
              <a:solidFill>
                <a:srgbClr val="00CC00"/>
              </a:solidFill>
            </c:spPr>
            <c:extLst>
              <c:ext xmlns:c16="http://schemas.microsoft.com/office/drawing/2014/chart" uri="{C3380CC4-5D6E-409C-BE32-E72D297353CC}">
                <c16:uniqueId val="{00000002-196B-42B1-87C6-FB34E8172877}"/>
              </c:ext>
            </c:extLst>
          </c:dPt>
          <c:dPt>
            <c:idx val="2"/>
            <c:bubble3D val="0"/>
            <c:explosion val="7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4-196B-42B1-87C6-FB34E8172877}"/>
              </c:ext>
            </c:extLst>
          </c:dPt>
          <c:dLbls>
            <c:dLbl>
              <c:idx val="0"/>
              <c:layout>
                <c:manualLayout>
                  <c:x val="-2.4882477889156297E-2"/>
                  <c:y val="0.155504286993439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96B-42B1-87C6-FB34E8172877}"/>
                </c:ext>
              </c:extLst>
            </c:dLbl>
            <c:dLbl>
              <c:idx val="1"/>
              <c:layout>
                <c:manualLayout>
                  <c:x val="-9.0675456582305525E-2"/>
                  <c:y val="1.44240282316632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96B-42B1-87C6-FB34E8172877}"/>
                </c:ext>
              </c:extLst>
            </c:dLbl>
            <c:dLbl>
              <c:idx val="2"/>
              <c:layout>
                <c:manualLayout>
                  <c:x val="-0.12206624369147646"/>
                  <c:y val="4.24409740626101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96B-42B1-87C6-FB34E817287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0.31579890020724183</c:v>
                </c:pt>
                <c:pt idx="1">
                  <c:v>4.5807258265888801E-2</c:v>
                </c:pt>
                <c:pt idx="2">
                  <c:v>0.63839384152686929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6B-42B1-87C6-FB34E8172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14629298839095E-2"/>
                  <c:y val="-0.254278062841642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D52-494D-8676-7BD8D1578115}"/>
                </c:ext>
              </c:extLst>
            </c:dLbl>
            <c:dLbl>
              <c:idx val="1"/>
              <c:layout>
                <c:manualLayout>
                  <c:x val="9.9687775793034714E-3"/>
                  <c:y val="-0.121271076124475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52-494D-8676-7BD8D1578115}"/>
                </c:ext>
              </c:extLst>
            </c:dLbl>
            <c:dLbl>
              <c:idx val="2"/>
              <c:layout>
                <c:manualLayout>
                  <c:x val="2.1599018088490764E-2"/>
                  <c:y val="-0.367725198570991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D52-494D-8676-7BD8D1578115}"/>
                </c:ext>
              </c:extLst>
            </c:dLbl>
            <c:dLbl>
              <c:idx val="3"/>
              <c:layout>
                <c:manualLayout>
                  <c:x val="1.4953166368955186E-2"/>
                  <c:y val="-9.7799254939093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5D7-47DF-8672-98D27FF6BAD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_-* #,##0.0\ _₽_-;\-* #,##0.0\ _₽_-;_-* "-"??\ _₽_-;_-@_-</c:formatCode>
                <c:ptCount val="4"/>
                <c:pt idx="0">
                  <c:v>47615.4</c:v>
                </c:pt>
                <c:pt idx="1">
                  <c:v>326689.7</c:v>
                </c:pt>
                <c:pt idx="2">
                  <c:v>1036393.5</c:v>
                </c:pt>
                <c:pt idx="3">
                  <c:v>290360.8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52-494D-8676-7BD8D1578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88950752"/>
        <c:axId val="288947616"/>
        <c:axId val="0"/>
      </c:bar3DChart>
      <c:catAx>
        <c:axId val="288950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anchor="ctr" anchorCtr="0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8947616"/>
        <c:crosses val="autoZero"/>
        <c:auto val="1"/>
        <c:lblAlgn val="ctr"/>
        <c:lblOffset val="100"/>
        <c:noMultiLvlLbl val="0"/>
      </c:catAx>
      <c:valAx>
        <c:axId val="288947616"/>
        <c:scaling>
          <c:orientation val="minMax"/>
        </c:scaling>
        <c:delete val="0"/>
        <c:axPos val="l"/>
        <c:majorGridlines/>
        <c:numFmt formatCode="_-* #,##0.0\ _₽_-;\-* #,##0.0\ _₽_-;_-* &quot;-&quot;??\ _₽_-;_-@_-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89507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70500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31-45C9-85FA-D44D790501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53430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31-45C9-85FA-D44D790501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106680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31-45C9-85FA-D44D790501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107750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0E-4F89-AD8E-513F85439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952320"/>
        <c:axId val="288948400"/>
      </c:barChart>
      <c:catAx>
        <c:axId val="288952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8948400"/>
        <c:crosses val="autoZero"/>
        <c:auto val="1"/>
        <c:lblAlgn val="ctr"/>
        <c:lblOffset val="100"/>
        <c:noMultiLvlLbl val="0"/>
      </c:catAx>
      <c:valAx>
        <c:axId val="288948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952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42593455924688"/>
          <c:y val="2.3151671252121992E-2"/>
          <c:w val="0.12097994369091106"/>
          <c:h val="0.44856569841871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58136949384E-2"/>
          <c:y val="1.6770622098778505E-2"/>
          <c:w val="0.83911859414373813"/>
          <c:h val="0.813889316610209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4"/>
          <c:dLbls>
            <c:dLbl>
              <c:idx val="0"/>
              <c:layout>
                <c:manualLayout>
                  <c:x val="-5.1359605853128508E-2"/>
                  <c:y val="3.880462778913184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C26-42E3-9505-403F9A8C0601}"/>
                </c:ext>
              </c:extLst>
            </c:dLbl>
            <c:dLbl>
              <c:idx val="1"/>
              <c:layout>
                <c:manualLayout>
                  <c:x val="-0.14976749195232358"/>
                  <c:y val="-5.70380829133540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26-42E3-9505-403F9A8C0601}"/>
                </c:ext>
              </c:extLst>
            </c:dLbl>
            <c:dLbl>
              <c:idx val="2"/>
              <c:layout>
                <c:manualLayout>
                  <c:x val="-0.11489817687499594"/>
                  <c:y val="-0.118551882401522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C26-42E3-9505-403F9A8C0601}"/>
                </c:ext>
              </c:extLst>
            </c:dLbl>
            <c:dLbl>
              <c:idx val="3"/>
              <c:layout>
                <c:manualLayout>
                  <c:x val="-2.0839289617810935E-2"/>
                  <c:y val="-0.1356366272152072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C26-42E3-9505-403F9A8C0601}"/>
                </c:ext>
              </c:extLst>
            </c:dLbl>
            <c:dLbl>
              <c:idx val="4"/>
              <c:layout>
                <c:manualLayout>
                  <c:x val="6.8666611682933502E-3"/>
                  <c:y val="-0.1041495521769630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C26-42E3-9505-403F9A8C0601}"/>
                </c:ext>
              </c:extLst>
            </c:dLbl>
            <c:dLbl>
              <c:idx val="5"/>
              <c:layout>
                <c:manualLayout>
                  <c:x val="8.3282700377243904E-2"/>
                  <c:y val="5.18592035093136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C26-42E3-9505-403F9A8C0601}"/>
                </c:ext>
              </c:extLst>
            </c:dLbl>
            <c:dLbl>
              <c:idx val="6"/>
              <c:layout>
                <c:manualLayout>
                  <c:x val="5.0742608282013081E-2"/>
                  <c:y val="-0.114797897707411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56540781661864"/>
                      <c:h val="0.1417139739825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C26-42E3-9505-403F9A8C0601}"/>
                </c:ext>
              </c:extLst>
            </c:dLbl>
            <c:dLbl>
              <c:idx val="7"/>
              <c:layout>
                <c:manualLayout>
                  <c:x val="7.6585367795671155E-2"/>
                  <c:y val="-1.331574232201349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C26-42E3-9505-403F9A8C0601}"/>
                </c:ext>
              </c:extLst>
            </c:dLbl>
            <c:dLbl>
              <c:idx val="8"/>
              <c:layout>
                <c:manualLayout>
                  <c:x val="4.1134790391154606E-2"/>
                  <c:y val="6.529438114168931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C26-42E3-9505-403F9A8C060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13-4644-8F8C-556F5DCCB5D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0.11172634579816874</c:v>
                </c:pt>
                <c:pt idx="1">
                  <c:v>1.9213942829725589E-3</c:v>
                </c:pt>
                <c:pt idx="2">
                  <c:v>0.11443547296383934</c:v>
                </c:pt>
                <c:pt idx="3">
                  <c:v>0.20652136940460006</c:v>
                </c:pt>
                <c:pt idx="4">
                  <c:v>4.1744097281838657E-2</c:v>
                </c:pt>
                <c:pt idx="5">
                  <c:v>0.47677155566634544</c:v>
                </c:pt>
                <c:pt idx="6">
                  <c:v>2.0983733428767401E-2</c:v>
                </c:pt>
                <c:pt idx="7">
                  <c:v>2.4103399563687348E-2</c:v>
                </c:pt>
                <c:pt idx="8">
                  <c:v>1.0948836641581025E-3</c:v>
                </c:pt>
                <c:pt idx="9">
                  <c:v>1.0948836641581025E-3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26-42E3-9505-403F9A8C0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7/2/2024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к решению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Совета депутатов городского округа Анадырь от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 июня 2024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года </a:t>
            </a:r>
          </a:p>
          <a:p>
            <a:pPr lvl="0" algn="ctr" eaLnBrk="1" hangingPunct="1"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№353 «Об утверждении отчёта об исполнении бюджета городского округа Анадырь 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год»</a:t>
            </a: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28586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57148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500174"/>
            <a:ext cx="84969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Динамика изменения объема долговых обязательств городского округа Анадырь за 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2020-2023 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годы представлена в диаграмме:</a:t>
            </a:r>
          </a:p>
          <a:p>
            <a:pPr algn="just"/>
            <a:endParaRPr lang="ru-RU" dirty="0" smtClean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951106139"/>
              </p:ext>
            </p:extLst>
          </p:nvPr>
        </p:nvGraphicFramePr>
        <p:xfrm>
          <a:off x="1142976" y="3429000"/>
          <a:ext cx="6572296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стали: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расходам составил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2 837 002,3 тыс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Информация  об объемах бюджета городского округа Анадырь по разделам классификации расходов бюджета представлена в таблице и диаграмме: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21442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исполнении бюджета городского округа Анадырь за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по разделам и подразделам классификации расходов бюджета</a:t>
            </a:r>
          </a:p>
          <a:p>
            <a:pPr indent="457200"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651581"/>
              </p:ext>
            </p:extLst>
          </p:nvPr>
        </p:nvGraphicFramePr>
        <p:xfrm>
          <a:off x="412661" y="2060848"/>
          <a:ext cx="8001056" cy="4109527"/>
        </p:xfrm>
        <a:graphic>
          <a:graphicData uri="http://schemas.openxmlformats.org/drawingml/2006/table">
            <a:tbl>
              <a:tblPr/>
              <a:tblGrid>
                <a:gridCol w="313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330 055,8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316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967,9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19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5 894,7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5 451,0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331 800,1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324 653,7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629 349,7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585 901,6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окружающей среды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122 303,6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118 428,1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591836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1 364 239,2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1 352 602,0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07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61 442,7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59 530,9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68 977,5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68 381,4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4 974,0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4 969,4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6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государственного и муниципального долга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6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2 919 153,6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2 837 002,3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922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4287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за 20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год: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368754762"/>
              </p:ext>
            </p:extLst>
          </p:nvPr>
        </p:nvGraphicFramePr>
        <p:xfrm>
          <a:off x="827584" y="1807051"/>
          <a:ext cx="7929618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сформирован на основе 10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составляет 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91,4%.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71546"/>
            <a:ext cx="8572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бюджета городского округа Анадырь за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год, предусмотренные в рамках муниципальных программ:</a:t>
            </a:r>
            <a:endParaRPr lang="ru-RU" sz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95761"/>
              </p:ext>
            </p:extLst>
          </p:nvPr>
        </p:nvGraphicFramePr>
        <p:xfrm>
          <a:off x="357158" y="1489967"/>
          <a:ext cx="8463314" cy="5249678"/>
        </p:xfrm>
        <a:graphic>
          <a:graphicData uri="http://schemas.openxmlformats.org/drawingml/2006/table">
            <a:tbl>
              <a:tblPr/>
              <a:tblGrid>
                <a:gridCol w="3819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9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044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</a:tblGrid>
              <a:tr h="4597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Утверждено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Исполнено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87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Aft>
                          <a:spcPts val="0"/>
                        </a:spcAft>
                      </a:pP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финансами и имуществом городского округа Анадырь»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70 521,1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66 734,3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3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Муниципальная программа «Анадырь - безопасный город»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1 136,7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702,2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21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Aft>
                          <a:spcPts val="0"/>
                        </a:spcAft>
                      </a:pP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«Поддержка и развитие основных секторов экономики городского округа Анадырь»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87 069,2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86 966,9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721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Aft>
                          <a:spcPts val="0"/>
                        </a:spcAft>
                      </a:pP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«Жилье в городском округе Анадырь»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117 679,5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111 222,3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72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en-US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территории городского округа Анадырь на 2019-2025 годы»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693 382,5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649 305,3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18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социально-культурной сферы в городском округе Анадырь на 2020-2025 годы»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82 743,5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81 079,2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89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образования и молодежная политика на территории городского округа Анадырь на 2020-2025 годы»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1 387 273,9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1 375 550,6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29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«Охрана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окружающей среды в городском округе Анадырь на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2015-202</a:t>
                      </a:r>
                      <a:r>
                        <a:rPr kumimoji="0" lang="en-US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годы»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121 711,3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117 835,9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18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«Формирование современной городской среды на территории городского округа Анадырь на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2018-202</a:t>
                      </a:r>
                      <a:r>
                        <a:rPr kumimoji="0" lang="en-US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годы»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95 651,9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95 423,4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18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en-US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«Создание единого информационного пространства городского округа Анадырь на 2020-2025 годы»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10 324,3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9 430,0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1721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2 667 493,9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2 594 250,1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033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29372" y="1408708"/>
            <a:ext cx="8929718" cy="230832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был утвержден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от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326 «О бюджете городского округа Анадырь на 2023 год и плановый период 2024 и 2025 годов». 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бюджете городского округа Анадырь за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исполнен со следующими основными показателями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(тыс. рублей)</a:t>
            </a:r>
          </a:p>
          <a:p>
            <a:pPr algn="just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35970"/>
              </p:ext>
            </p:extLst>
          </p:nvPr>
        </p:nvGraphicFramePr>
        <p:xfrm>
          <a:off x="605450" y="3501008"/>
          <a:ext cx="8177562" cy="2299387"/>
        </p:xfrm>
        <a:graphic>
          <a:graphicData uri="http://schemas.openxmlformats.org/drawingml/2006/table">
            <a:tbl>
              <a:tblPr/>
              <a:tblGrid>
                <a:gridCol w="272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5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823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Утверждено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год (с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учетом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изменений)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Исполнено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26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2 629 341,4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2 664 374,7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2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2 919 153,6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2 837 002,3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26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(-)/профицит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(+)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бюджета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-289 812,2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-172 627,6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21599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endParaRPr lang="ru-RU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за 20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71816"/>
              </p:ext>
            </p:extLst>
          </p:nvPr>
        </p:nvGraphicFramePr>
        <p:xfrm>
          <a:off x="642910" y="3857628"/>
          <a:ext cx="8215370" cy="2135637"/>
        </p:xfrm>
        <a:graphic>
          <a:graphicData uri="http://schemas.openxmlformats.org/drawingml/2006/table">
            <a:tbl>
              <a:tblPr/>
              <a:tblGrid>
                <a:gridCol w="4718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6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057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рублей)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Отчетный год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78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Налоговые и неналоговые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доходы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963 454,3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135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1 700 920,4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2 664 374,7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за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47811861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428736"/>
            <a:ext cx="839245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effectLst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бюджета городского округа Анадырь за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сложился в объеме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841 406,6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Структура налоговых доходов бюджета городского округа Анадырь за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в таблице:</a:t>
            </a:r>
          </a:p>
          <a:p>
            <a:pPr algn="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</a:p>
          <a:p>
            <a:pPr algn="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(тыс. 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лей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581534"/>
              </p:ext>
            </p:extLst>
          </p:nvPr>
        </p:nvGraphicFramePr>
        <p:xfrm>
          <a:off x="357158" y="2714620"/>
          <a:ext cx="8286812" cy="2969383"/>
        </p:xfrm>
        <a:graphic>
          <a:graphicData uri="http://schemas.openxmlformats.org/drawingml/2006/table">
            <a:tbl>
              <a:tblPr/>
              <a:tblGrid>
                <a:gridCol w="3062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5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661 176,3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716 192,2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108,3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3 788,4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3 886,5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81 225,8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80 188,0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5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7 037,4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6 828,4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29 325,6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31 596,3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2 492,0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2 715,2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785 045,5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841 406,6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107,2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 приходится на налог на доходы физических лиц, который составляет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84,2%. 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за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составили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122 047,7 тыс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357298"/>
            <a:ext cx="8321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за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в таблице:</a:t>
            </a:r>
          </a:p>
          <a:p>
            <a:pPr indent="457200" algn="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рублей)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199337"/>
              </p:ext>
            </p:extLst>
          </p:nvPr>
        </p:nvGraphicFramePr>
        <p:xfrm>
          <a:off x="357158" y="2242868"/>
          <a:ext cx="8215372" cy="4334369"/>
        </p:xfrm>
        <a:graphic>
          <a:graphicData uri="http://schemas.openxmlformats.org/drawingml/2006/table">
            <a:tbl>
              <a:tblPr/>
              <a:tblGrid>
                <a:gridCol w="3857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912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51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80 856,7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95 314,2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117,9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91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5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468,7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35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12 080,2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13 306,2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34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39 737,2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12 262,6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30,9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34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077285"/>
                  </a:ext>
                </a:extLst>
              </a:tr>
              <a:tr h="32862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133 554,4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122 047,7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1500174"/>
            <a:ext cx="806489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году составили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1 701 059,4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тыс. рублей. Структура безвозмездных поступлений из окружного бюджета в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году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113078635"/>
              </p:ext>
            </p:extLst>
          </p:nvPr>
        </p:nvGraphicFramePr>
        <p:xfrm>
          <a:off x="714348" y="3143248"/>
          <a:ext cx="7643866" cy="324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29826</TotalTime>
  <Words>1164</Words>
  <Application>Microsoft Office PowerPoint</Application>
  <PresentationFormat>Экран (4:3)</PresentationFormat>
  <Paragraphs>264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1172</cp:revision>
  <dcterms:created xsi:type="dcterms:W3CDTF">2004-02-12T06:43:32Z</dcterms:created>
  <dcterms:modified xsi:type="dcterms:W3CDTF">2024-07-03T00:10:02Z</dcterms:modified>
</cp:coreProperties>
</file>