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980" autoAdjust="0"/>
  </p:normalViewPr>
  <p:slideViewPr>
    <p:cSldViewPr>
      <p:cViewPr varScale="1">
        <p:scale>
          <a:sx n="83" d="100"/>
          <a:sy n="83" d="100"/>
        </p:scale>
        <p:origin x="66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0.30921377786363285</c:v>
                </c:pt>
                <c:pt idx="1">
                  <c:v>4.3411433025008418E-2</c:v>
                </c:pt>
                <c:pt idx="2">
                  <c:v>0.64737478911135871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0.45697670441844002</c:v>
                </c:pt>
                <c:pt idx="1">
                  <c:v>3.6603654557021519E-2</c:v>
                </c:pt>
                <c:pt idx="2">
                  <c:v>0.50641964102453862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0.45699713229883648</c:v>
                </c:pt>
                <c:pt idx="1">
                  <c:v>3.6914570400956387E-2</c:v>
                </c:pt>
                <c:pt idx="2">
                  <c:v>0.5060882973002071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17911</c:v>
                </c:pt>
                <c:pt idx="1">
                  <c:v>591137</c:v>
                </c:pt>
                <c:pt idx="2">
                  <c:v>1184941.1000000001</c:v>
                </c:pt>
                <c:pt idx="3">
                  <c:v>27729.8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1">
                  <c:v>227971.1</c:v>
                </c:pt>
                <c:pt idx="2">
                  <c:v>747617.2</c:v>
                </c:pt>
                <c:pt idx="3">
                  <c:v>20958.5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1">
                  <c:v>177527.6</c:v>
                </c:pt>
                <c:pt idx="2">
                  <c:v>795740.4</c:v>
                </c:pt>
                <c:pt idx="3">
                  <c:v>20925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#\ ##0.0\ _₽_-;\-* #\ ##0.0\ _₽_-;_-* "-"??\ _₽_-;_-@_-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12-AD4F-E3A7BDA82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#\ ##0.0\ _₽_-;\-* #\ ##0.0\ _₽_-;_-* "-"??\ _₽_-;_-@_-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A12-AD4F-E3A7BDA825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C-4A12-AD4F-E3A7BDA82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1231077130846251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1085406451119094"/>
                  <c:y val="-0.115697571670539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13.03057042362358</c:v>
                </c:pt>
                <c:pt idx="1">
                  <c:v>0.20793519352569997</c:v>
                </c:pt>
                <c:pt idx="2">
                  <c:v>10.956067201399467</c:v>
                </c:pt>
                <c:pt idx="3">
                  <c:v>14.50614908361697</c:v>
                </c:pt>
                <c:pt idx="4">
                  <c:v>4.8863566777052316</c:v>
                </c:pt>
                <c:pt idx="5">
                  <c:v>50.610663194762083</c:v>
                </c:pt>
                <c:pt idx="6">
                  <c:v>2.3457327697252595</c:v>
                </c:pt>
                <c:pt idx="7">
                  <c:v>3.2867628574476333</c:v>
                </c:pt>
                <c:pt idx="8">
                  <c:v>0.16523261175215467</c:v>
                </c:pt>
                <c:pt idx="9" formatCode="#,##0.000">
                  <c:v>4.5299864419133329E-3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4"/>
            <c:bubble3D val="0"/>
            <c:explosion val="4"/>
            <c:extLst>
              <c:ext xmlns:c16="http://schemas.microsoft.com/office/drawing/2014/chart" uri="{C3380CC4-5D6E-409C-BE32-E72D297353CC}">
                <c16:uniqueId val="{00000006-00F9-4790-AB20-FF7DC2FF906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2046571767485544"/>
                  <c:y val="-1.43566801872943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9.0870309026982288E-2"/>
                  <c:y val="-0.1218907001427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1.6067567154530112E-2"/>
                  <c:y val="-0.261948825699860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7907610140412"/>
                      <c:h val="0.12591229449457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2.6398075087116023E-2"/>
                  <c:y val="-0.17498215235588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6.7707649746196807E-2"/>
                  <c:y val="-0.224303985623897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5.3466884499827325E-2"/>
                  <c:y val="-0.29176552031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504270850639"/>
                      <c:h val="0.12836672518647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901895158184934E-2"/>
                  <c:y val="-0.60297805545699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2433781835213703"/>
                  <c:y val="-0.239862428193407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0707992484659085"/>
                  <c:y val="-4.816288761645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963553308982"/>
                      <c:h val="0.24421585384425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1404228929218915"/>
                  <c:y val="3.7371702849226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993173420025"/>
                      <c:h val="0.13327558657028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dLbl>
              <c:idx val="11"/>
              <c:layout>
                <c:manualLayout>
                  <c:x val="0.2288340420337919"/>
                  <c:y val="1.4589947734154615E-2"/>
                </c:manualLayout>
              </c:layout>
              <c:tx>
                <c:rich>
                  <a:bodyPr/>
                  <a:lstStyle/>
                  <a:p>
                    <a:fld id="{7CA06319-E0D8-434C-9ED5-F4CCF46EAA6C}" type="CATEGORYNAME">
                      <a:rPr lang="en-US" dirty="0"/>
                      <a:pPr/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07904137263945E-2"/>
                      <c:h val="8.63959603549531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90-4360-BC1B-185B111CBA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16</c:v>
                </c:pt>
                <c:pt idx="1">
                  <c:v>0.1</c:v>
                </c:pt>
                <c:pt idx="2">
                  <c:v>13.2</c:v>
                </c:pt>
                <c:pt idx="3">
                  <c:v>9.6999999999999993</c:v>
                </c:pt>
                <c:pt idx="4">
                  <c:v>53.5</c:v>
                </c:pt>
                <c:pt idx="5">
                  <c:v>3.1</c:v>
                </c:pt>
                <c:pt idx="6">
                  <c:v>2.9</c:v>
                </c:pt>
                <c:pt idx="7">
                  <c:v>0.3</c:v>
                </c:pt>
                <c:pt idx="8" formatCode="General">
                  <c:v>1E-3</c:v>
                </c:pt>
                <c:pt idx="9">
                  <c:v>1.2</c:v>
                </c:pt>
                <c:pt idx="1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9-1690-4360-BC1B-185B111CBA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A-1690-4360-BC1B-185B111CBA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16.04238526</c:v>
                </c:pt>
                <c:pt idx="1">
                  <c:v>0.14709888400000001</c:v>
                </c:pt>
                <c:pt idx="2">
                  <c:v>13.204033669999999</c:v>
                </c:pt>
                <c:pt idx="3">
                  <c:v>9.6814225109999992</c:v>
                </c:pt>
                <c:pt idx="4">
                  <c:v>53.540371479999997</c:v>
                </c:pt>
                <c:pt idx="5">
                  <c:v>3.0947370570000001</c:v>
                </c:pt>
                <c:pt idx="6">
                  <c:v>2.8756622630000002</c:v>
                </c:pt>
                <c:pt idx="7">
                  <c:v>0.25731480099999998</c:v>
                </c:pt>
                <c:pt idx="8">
                  <c:v>1.383441E-3</c:v>
                </c:pt>
                <c:pt idx="9">
                  <c:v>1.155590626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0-4360-BC1B-185B111CBA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0.16042385300000001</c:v>
                </c:pt>
                <c:pt idx="1">
                  <c:v>1.470989E-3</c:v>
                </c:pt>
                <c:pt idx="2">
                  <c:v>0.13204033700000001</c:v>
                </c:pt>
                <c:pt idx="3">
                  <c:v>9.6814225000000004E-2</c:v>
                </c:pt>
                <c:pt idx="4">
                  <c:v>0.53540371499999995</c:v>
                </c:pt>
                <c:pt idx="5">
                  <c:v>3.0947371000000001E-2</c:v>
                </c:pt>
                <c:pt idx="6">
                  <c:v>2.8756622999999999E-2</c:v>
                </c:pt>
                <c:pt idx="7">
                  <c:v>2.5731479999999999E-3</c:v>
                </c:pt>
                <c:pt idx="8" formatCode="0.00E+00">
                  <c:v>1.3834399999999999E-5</c:v>
                </c:pt>
                <c:pt idx="9">
                  <c:v>1.1555905999999999E-2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4360-BC1B-185B111CBA0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Лист1!$G$2:$G$15</c:f>
              <c:numCache>
                <c:formatCode>#,##0.0</c:formatCode>
                <c:ptCount val="14"/>
                <c:pt idx="0">
                  <c:v>303815.2</c:v>
                </c:pt>
                <c:pt idx="1">
                  <c:v>2785.8</c:v>
                </c:pt>
                <c:pt idx="2">
                  <c:v>250061.7</c:v>
                </c:pt>
                <c:pt idx="3">
                  <c:v>183349.5</c:v>
                </c:pt>
                <c:pt idx="4" formatCode="#,##0.00">
                  <c:v>1013962.6</c:v>
                </c:pt>
                <c:pt idx="5">
                  <c:v>58609</c:v>
                </c:pt>
                <c:pt idx="6">
                  <c:v>54460.1</c:v>
                </c:pt>
                <c:pt idx="7">
                  <c:v>4873.1000000000004</c:v>
                </c:pt>
                <c:pt idx="8">
                  <c:v>26.2</c:v>
                </c:pt>
                <c:pt idx="9">
                  <c:v>21884.9</c:v>
                </c:pt>
                <c:pt idx="11" formatCode="#,##0.00">
                  <c:v>1893828.1</c:v>
                </c:pt>
                <c:pt idx="1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0-4360-BC1B-185B111CB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4.6150880560830193E-2"/>
                  <c:y val="-0.168474980052633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8.2337388345472343E-3"/>
                  <c:y val="-0.149982327332792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8839607780836045E-2"/>
                  <c:y val="-0.301810660992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621223839729784"/>
                  <c:y val="-0.147149013830174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26976447228254"/>
                  <c:y val="-5.8734715767518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192447156540536"/>
                  <c:y val="0.10335666941963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16.399999999999999</c:v>
                </c:pt>
                <c:pt idx="1">
                  <c:v>0.1</c:v>
                </c:pt>
                <c:pt idx="2">
                  <c:v>13.5</c:v>
                </c:pt>
                <c:pt idx="3">
                  <c:v>7.5</c:v>
                </c:pt>
                <c:pt idx="4">
                  <c:v>54.1</c:v>
                </c:pt>
                <c:pt idx="5">
                  <c:v>3</c:v>
                </c:pt>
                <c:pt idx="6">
                  <c:v>2.8</c:v>
                </c:pt>
                <c:pt idx="7">
                  <c:v>0.2</c:v>
                </c:pt>
                <c:pt idx="8">
                  <c:v>2.4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5-306C-40D7-866C-1F237021D6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6-306C-40D7-866C-1F237021D6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 formatCode="General">
                  <c:v>16.439072100000001</c:v>
                </c:pt>
                <c:pt idx="1">
                  <c:v>0.14581065400000001</c:v>
                </c:pt>
                <c:pt idx="2" formatCode="General">
                  <c:v>13.49773259</c:v>
                </c:pt>
                <c:pt idx="3" formatCode="General">
                  <c:v>7.4828496610000004</c:v>
                </c:pt>
                <c:pt idx="4" formatCode="General">
                  <c:v>54.054571080000002</c:v>
                </c:pt>
                <c:pt idx="5" formatCode="General">
                  <c:v>2.9834578409999999</c:v>
                </c:pt>
                <c:pt idx="6" formatCode="General">
                  <c:v>2.7964807729999999</c:v>
                </c:pt>
                <c:pt idx="7" formatCode="General">
                  <c:v>0.248062386</c:v>
                </c:pt>
                <c:pt idx="8" formatCode="General">
                  <c:v>2.3519629129999999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C-40D7-866C-1F237021D6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0.16439072099999999</c:v>
                </c:pt>
                <c:pt idx="1">
                  <c:v>1.4581069999999999E-3</c:v>
                </c:pt>
                <c:pt idx="2">
                  <c:v>0.13497732600000001</c:v>
                </c:pt>
                <c:pt idx="3">
                  <c:v>7.4828496999999994E-2</c:v>
                </c:pt>
                <c:pt idx="4">
                  <c:v>0.54054571100000004</c:v>
                </c:pt>
                <c:pt idx="5">
                  <c:v>2.9834578E-2</c:v>
                </c:pt>
                <c:pt idx="6">
                  <c:v>2.7964808000000001E-2</c:v>
                </c:pt>
                <c:pt idx="7">
                  <c:v>2.4806239999999998E-3</c:v>
                </c:pt>
                <c:pt idx="8">
                  <c:v>2.3519629E-2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6C-40D7-866C-1F237021D64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Лист1!$G$2:$G$13</c:f>
              <c:numCache>
                <c:formatCode>#,##0.0</c:formatCode>
                <c:ptCount val="12"/>
                <c:pt idx="0">
                  <c:v>322939.90000000002</c:v>
                </c:pt>
                <c:pt idx="1">
                  <c:v>2864.4</c:v>
                </c:pt>
                <c:pt idx="2">
                  <c:v>265158.3</c:v>
                </c:pt>
                <c:pt idx="3">
                  <c:v>146998</c:v>
                </c:pt>
                <c:pt idx="4" formatCode="#,##0.00">
                  <c:v>1061883.3999999999</c:v>
                </c:pt>
                <c:pt idx="5">
                  <c:v>58609</c:v>
                </c:pt>
                <c:pt idx="6">
                  <c:v>54935.9</c:v>
                </c:pt>
                <c:pt idx="7">
                  <c:v>4873.1000000000004</c:v>
                </c:pt>
                <c:pt idx="8">
                  <c:v>46203.5</c:v>
                </c:pt>
                <c:pt idx="9" formatCode="#,##0.00">
                  <c:v>1964465.5</c:v>
                </c:pt>
                <c:pt idx="11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6C-40D7-866C-1F237021D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8/5/2024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 и плановый период 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08.04.2024 г. № 420,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29.07.2024 г. № 447)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июль 2024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2024 год и плановый период 2025 и 2026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45380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70 614,2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64 784,2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65 265,0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13 597,7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5 339,6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37 037,0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122 161,7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72 029,7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72 517,4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4 году утвержден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1 821 718,9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2025 году – в размере 996 546,8 тыс. рублей, в 2026 году – в размере 994 193,0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15059196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30728823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2024 год и плановый период 2025 и 2026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2024 году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2 949 236,2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1 893 828,1 тыс. рублей, в 2026 году – 1 964 465,5 тыс. рублей.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объемах бюджета городского округа Анадырь на 2024 год и плановый период 2025 и 2026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2024 год и плановый период 2025 и 2026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48540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21 884,9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46 203,5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384 302,3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303 815,2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322 939,9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6 132,5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323 120,3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250 061,7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265 158,3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427 820,6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183 349,5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146 998,0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114 110,2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1 492 628,0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1 013 962,6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1 061 883,4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69 181,2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96 934,4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54 460,1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54 935,9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2 949 236,2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1 893 828,1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1 964 465,5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7554236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86592775"/>
              </p:ext>
            </p:extLst>
          </p:nvPr>
        </p:nvGraphicFramePr>
        <p:xfrm>
          <a:off x="500034" y="2040654"/>
          <a:ext cx="8258308" cy="517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77950239"/>
              </p:ext>
            </p:extLst>
          </p:nvPr>
        </p:nvGraphicFramePr>
        <p:xfrm>
          <a:off x="683568" y="2143116"/>
          <a:ext cx="80318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2024 году </a:t>
            </a:r>
            <a:r>
              <a:rPr lang="ru-RU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90,0%,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87,1%, в 2026 году – 85,8%.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85702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512,7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60 168,3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65 542,1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59 057,2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71 584,1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120 669,5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124 774,2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75 963,5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567 301,9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270 211,2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291 330,9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2020-2026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90 793,4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1 516 547,4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1 039 153,9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1 087 363,1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144 110,2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72 388,7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10 420,1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9 098,8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2 655 642,3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1 649 556,6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684 574,6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2024 год и плановый период 2025 и 2026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был утвержден Решением Совета депутатов городского округа Анадырь от 14 декабря 2023 года № 387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2024 год и плановый период 2025 и 2026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45591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2 814 044,4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2 949 236,2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1 893 828,1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135 191,8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2024 год и плановый период 2025 и 2026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06578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992 303,0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971 281,3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970 272,5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1 821 741,4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996 546,8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994 193,0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2 814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044,4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2024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0844720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209548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094607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2024 год сложился в объеме 870 141,3 тыс. рублей, на 2025 год – 899 251,6 тыс. рублей, на 2026 год – 897 755,1 тыс. рублей. Ожидаемая структура налоговых доходов бюджета городского округа Анадырь на 2024 год и плановый период 2025 и 2026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17898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698 899,0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716 026,0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720 023,0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4 061,3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13 491,1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131 928,0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122 471,0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31 058,0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31 518,0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31 987,0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870 141,3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899 251,6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897 755,1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2024 году – 80,3%, в 2025 году – 79,6%, в 2026 году – 80,2%.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2024 год прогнозируются в объеме 122 161,7 тыс. рублей, в 2025 году – в объеме 72 029,7 тыс. рублей, в 2026 году – в объеме 72 517,4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26816</TotalTime>
  <Words>1450</Words>
  <Application>Microsoft Office PowerPoint</Application>
  <PresentationFormat>Экран (4:3)</PresentationFormat>
  <Paragraphs>297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1503</cp:revision>
  <dcterms:created xsi:type="dcterms:W3CDTF">2004-02-12T06:43:32Z</dcterms:created>
  <dcterms:modified xsi:type="dcterms:W3CDTF">2024-08-04T22:37:18Z</dcterms:modified>
</cp:coreProperties>
</file>