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6980" autoAdjust="0"/>
  </p:normalViewPr>
  <p:slideViewPr>
    <p:cSldViewPr>
      <p:cViewPr varScale="1">
        <p:scale>
          <a:sx n="83" d="100"/>
          <a:sy n="83" d="100"/>
        </p:scale>
        <p:origin x="66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0.30921377786363285</c:v>
                </c:pt>
                <c:pt idx="1">
                  <c:v>4.3411433025008418E-2</c:v>
                </c:pt>
                <c:pt idx="2">
                  <c:v>0.64737478911135871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0.45697670441844002</c:v>
                </c:pt>
                <c:pt idx="1">
                  <c:v>3.6603654557021519E-2</c:v>
                </c:pt>
                <c:pt idx="2">
                  <c:v>0.50641964102453862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0.45699713229883648</c:v>
                </c:pt>
                <c:pt idx="1">
                  <c:v>3.6914570400956387E-2</c:v>
                </c:pt>
                <c:pt idx="2">
                  <c:v>0.5060882973002071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17911</c:v>
                </c:pt>
                <c:pt idx="1">
                  <c:v>591137</c:v>
                </c:pt>
                <c:pt idx="2">
                  <c:v>1184941.1000000001</c:v>
                </c:pt>
                <c:pt idx="3">
                  <c:v>27729.8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1">
                  <c:v>227971.1</c:v>
                </c:pt>
                <c:pt idx="2">
                  <c:v>747617.2</c:v>
                </c:pt>
                <c:pt idx="3">
                  <c:v>20958.5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1">
                  <c:v>177527.6</c:v>
                </c:pt>
                <c:pt idx="2">
                  <c:v>795740.4</c:v>
                </c:pt>
                <c:pt idx="3">
                  <c:v>20925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4521216"/>
        <c:axId val="134522752"/>
        <c:axId val="0"/>
      </c:bar3DChart>
      <c:catAx>
        <c:axId val="13452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2752"/>
        <c:crosses val="autoZero"/>
        <c:auto val="1"/>
        <c:lblAlgn val="ctr"/>
        <c:lblOffset val="100"/>
        <c:noMultiLvlLbl val="0"/>
      </c:catAx>
      <c:valAx>
        <c:axId val="134522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1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107750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74000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337152"/>
        <c:axId val="140338688"/>
        <c:axId val="0"/>
      </c:bar3DChart>
      <c:catAx>
        <c:axId val="14033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338688"/>
        <c:crosses val="autoZero"/>
        <c:auto val="1"/>
        <c:lblAlgn val="ctr"/>
        <c:lblOffset val="100"/>
        <c:noMultiLvlLbl val="0"/>
      </c:catAx>
      <c:valAx>
        <c:axId val="140338688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40337152"/>
        <c:crosses val="autoZero"/>
        <c:crossBetween val="between"/>
        <c:majorUnit val="2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1231077130846251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1085406451119094"/>
                  <c:y val="-0.115697571670539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13.03057042362358</c:v>
                </c:pt>
                <c:pt idx="1">
                  <c:v>0.20793519352569997</c:v>
                </c:pt>
                <c:pt idx="2">
                  <c:v>10.956067201399467</c:v>
                </c:pt>
                <c:pt idx="3">
                  <c:v>14.50614908361697</c:v>
                </c:pt>
                <c:pt idx="4">
                  <c:v>4.8863566777052316</c:v>
                </c:pt>
                <c:pt idx="5">
                  <c:v>50.610663194762083</c:v>
                </c:pt>
                <c:pt idx="6">
                  <c:v>2.3457327697252595</c:v>
                </c:pt>
                <c:pt idx="7">
                  <c:v>3.2867628574476333</c:v>
                </c:pt>
                <c:pt idx="8">
                  <c:v>0.16523261175215467</c:v>
                </c:pt>
                <c:pt idx="9" formatCode="#,##0.000">
                  <c:v>4.5299864419133329E-3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</c:v>
                </c:pt>
                <c:pt idx="1">
                  <c:v>0.1</c:v>
                </c:pt>
                <c:pt idx="2">
                  <c:v>13.2</c:v>
                </c:pt>
                <c:pt idx="3">
                  <c:v>9.6999999999999993</c:v>
                </c:pt>
                <c:pt idx="4">
                  <c:v>53.5</c:v>
                </c:pt>
                <c:pt idx="5">
                  <c:v>3.1</c:v>
                </c:pt>
                <c:pt idx="6">
                  <c:v>2.9</c:v>
                </c:pt>
                <c:pt idx="7">
                  <c:v>0.3</c:v>
                </c:pt>
                <c:pt idx="8" formatCode="General">
                  <c:v>1E-3</c:v>
                </c:pt>
                <c:pt idx="9">
                  <c:v>1.2</c:v>
                </c:pt>
                <c:pt idx="11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0">
                  <c:v>16.04238526</c:v>
                </c:pt>
                <c:pt idx="1">
                  <c:v>0.14709888400000001</c:v>
                </c:pt>
                <c:pt idx="2">
                  <c:v>13.204033669999999</c:v>
                </c:pt>
                <c:pt idx="3">
                  <c:v>9.6814225109999992</c:v>
                </c:pt>
                <c:pt idx="4">
                  <c:v>53.540371479999997</c:v>
                </c:pt>
                <c:pt idx="5">
                  <c:v>3.0947370570000001</c:v>
                </c:pt>
                <c:pt idx="6">
                  <c:v>2.8756622630000002</c:v>
                </c:pt>
                <c:pt idx="7">
                  <c:v>0.25731480099999998</c:v>
                </c:pt>
                <c:pt idx="8">
                  <c:v>1.383441E-3</c:v>
                </c:pt>
                <c:pt idx="9">
                  <c:v>1.155590626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0.16042385300000001</c:v>
                </c:pt>
                <c:pt idx="1">
                  <c:v>1.470989E-3</c:v>
                </c:pt>
                <c:pt idx="2">
                  <c:v>0.13204033700000001</c:v>
                </c:pt>
                <c:pt idx="3">
                  <c:v>9.6814225000000004E-2</c:v>
                </c:pt>
                <c:pt idx="4">
                  <c:v>0.53540371499999995</c:v>
                </c:pt>
                <c:pt idx="5">
                  <c:v>3.0947371000000001E-2</c:v>
                </c:pt>
                <c:pt idx="6">
                  <c:v>2.8756622999999999E-2</c:v>
                </c:pt>
                <c:pt idx="7">
                  <c:v>2.5731479999999999E-3</c:v>
                </c:pt>
                <c:pt idx="8" formatCode="0.00E+00">
                  <c:v>1.3834399999999999E-5</c:v>
                </c:pt>
                <c:pt idx="9">
                  <c:v>1.1555905999999999E-2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#,##0.0</c:formatCode>
                <c:ptCount val="14"/>
                <c:pt idx="0">
                  <c:v>303815.2</c:v>
                </c:pt>
                <c:pt idx="1">
                  <c:v>2785.8</c:v>
                </c:pt>
                <c:pt idx="2">
                  <c:v>250061.7</c:v>
                </c:pt>
                <c:pt idx="3">
                  <c:v>183349.5</c:v>
                </c:pt>
                <c:pt idx="4" formatCode="#,##0.00">
                  <c:v>1013962.6</c:v>
                </c:pt>
                <c:pt idx="5">
                  <c:v>58609</c:v>
                </c:pt>
                <c:pt idx="6">
                  <c:v>54460.1</c:v>
                </c:pt>
                <c:pt idx="7">
                  <c:v>4873.1000000000004</c:v>
                </c:pt>
                <c:pt idx="8">
                  <c:v>26.2</c:v>
                </c:pt>
                <c:pt idx="9">
                  <c:v>21884.9</c:v>
                </c:pt>
                <c:pt idx="11" formatCode="#,##0.00">
                  <c:v>1893828.1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16.399999999999999</c:v>
                </c:pt>
                <c:pt idx="1">
                  <c:v>0.1</c:v>
                </c:pt>
                <c:pt idx="2">
                  <c:v>13.5</c:v>
                </c:pt>
                <c:pt idx="3">
                  <c:v>7.5</c:v>
                </c:pt>
                <c:pt idx="4">
                  <c:v>54.1</c:v>
                </c:pt>
                <c:pt idx="5">
                  <c:v>3</c:v>
                </c:pt>
                <c:pt idx="6">
                  <c:v>2.8</c:v>
                </c:pt>
                <c:pt idx="7">
                  <c:v>0.2</c:v>
                </c:pt>
                <c:pt idx="8">
                  <c:v>2.4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Лист1!$E$2:$E$13</c:f>
              <c:numCache>
                <c:formatCode>0.0</c:formatCode>
                <c:ptCount val="12"/>
                <c:pt idx="0" formatCode="General">
                  <c:v>16.439072100000001</c:v>
                </c:pt>
                <c:pt idx="1">
                  <c:v>0.14581065400000001</c:v>
                </c:pt>
                <c:pt idx="2" formatCode="General">
                  <c:v>13.49773259</c:v>
                </c:pt>
                <c:pt idx="3" formatCode="General">
                  <c:v>7.4828496610000004</c:v>
                </c:pt>
                <c:pt idx="4" formatCode="General">
                  <c:v>54.054571080000002</c:v>
                </c:pt>
                <c:pt idx="5" formatCode="General">
                  <c:v>2.9834578409999999</c:v>
                </c:pt>
                <c:pt idx="6" formatCode="General">
                  <c:v>2.7964807729999999</c:v>
                </c:pt>
                <c:pt idx="7" formatCode="General">
                  <c:v>0.248062386</c:v>
                </c:pt>
                <c:pt idx="8" formatCode="General">
                  <c:v>2.3519629129999999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0.16439072099999999</c:v>
                </c:pt>
                <c:pt idx="1">
                  <c:v>1.4581069999999999E-3</c:v>
                </c:pt>
                <c:pt idx="2">
                  <c:v>0.13497732600000001</c:v>
                </c:pt>
                <c:pt idx="3">
                  <c:v>7.4828496999999994E-2</c:v>
                </c:pt>
                <c:pt idx="4">
                  <c:v>0.54054571100000004</c:v>
                </c:pt>
                <c:pt idx="5">
                  <c:v>2.9834578E-2</c:v>
                </c:pt>
                <c:pt idx="6">
                  <c:v>2.7964808000000001E-2</c:v>
                </c:pt>
                <c:pt idx="7">
                  <c:v>2.4806239999999998E-3</c:v>
                </c:pt>
                <c:pt idx="8">
                  <c:v>2.3519629E-2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Лист1!$G$2:$G$13</c:f>
              <c:numCache>
                <c:formatCode>#,##0.0</c:formatCode>
                <c:ptCount val="12"/>
                <c:pt idx="0">
                  <c:v>322939.90000000002</c:v>
                </c:pt>
                <c:pt idx="1">
                  <c:v>2864.4</c:v>
                </c:pt>
                <c:pt idx="2">
                  <c:v>265158.3</c:v>
                </c:pt>
                <c:pt idx="3">
                  <c:v>146998</c:v>
                </c:pt>
                <c:pt idx="4" formatCode="#,##0.00">
                  <c:v>1061883.3999999999</c:v>
                </c:pt>
                <c:pt idx="5">
                  <c:v>58609</c:v>
                </c:pt>
                <c:pt idx="6">
                  <c:v>54935.9</c:v>
                </c:pt>
                <c:pt idx="7">
                  <c:v>4873.1000000000004</c:v>
                </c:pt>
                <c:pt idx="8">
                  <c:v>46203.5</c:v>
                </c:pt>
                <c:pt idx="9" formatCode="#,##0.00">
                  <c:v>1964465.5</c:v>
                </c:pt>
                <c:pt idx="11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8/5/2024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08.04.2024 г. № 420,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29.07.2024 г. № 447)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июль 2024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2024 год и плановый период 2025 и 2026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045380"/>
              </p:ext>
            </p:extLst>
          </p:nvPr>
        </p:nvGraphicFramePr>
        <p:xfrm>
          <a:off x="899592" y="2840350"/>
          <a:ext cx="7084270" cy="3097544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70 614,2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64 784,2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65 265,0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480,5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499,7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432,3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432,3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13 597,7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5 353,0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5 339,6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37 037,0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122 161,7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72 029,7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72 517,4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4 году утвержден в размере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1 821 718,9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2025 году – в размере 996 546,8 тыс. рублей, в 2026 году – в размере 994 193,0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115059196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30728823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2024 год и плановый период 2025 и 2026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2024 году в объеме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2 949 236,2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– 1 893 828,1 тыс. рублей, в 2026 году – 1 964 465,5 тыс.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2024 год и плановый период 2025 и 2026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2024 год и плановый период 2025 и 2026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948540"/>
              </p:ext>
            </p:extLst>
          </p:nvPr>
        </p:nvGraphicFramePr>
        <p:xfrm>
          <a:off x="1129187" y="2274859"/>
          <a:ext cx="6919794" cy="3879198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21 884,9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46 203,5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384 302,3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303 815,2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322 939,9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6 132,5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323 120,3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250 061,7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265 158,3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427 820,6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183 349,5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146 998,0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114 110,2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1 492 628,0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1 013 962,6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1 061 883,4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69 181,2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58 609,0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58 609,0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96 934,4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54 460,1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54 935,9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133,6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2 949 236,2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1 893 828,1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1 964 465,5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2024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075542369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86592775"/>
              </p:ext>
            </p:extLst>
          </p:nvPr>
        </p:nvGraphicFramePr>
        <p:xfrm>
          <a:off x="500034" y="2040654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177950239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и плановый период 2025 и 2026 годов сформирован на основе 10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2024 году </a:t>
            </a:r>
            <a:r>
              <a:rPr lang="ru-RU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90,0%,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– 87,1%, в 2026 году – 85,8%.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85702"/>
              </p:ext>
            </p:extLst>
          </p:nvPr>
        </p:nvGraphicFramePr>
        <p:xfrm>
          <a:off x="357158" y="1489966"/>
          <a:ext cx="8429683" cy="5254535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512,7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60 168,3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65 542,1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59 057,2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62 707,2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71 584,1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120 669,5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124 774,2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75 963,5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567 301,9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270 211,2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291 330,9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 на 2020-2026 годы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90 793,4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82 850,9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Анадырь 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1 516 547,4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1 039 153,9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1 087 363,1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«Охрана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окружающей среды в городском округе Анадырь 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144 110,2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 на 2018-2026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72 388,7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 на 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10 420,1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8 809,7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9 098,8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2 655 642,3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1 649 556,6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684 574,6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2024 год и плановый период 2025 и 2026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и плановый период 2025 и 2026 годов был утвержден Решением Совета депутатов городского округа Анадырь от 14 декабря 2023 года № 387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2024 год и плановый период 2025 и 2026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45591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2024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2 814 044,4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1 967 828,1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2 949 236,2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1 893 828,1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135 191,8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2024 год и плановый период 2025 и 2026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06578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992 303,0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971 281,3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970 272,5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1 821 741,4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996 546,8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994 193,0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2 814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044,4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1 967 828,1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2024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0844720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62095483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09460771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2024 год сложился в объеме 870 141,3 тыс. рублей, на 2025 год – 899 251,6 тыс. рублей, на 2026 год – 897 755,1 тыс. рублей. Ожидаемая структура налоговых доходов бюджета городского округа Анадырь на 2024 год и плановый период 2025 и 2026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178982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698 899,0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716 026,0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720 023,0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4 061,3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13 491,1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126 354,0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131 928,0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122 471,0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31 058,0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31 518,0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31 987,0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870 141,3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899 251,6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897 755,1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2024 году – 80,3%, в 2025 году – 79,6%, в 2026 году – 80,2%.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2024 год прогнозируются в объеме 122 161,7 тыс. рублей, в 2025 году – в объеме 72 029,7 тыс. рублей, в 2026 году – в объеме 72 517,4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26816</TotalTime>
  <Words>1450</Words>
  <Application>Microsoft Office PowerPoint</Application>
  <PresentationFormat>Экран (4:3)</PresentationFormat>
  <Paragraphs>297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1503</cp:revision>
  <dcterms:created xsi:type="dcterms:W3CDTF">2004-02-12T06:43:32Z</dcterms:created>
  <dcterms:modified xsi:type="dcterms:W3CDTF">2024-08-04T22:37:18Z</dcterms:modified>
</cp:coreProperties>
</file>