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6" r:id="rId1"/>
  </p:sldMasterIdLst>
  <p:notesMasterIdLst>
    <p:notesMasterId r:id="rId23"/>
  </p:notesMasterIdLst>
  <p:sldIdLst>
    <p:sldId id="284" r:id="rId2"/>
    <p:sldId id="294" r:id="rId3"/>
    <p:sldId id="338" r:id="rId4"/>
    <p:sldId id="339" r:id="rId5"/>
    <p:sldId id="340" r:id="rId6"/>
    <p:sldId id="374" r:id="rId7"/>
    <p:sldId id="375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70" r:id="rId16"/>
    <p:sldId id="376" r:id="rId17"/>
    <p:sldId id="377" r:id="rId18"/>
    <p:sldId id="361" r:id="rId19"/>
    <p:sldId id="368" r:id="rId20"/>
    <p:sldId id="366" r:id="rId21"/>
    <p:sldId id="36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1C04AC"/>
    <a:srgbClr val="009600"/>
    <a:srgbClr val="9856B6"/>
    <a:srgbClr val="D8650E"/>
    <a:srgbClr val="F05656"/>
    <a:srgbClr val="4E31F9"/>
    <a:srgbClr val="2306D4"/>
    <a:srgbClr val="66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6980" autoAdjust="0"/>
  </p:normalViewPr>
  <p:slideViewPr>
    <p:cSldViewPr>
      <p:cViewPr varScale="1">
        <p:scale>
          <a:sx n="83" d="100"/>
          <a:sy n="83" d="100"/>
        </p:scale>
        <p:origin x="66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0.30406213461684961</c:v>
                </c:pt>
                <c:pt idx="1">
                  <c:v>4.2688178656067916E-2</c:v>
                </c:pt>
                <c:pt idx="2">
                  <c:v>0.6532496867270825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39409112"/>
        <c:axId val="431500872"/>
        <c:axId val="0"/>
      </c:bar3DChart>
      <c:catAx>
        <c:axId val="339409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1500872"/>
        <c:crosses val="autoZero"/>
        <c:auto val="1"/>
        <c:lblAlgn val="ctr"/>
        <c:lblOffset val="100"/>
        <c:noMultiLvlLbl val="0"/>
      </c:catAx>
      <c:valAx>
        <c:axId val="431500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409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0.45697670441844002</c:v>
                </c:pt>
                <c:pt idx="1">
                  <c:v>3.6603654557021519E-2</c:v>
                </c:pt>
                <c:pt idx="2">
                  <c:v>0.50641964102453862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39409112"/>
        <c:axId val="431500872"/>
        <c:axId val="0"/>
      </c:bar3DChart>
      <c:catAx>
        <c:axId val="339409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1500872"/>
        <c:crosses val="autoZero"/>
        <c:auto val="1"/>
        <c:lblAlgn val="ctr"/>
        <c:lblOffset val="100"/>
        <c:noMultiLvlLbl val="0"/>
      </c:catAx>
      <c:valAx>
        <c:axId val="431500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409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0.45699713229883648</c:v>
                </c:pt>
                <c:pt idx="1">
                  <c:v>3.6914570400956387E-2</c:v>
                </c:pt>
                <c:pt idx="2">
                  <c:v>0.5060882973002071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39409112"/>
        <c:axId val="431500872"/>
        <c:axId val="0"/>
      </c:bar3DChart>
      <c:catAx>
        <c:axId val="339409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1500872"/>
        <c:crosses val="autoZero"/>
        <c:auto val="1"/>
        <c:lblAlgn val="ctr"/>
        <c:lblOffset val="100"/>
        <c:noMultiLvlLbl val="0"/>
      </c:catAx>
      <c:valAx>
        <c:axId val="431500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409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Межбюджетные трансферы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17911</c:v>
                </c:pt>
                <c:pt idx="1">
                  <c:v>592901</c:v>
                </c:pt>
                <c:pt idx="2">
                  <c:v>1205419.6000000001</c:v>
                </c:pt>
                <c:pt idx="3">
                  <c:v>53164.9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B2-443F-9AB7-BE6244AB5F2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Межбюджетные трансферы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1">
                  <c:v>227971.1</c:v>
                </c:pt>
                <c:pt idx="2">
                  <c:v>747617.2</c:v>
                </c:pt>
                <c:pt idx="3">
                  <c:v>20958.5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78-4279-8A46-50F7627E868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6458517195356684E-3"/>
                  <c:y val="-8.9975314543965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078-4279-8A46-50F7627E86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Межбюджетные трансферы</c:v>
                </c:pt>
              </c:strCache>
            </c:strRef>
          </c:cat>
          <c:val>
            <c:numRef>
              <c:f>Лист1!$D$2:$D$5</c:f>
              <c:numCache>
                <c:formatCode>#,##0.00</c:formatCode>
                <c:ptCount val="4"/>
                <c:pt idx="1">
                  <c:v>177527.6</c:v>
                </c:pt>
                <c:pt idx="2">
                  <c:v>795740.4</c:v>
                </c:pt>
                <c:pt idx="3">
                  <c:v>20925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78-4279-8A46-50F7627E86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4521216"/>
        <c:axId val="134522752"/>
        <c:axId val="0"/>
      </c:bar3DChart>
      <c:catAx>
        <c:axId val="134521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522752"/>
        <c:crosses val="autoZero"/>
        <c:auto val="1"/>
        <c:lblAlgn val="ctr"/>
        <c:lblOffset val="100"/>
        <c:noMultiLvlLbl val="0"/>
      </c:catAx>
      <c:valAx>
        <c:axId val="1345227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5212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Лист1!$B$2</c:f>
              <c:numCache>
                <c:formatCode>_-* #\ ##0.0\ _₽_-;\-* #\ ##0.0\ _₽_-;_-* "-"??\ _₽_-;_-@_-</c:formatCode>
                <c:ptCount val="1"/>
                <c:pt idx="0">
                  <c:v>107750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FC-4A12-AD4F-E3A7BDA825E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Лист1!$C$2</c:f>
              <c:numCache>
                <c:formatCode>_-* #\ ##0.0\ _₽_-;\-* #\ ##0.0\ _₽_-;_-* "-"??\ _₽_-;_-@_-</c:formatCode>
                <c:ptCount val="1"/>
                <c:pt idx="0">
                  <c:v>74000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FC-4A12-AD4F-E3A7BDA825E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 г.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FC-4A12-AD4F-E3A7BDA825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0337152"/>
        <c:axId val="140338688"/>
        <c:axId val="0"/>
      </c:bar3DChart>
      <c:catAx>
        <c:axId val="140337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0338688"/>
        <c:crosses val="autoZero"/>
        <c:auto val="1"/>
        <c:lblAlgn val="ctr"/>
        <c:lblOffset val="100"/>
        <c:noMultiLvlLbl val="0"/>
      </c:catAx>
      <c:valAx>
        <c:axId val="140338688"/>
        <c:scaling>
          <c:orientation val="minMax"/>
          <c:max val="80000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140337152"/>
        <c:crosses val="autoZero"/>
        <c:crossBetween val="between"/>
        <c:majorUnit val="20000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0.11231077130846251"/>
                  <c:y val="-7.125496934404658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0.11085406451119094"/>
                  <c:y val="-0.1156975716705394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5.9273698807537224E-2"/>
                  <c:y val="-4.99830272404042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2514807861876013E-2"/>
                  <c:y val="-0.182367052549063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6.9288798832682533E-2"/>
                  <c:y val="-0.1304824638147764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8.8979575796912236E-2"/>
                  <c:y val="-5.31791990957193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7.0414943759533832E-2"/>
                  <c:y val="5.057926103754304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10"/>
              <c:layout>
                <c:manualLayout>
                  <c:x val="-0.12314213055986702"/>
                  <c:y val="5.548517595677370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13.353098855550103</c:v>
                </c:pt>
                <c:pt idx="1">
                  <c:v>0.22243219493392599</c:v>
                </c:pt>
                <c:pt idx="2">
                  <c:v>10.998710311687354</c:v>
                </c:pt>
                <c:pt idx="3">
                  <c:v>13.834953529579147</c:v>
                </c:pt>
                <c:pt idx="4">
                  <c:v>4.7417433521592507</c:v>
                </c:pt>
                <c:pt idx="5">
                  <c:v>50.347346976473027</c:v>
                </c:pt>
                <c:pt idx="6">
                  <c:v>2.3334609719469097</c:v>
                </c:pt>
                <c:pt idx="7">
                  <c:v>4.0011969289855944</c:v>
                </c:pt>
                <c:pt idx="8">
                  <c:v>0.16259909231995481</c:v>
                </c:pt>
                <c:pt idx="9" formatCode="#,##0.000">
                  <c:v>4.457786364725937E-3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Pt>
            <c:idx val="0"/>
            <c:bubble3D val="0"/>
            <c:explosion val="4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4"/>
            <c:bubble3D val="0"/>
            <c:explosion val="4"/>
            <c:extLst>
              <c:ext xmlns:c16="http://schemas.microsoft.com/office/drawing/2014/chart" uri="{C3380CC4-5D6E-409C-BE32-E72D297353CC}">
                <c16:uniqueId val="{00000006-00F9-4790-AB20-FF7DC2FF906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0.12046571767485544"/>
                  <c:y val="-1.43566801872943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9.0870309026982288E-2"/>
                  <c:y val="-0.121890700142782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1.6067567154530112E-2"/>
                  <c:y val="-0.2619488256998606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47907610140412"/>
                      <c:h val="0.12591229449457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2.6398075087116023E-2"/>
                  <c:y val="-0.174982152355889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6.7707649746196807E-2"/>
                  <c:y val="-0.2243039856238976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5.3466884499827325E-2"/>
                  <c:y val="-0.291765520312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22504270850639"/>
                      <c:h val="0.128366725186478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9.901895158184934E-2"/>
                  <c:y val="-0.6029780554569917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0.12433781835213703"/>
                  <c:y val="-0.2398624281934075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0.10707992484659085"/>
                  <c:y val="-4.81628876164501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710963553308982"/>
                      <c:h val="0.24421585384425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-0.1404228929218915"/>
                  <c:y val="3.737170284922683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221993173420025"/>
                      <c:h val="0.133275586570282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dLbl>
              <c:idx val="11"/>
              <c:layout>
                <c:manualLayout>
                  <c:x val="0.2288340420337919"/>
                  <c:y val="1.4589947734154615E-2"/>
                </c:manualLayout>
              </c:layout>
              <c:tx>
                <c:rich>
                  <a:bodyPr/>
                  <a:lstStyle/>
                  <a:p>
                    <a:fld id="{7CA06319-E0D8-434C-9ED5-F4CCF46EAA6C}" type="CATEGORYNAME">
                      <a:rPr lang="en-US" dirty="0"/>
                      <a:pPr/>
                      <a:t>[ИМЯ КАТЕГОРИИ]</a:t>
                    </a:fld>
                    <a:r>
                      <a:rPr lang="en-US" baseline="0" dirty="0"/>
                      <a:t>
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907904137263945E-2"/>
                      <c:h val="8.639596035495318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1690-4360-BC1B-185B111CBA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Лист1!$B$2:$B$15</c:f>
              <c:numCache>
                <c:formatCode>#,##0.00</c:formatCode>
                <c:ptCount val="14"/>
                <c:pt idx="0">
                  <c:v>16</c:v>
                </c:pt>
                <c:pt idx="1">
                  <c:v>0.1</c:v>
                </c:pt>
                <c:pt idx="2">
                  <c:v>13.2</c:v>
                </c:pt>
                <c:pt idx="3">
                  <c:v>9.6999999999999993</c:v>
                </c:pt>
                <c:pt idx="4">
                  <c:v>53.5</c:v>
                </c:pt>
                <c:pt idx="5">
                  <c:v>3.1</c:v>
                </c:pt>
                <c:pt idx="6">
                  <c:v>2.9</c:v>
                </c:pt>
                <c:pt idx="7">
                  <c:v>0.3</c:v>
                </c:pt>
                <c:pt idx="8" formatCode="General">
                  <c:v>1E-3</c:v>
                </c:pt>
                <c:pt idx="9">
                  <c:v>1.2</c:v>
                </c:pt>
                <c:pt idx="11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9-1690-4360-BC1B-185B111CBA0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Лист1!$D$2:$D$15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A-1690-4360-BC1B-185B111CBA0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Лист1!$E$2:$E$15</c:f>
              <c:numCache>
                <c:formatCode>General</c:formatCode>
                <c:ptCount val="14"/>
                <c:pt idx="0">
                  <c:v>16.04238526</c:v>
                </c:pt>
                <c:pt idx="1">
                  <c:v>0.14709888400000001</c:v>
                </c:pt>
                <c:pt idx="2">
                  <c:v>13.204033669999999</c:v>
                </c:pt>
                <c:pt idx="3">
                  <c:v>9.6814225109999992</c:v>
                </c:pt>
                <c:pt idx="4">
                  <c:v>53.540371479999997</c:v>
                </c:pt>
                <c:pt idx="5">
                  <c:v>3.0947370570000001</c:v>
                </c:pt>
                <c:pt idx="6">
                  <c:v>2.8756622630000002</c:v>
                </c:pt>
                <c:pt idx="7">
                  <c:v>0.25731480099999998</c:v>
                </c:pt>
                <c:pt idx="8">
                  <c:v>1.383441E-3</c:v>
                </c:pt>
                <c:pt idx="9">
                  <c:v>1.155590626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690-4360-BC1B-185B111CBA0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Лист1!$F$2:$F$15</c:f>
              <c:numCache>
                <c:formatCode>General</c:formatCode>
                <c:ptCount val="14"/>
                <c:pt idx="0">
                  <c:v>0.16042385300000001</c:v>
                </c:pt>
                <c:pt idx="1">
                  <c:v>1.470989E-3</c:v>
                </c:pt>
                <c:pt idx="2">
                  <c:v>0.13204033700000001</c:v>
                </c:pt>
                <c:pt idx="3">
                  <c:v>9.6814225000000004E-2</c:v>
                </c:pt>
                <c:pt idx="4">
                  <c:v>0.53540371499999995</c:v>
                </c:pt>
                <c:pt idx="5">
                  <c:v>3.0947371000000001E-2</c:v>
                </c:pt>
                <c:pt idx="6">
                  <c:v>2.8756622999999999E-2</c:v>
                </c:pt>
                <c:pt idx="7">
                  <c:v>2.5731479999999999E-3</c:v>
                </c:pt>
                <c:pt idx="8" formatCode="0.00E+00">
                  <c:v>1.3834399999999999E-5</c:v>
                </c:pt>
                <c:pt idx="9">
                  <c:v>1.1555905999999999E-2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690-4360-BC1B-185B111CBA0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Столбец6</c:v>
                </c:pt>
              </c:strCache>
            </c:strRef>
          </c:tx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Лист1!$G$2:$G$15</c:f>
              <c:numCache>
                <c:formatCode>#,##0.0</c:formatCode>
                <c:ptCount val="14"/>
                <c:pt idx="0">
                  <c:v>303815.2</c:v>
                </c:pt>
                <c:pt idx="1">
                  <c:v>2785.8</c:v>
                </c:pt>
                <c:pt idx="2">
                  <c:v>250061.7</c:v>
                </c:pt>
                <c:pt idx="3">
                  <c:v>183349.5</c:v>
                </c:pt>
                <c:pt idx="4" formatCode="#,##0.00">
                  <c:v>1013962.6</c:v>
                </c:pt>
                <c:pt idx="5">
                  <c:v>58609</c:v>
                </c:pt>
                <c:pt idx="6">
                  <c:v>54460.1</c:v>
                </c:pt>
                <c:pt idx="7">
                  <c:v>4873.1000000000004</c:v>
                </c:pt>
                <c:pt idx="8">
                  <c:v>26.2</c:v>
                </c:pt>
                <c:pt idx="9">
                  <c:v>21884.9</c:v>
                </c:pt>
                <c:pt idx="11" formatCode="#,##0.00">
                  <c:v>1893828.1</c:v>
                </c:pt>
                <c:pt idx="1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690-4360-BC1B-185B111CB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1.9345061130829812E-2"/>
                  <c:y val="9.541053080993308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4.6150880560830193E-2"/>
                  <c:y val="-0.1684749800526330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8.2337388345472343E-3"/>
                  <c:y val="-0.1499823273327920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8839607780836045E-2"/>
                  <c:y val="-0.30181066099274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0.12621223839729784"/>
                  <c:y val="-0.1471490138301744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0.1126976447228254"/>
                  <c:y val="-5.873471576751868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0.11192447156540536"/>
                  <c:y val="0.1033566694196367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0.18116325158840502"/>
                  <c:y val="0.102660261345502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Лист1!$B$2:$B$13</c:f>
              <c:numCache>
                <c:formatCode>#,##0.00</c:formatCode>
                <c:ptCount val="12"/>
                <c:pt idx="0">
                  <c:v>16.399999999999999</c:v>
                </c:pt>
                <c:pt idx="1">
                  <c:v>0.1</c:v>
                </c:pt>
                <c:pt idx="2">
                  <c:v>13.5</c:v>
                </c:pt>
                <c:pt idx="3">
                  <c:v>7.5</c:v>
                </c:pt>
                <c:pt idx="4">
                  <c:v>54.1</c:v>
                </c:pt>
                <c:pt idx="5">
                  <c:v>3</c:v>
                </c:pt>
                <c:pt idx="6">
                  <c:v>2.8</c:v>
                </c:pt>
                <c:pt idx="7">
                  <c:v>0.2</c:v>
                </c:pt>
                <c:pt idx="8">
                  <c:v>2.4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</c:numCache>
            </c:numRef>
          </c:val>
          <c:extLst>
            <c:ext xmlns:c16="http://schemas.microsoft.com/office/drawing/2014/chart" uri="{C3380CC4-5D6E-409C-BE32-E72D297353CC}">
              <c16:uniqueId val="{00000005-306C-40D7-866C-1F237021D64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</c:numCache>
            </c:numRef>
          </c:val>
          <c:extLst>
            <c:ext xmlns:c16="http://schemas.microsoft.com/office/drawing/2014/chart" uri="{C3380CC4-5D6E-409C-BE32-E72D297353CC}">
              <c16:uniqueId val="{00000006-306C-40D7-866C-1F237021D64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Лист1!$E$2:$E$13</c:f>
              <c:numCache>
                <c:formatCode>0.0</c:formatCode>
                <c:ptCount val="12"/>
                <c:pt idx="0" formatCode="General">
                  <c:v>16.439072100000001</c:v>
                </c:pt>
                <c:pt idx="1">
                  <c:v>0.14581065400000001</c:v>
                </c:pt>
                <c:pt idx="2" formatCode="General">
                  <c:v>13.49773259</c:v>
                </c:pt>
                <c:pt idx="3" formatCode="General">
                  <c:v>7.4828496610000004</c:v>
                </c:pt>
                <c:pt idx="4" formatCode="General">
                  <c:v>54.054571080000002</c:v>
                </c:pt>
                <c:pt idx="5" formatCode="General">
                  <c:v>2.9834578409999999</c:v>
                </c:pt>
                <c:pt idx="6" formatCode="General">
                  <c:v>2.7964807729999999</c:v>
                </c:pt>
                <c:pt idx="7" formatCode="General">
                  <c:v>0.248062386</c:v>
                </c:pt>
                <c:pt idx="8" formatCode="General">
                  <c:v>2.3519629129999999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C-40D7-866C-1F237021D648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0.16439072099999999</c:v>
                </c:pt>
                <c:pt idx="1">
                  <c:v>1.4581069999999999E-3</c:v>
                </c:pt>
                <c:pt idx="2">
                  <c:v>0.13497732600000001</c:v>
                </c:pt>
                <c:pt idx="3">
                  <c:v>7.4828496999999994E-2</c:v>
                </c:pt>
                <c:pt idx="4">
                  <c:v>0.54054571100000004</c:v>
                </c:pt>
                <c:pt idx="5">
                  <c:v>2.9834578E-2</c:v>
                </c:pt>
                <c:pt idx="6">
                  <c:v>2.7964808000000001E-2</c:v>
                </c:pt>
                <c:pt idx="7">
                  <c:v>2.4806239999999998E-3</c:v>
                </c:pt>
                <c:pt idx="8">
                  <c:v>2.3519629E-2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06C-40D7-866C-1F237021D648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Столбец6</c:v>
                </c:pt>
              </c:strCache>
            </c:strRef>
          </c:tx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Лист1!$G$2:$G$13</c:f>
              <c:numCache>
                <c:formatCode>#,##0.0</c:formatCode>
                <c:ptCount val="12"/>
                <c:pt idx="0">
                  <c:v>322939.90000000002</c:v>
                </c:pt>
                <c:pt idx="1">
                  <c:v>2864.4</c:v>
                </c:pt>
                <c:pt idx="2">
                  <c:v>265158.3</c:v>
                </c:pt>
                <c:pt idx="3">
                  <c:v>146998</c:v>
                </c:pt>
                <c:pt idx="4" formatCode="#,##0.00">
                  <c:v>1061883.3999999999</c:v>
                </c:pt>
                <c:pt idx="5">
                  <c:v>58609</c:v>
                </c:pt>
                <c:pt idx="6">
                  <c:v>54935.9</c:v>
                </c:pt>
                <c:pt idx="7">
                  <c:v>4873.1000000000004</c:v>
                </c:pt>
                <c:pt idx="8">
                  <c:v>46203.5</c:v>
                </c:pt>
                <c:pt idx="9" formatCode="#,##0.00">
                  <c:v>1964465.5</c:v>
                </c:pt>
                <c:pt idx="11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06C-40D7-866C-1F237021D6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26476-71DF-424A-A447-09D0D8D120DB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30734-46D2-4082-A789-90C7BADBE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52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30734-46D2-4082-A789-90C7BADBE88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89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10/25/2024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ransition spd="slow"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0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 bwMode="gray">
          <a:xfrm>
            <a:off x="0" y="3071810"/>
            <a:ext cx="9144000" cy="94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решению Совета депутатов городского округа Анадырь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бюджете городского округа Анадырь на 202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 и плановый период 202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годов» (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депутатов городского округа Анадырь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08.04.2024 г. № 420,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 29.07.2024 г. №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447, от 24.10.2024 г. № 25)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1" hangingPunct="1">
              <a:defRPr/>
            </a:pPr>
            <a:endParaRPr lang="ru-RU" sz="1600" b="1" kern="0" dirty="0" smtClean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БЮДЖЕТ ДЛЯ ГРАЖДАН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1027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2221393" cy="1571636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0" y="285728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Городской округ Анадырь</a:t>
            </a:r>
            <a:endParaRPr lang="ru-RU" sz="36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033" name="Picture 9" descr="C:\Users\Олег\Desktop\бюджет\jupVXyFd5D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5209" y="4238079"/>
            <a:ext cx="2643206" cy="230454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86116" y="648866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октябрь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2024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6501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 городского округа Анадырь на 2024 год и плановый период 2025 и 2026 годов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045380"/>
              </p:ext>
            </p:extLst>
          </p:nvPr>
        </p:nvGraphicFramePr>
        <p:xfrm>
          <a:off x="899592" y="2840350"/>
          <a:ext cx="7084270" cy="3097544"/>
        </p:xfrm>
        <a:graphic>
          <a:graphicData uri="http://schemas.openxmlformats.org/drawingml/2006/table">
            <a:tbl>
              <a:tblPr/>
              <a:tblGrid>
                <a:gridCol w="321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644894492"/>
                    </a:ext>
                  </a:extLst>
                </a:gridCol>
                <a:gridCol w="1131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958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70 614,2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64 784,2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65 265,0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Платежи при пользовании природными ресурсами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480,5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499,7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519,7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оказания платных услуг (работ) и компенсации затрат государства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432,3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432,3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432,3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13 597,7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5 353,0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5 339,6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37 037,0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960,5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960,8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неналоговых доходов: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122 161,7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72 029,7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72 517,4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001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Объем безвозмездных поступлений из окружного бюджета в 20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4 году утвержден в размере 1 821 718,9 тыс.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рублей, в 2025 году – в размере 996 546,8 тыс. рублей, в 2026 году – в размере 994 193,0 тыс. рублей. Ожидаемая структура безвозмездных поступлений из окружного бюджета представлена в диаграмме:</a:t>
            </a:r>
            <a:endParaRPr lang="en-US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726880321"/>
              </p:ext>
            </p:extLst>
          </p:nvPr>
        </p:nvGraphicFramePr>
        <p:xfrm>
          <a:off x="251520" y="3143248"/>
          <a:ext cx="8106694" cy="3382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Долговые обязательства городского округа Анадырь состоят из обязательств по бюджетным кредитам, полученным из окружного бюджета.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 smtClean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930728823"/>
              </p:ext>
            </p:extLst>
          </p:nvPr>
        </p:nvGraphicFramePr>
        <p:xfrm>
          <a:off x="278327" y="2564904"/>
          <a:ext cx="810039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283" y="1571612"/>
            <a:ext cx="87868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Приоритетами в расходовании средств бюджета городского округа Анадырь на 2024 год и плановый период 2025 и 2026 годов становятся: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обеспечение своевременности и полноты выплаты заработной платы работникам бюджетной сферы;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недопущение кредиторской задолженности по заработной плате и социальным выплатам;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снижение долговой нагрузки городского округа Анадырь.</a:t>
            </a:r>
          </a:p>
          <a:p>
            <a:pPr indent="457200" algn="just">
              <a:lnSpc>
                <a:spcPct val="150000"/>
              </a:lnSpc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по расходам запланирован в 2024 году в объеме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2 997 003,2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рублей,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2025 году – 1 893 828,1 тыс. рублей, в 2026 году – 1 964 465,5 тыс. рублей.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об объемах бюджета городского округа Анадырь на 2024 год и плановый период 2025 и 2026 годов по разделам классификации расходов бюджета представлена в таблице и диаграмме: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57148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084" y="1510199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расходах бюджета за 2024 год и плановый период 2025 и 2026 годов представлена в таблице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856453"/>
              </p:ext>
            </p:extLst>
          </p:nvPr>
        </p:nvGraphicFramePr>
        <p:xfrm>
          <a:off x="1129187" y="2274859"/>
          <a:ext cx="6919794" cy="3879198"/>
        </p:xfrm>
        <a:graphic>
          <a:graphicData uri="http://schemas.openxmlformats.org/drawingml/2006/table">
            <a:tbl>
              <a:tblPr/>
              <a:tblGrid>
                <a:gridCol w="3514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789784544"/>
                    </a:ext>
                  </a:extLst>
                </a:gridCol>
                <a:gridCol w="1183833">
                  <a:extLst>
                    <a:ext uri="{9D8B030D-6E8A-4147-A177-3AD203B41FA5}">
                      <a16:colId xmlns:a16="http://schemas.microsoft.com/office/drawing/2014/main" val="2889885977"/>
                    </a:ext>
                  </a:extLst>
                </a:gridCol>
              </a:tblGrid>
              <a:tr h="2328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Наименования разделов</a:t>
                      </a:r>
                    </a:p>
                  </a:txBody>
                  <a:tcPr marL="9071" marR="9071" marT="90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25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Условно утвержденные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21 884,9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46 203,5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06375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400 192,8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303 815,2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322 939,9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11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6 666,3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2 785,2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2 864,4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329 631,7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250 061,7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265 158,3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21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414 634,0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183 349,5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146 998,0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Охрана окружающей среды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142 110,2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200601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Образование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1 508 911,6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1 013 962,6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1 061 883,4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69 933,9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58 609,0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58 609,0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119 916,0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54 460,1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54 935,9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37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4 873,1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4 873,1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4 873,1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133,6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371244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2 997 003,2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1 893 828,1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1 964 465,5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972520" y="1946593"/>
            <a:ext cx="11997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2024 год 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357442552"/>
              </p:ext>
            </p:extLst>
          </p:nvPr>
        </p:nvGraphicFramePr>
        <p:xfrm>
          <a:off x="928662" y="2143116"/>
          <a:ext cx="7786742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0775" y="294091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2025 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13015225"/>
              </p:ext>
            </p:extLst>
          </p:nvPr>
        </p:nvGraphicFramePr>
        <p:xfrm>
          <a:off x="539552" y="1919417"/>
          <a:ext cx="8258308" cy="517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500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2026 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4177950239"/>
              </p:ext>
            </p:extLst>
          </p:nvPr>
        </p:nvGraphicFramePr>
        <p:xfrm>
          <a:off x="683568" y="2143116"/>
          <a:ext cx="8031836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106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1714488"/>
            <a:ext cx="821537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2024 год и плановый период 2025 и 2026 годов сформирован на основе 10 муниципальных программ городского округа Анадырь, охватывающих основные сферы (направления) деятельности органов исполнительной власти.  Доля «программных» расходов составит в 2024 году </a:t>
            </a:r>
            <a:r>
              <a:rPr lang="ru-RU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90,0%,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2025 году – 87,1%, в 2026 году – 85,8%.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Непрограммные направления расходов бюджета городского округа Анадырь включают расходы по обеспечению функционирования органов власти, расходы, связанные с обязательствами городского округа Анадырь (членские взносы, публикация в СМИ и другие).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21429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2024год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248050"/>
              </p:ext>
            </p:extLst>
          </p:nvPr>
        </p:nvGraphicFramePr>
        <p:xfrm>
          <a:off x="357158" y="1489966"/>
          <a:ext cx="8429683" cy="5254535"/>
        </p:xfrm>
        <a:graphic>
          <a:graphicData uri="http://schemas.openxmlformats.org/drawingml/2006/table">
            <a:tbl>
              <a:tblPr/>
              <a:tblGrid>
                <a:gridCol w="3494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30306809"/>
                    </a:ext>
                  </a:extLst>
                </a:gridCol>
                <a:gridCol w="686449">
                  <a:extLst>
                    <a:ext uri="{9D8B030D-6E8A-4147-A177-3AD203B41FA5}">
                      <a16:colId xmlns:a16="http://schemas.microsoft.com/office/drawing/2014/main" val="842593804"/>
                    </a:ext>
                  </a:extLst>
                </a:gridCol>
              </a:tblGrid>
              <a:tr h="498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Наименование программы 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Ответственное за исполнение структурное подразделение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2024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(тыс.руб.)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2025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 руб.)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2026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 руб.)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88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</a:t>
                      </a:r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«Управление финансами и имуществом городского округа Анадырь»</a:t>
                      </a:r>
                      <a:endParaRPr kumimoji="0" lang="ru-RU" sz="10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Управление финансов, экономики и имущественных отношений Администрации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86 846,1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60 168,3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65 542,1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5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«Анадырь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безопасный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3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«Поддержка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развитие основных секторов экономики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финансов, экономики и имущественных отношений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65 568,6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62 707,2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71 584,1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«Жилье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городском округе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141 148,0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124 774,2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75 963,5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554 115,3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270 211,2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291 330,9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социально-культурной сферы в городском округе Анадырь на 2020-2026 годы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91 450,4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82 850,9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856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и молодежная политика на территории городского округа Анадырь на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2020-2026 годы»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1 531 234,0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1 039 153,9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1 087 363,1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88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«Охрана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окружающей среды в городском округе Анадырь на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2015-2026 годы»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142 110,2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«Формирование современной городской среды на территории городского округа Анадырь на 2018-2026 годы»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72 388,7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Муниципальная программа «Создание единого информационного пространства городского округа Анадырь на 2020-2026 годы»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10 420,1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8 809,7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9 098,8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516041"/>
                  </a:ext>
                </a:extLst>
              </a:tr>
              <a:tr h="384635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2 696 122,6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1 649 556,6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684 574,6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7158" y="1071546"/>
            <a:ext cx="85725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городского округа Анадырь на 2024 год и плановый период 2025 и 2026 годов </a:t>
            </a:r>
            <a:endParaRPr lang="ru-RU" sz="1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102"/>
            <a:ext cx="9159090" cy="9000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798" y="35813"/>
            <a:ext cx="7326684" cy="82867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термины, используемые в бюджетном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7565913" y="-478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3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8508" y="64426"/>
            <a:ext cx="1285884" cy="909763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5090" y="974189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Местный бюджет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реализации задач и функций местного самоуправления.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денежные средства: налоговые и неналоговые доходы, а также безвозмездные поступления от других бюджетов в форме дотаций, субсидий, субвенций и иных межбюджетных трансфертов.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денежные средства, направляемые на реализацию задач и функций органов власти в различных отраслях: образование, культура, здравоохранение, жилищно-коммунальное хозяйство, сельское хозяйство, социальная защита и обеспечение населения и т.д.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расходов бюджета над его доходами;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доходов бюджета над его расходами.</a:t>
            </a:r>
          </a:p>
        </p:txBody>
      </p:sp>
    </p:spTree>
    <p:extLst>
      <p:ext uri="{BB962C8B-B14F-4D97-AF65-F5344CB8AC3E}">
        <p14:creationId xmlns:p14="http://schemas.microsoft.com/office/powerpoint/2010/main" val="215982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1000108"/>
            <a:ext cx="69294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Бюджет в доступной для граждан форме сформирован в целях реализации принципа прозрачности и открытости бюджетной системы Российской Федерации, обеспечения полного и доступного информирования граждан о бюджете городского округа Анадырь.</a:t>
            </a:r>
            <a:endParaRPr lang="ru-RU" sz="1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2214554"/>
            <a:ext cx="85011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Контактная информация</a:t>
            </a:r>
          </a:p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Адрес: 689000, Чукотский А.О., г. Анадырь, ул. Рультытегина д. 1, тел/факс: 6-36-00</a:t>
            </a:r>
          </a:p>
          <a:p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precedent@rambler.ru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приемной Главы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finotdel@chukotnet.ru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Управления финансов, экономики и имущественных отношений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643050"/>
            <a:ext cx="6929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Подготовлено </a:t>
            </a:r>
          </a:p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Управлением финансов, экономики и имущественных отношений Администрации городского округа Анадырь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03132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2024 год и плановый период 2025 и 2026 годов был утвержден Решением Совета депутатов городского округа Анадырь от 14 декабря 2023 года № 387 (с учетом изменений).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В бюджете городского округа Анадырь на 2024 год и плановый период 2025 и 2026 годов утверждены следующие основные показатели: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9810" y="712824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603673"/>
              </p:ext>
            </p:extLst>
          </p:nvPr>
        </p:nvGraphicFramePr>
        <p:xfrm>
          <a:off x="323528" y="3500438"/>
          <a:ext cx="8352928" cy="2718218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781580419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727717347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16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2024 год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2025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2026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2 861 722,0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1 967 828,1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1 964 465,5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2 997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003,2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1 893 828,1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1 964 465,5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Дефицит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 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Профицит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135 281,2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74 000,0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49299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городского округа Анадырь представлены налоговыми и неналоговыми доходами, а также безвозмездными поступлениями из окружного бюджета в виде субвенций, субсидий и иных межбюджетных трансфертов.</a:t>
            </a:r>
          </a:p>
          <a:p>
            <a:pPr algn="just"/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Структура доходов бюджета на 2024 год и плановый период 2025 и 2026 годов.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622896"/>
              </p:ext>
            </p:extLst>
          </p:nvPr>
        </p:nvGraphicFramePr>
        <p:xfrm>
          <a:off x="1136082" y="4026652"/>
          <a:ext cx="7277635" cy="2118360"/>
        </p:xfrm>
        <a:graphic>
          <a:graphicData uri="http://schemas.openxmlformats.org/drawingml/2006/table">
            <a:tbl>
              <a:tblPr/>
              <a:tblGrid>
                <a:gridCol w="211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774368882"/>
                    </a:ext>
                  </a:extLst>
                </a:gridCol>
                <a:gridCol w="1719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9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585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607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992 303,0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971 281,3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970 272,5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437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1 869 419,0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996 546,8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994 193,0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r>
                        <a:rPr kumimoji="0" lang="en-US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61 722,0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1 967 828,1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1 964 465,5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городского округа Анадырь на 2024 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752733382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62095483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302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709460771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180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428737"/>
            <a:ext cx="9144000" cy="155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>
              <a:lnSpc>
                <a:spcPct val="12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налоговых доходов бюджета городского округа Анадырь на 2024 год сложился в объеме 870 141,3 тыс. рублей, на 2025 год – 899 251,6 тыс. рублей, на 2026 год – 897 755,1 тыс. рублей. Ожидаемая структура налоговых доходов бюджета городского округа Анадырь на 2024 год и плановый период 2025 и 2026 годов 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178982"/>
              </p:ext>
            </p:extLst>
          </p:nvPr>
        </p:nvGraphicFramePr>
        <p:xfrm>
          <a:off x="1040663" y="2780928"/>
          <a:ext cx="7062674" cy="3387064"/>
        </p:xfrm>
        <a:graphic>
          <a:graphicData uri="http://schemas.openxmlformats.org/drawingml/2006/table">
            <a:tbl>
              <a:tblPr/>
              <a:tblGrid>
                <a:gridCol w="399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26588243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41245551"/>
                    </a:ext>
                  </a:extLst>
                </a:gridCol>
                <a:gridCol w="1119640">
                  <a:extLst>
                    <a:ext uri="{9D8B030D-6E8A-4147-A177-3AD203B41FA5}">
                      <a16:colId xmlns:a16="http://schemas.microsoft.com/office/drawing/2014/main" val="471782052"/>
                    </a:ext>
                  </a:extLst>
                </a:gridCol>
              </a:tblGrid>
              <a:tr h="29561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566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698 899,0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716 026,0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720 023,0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92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4 061,3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10 003,6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13 491,1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126 354,0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131 928,0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122 471,0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104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7 046,0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7 053,0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7 060,0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31 058,0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31 518,0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31 987,0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2 723,0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2 723,0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2 723,0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налоговых доходов: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870 141,3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899 251,6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897 755,1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43050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2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удельный вес в структуре налоговых доходов, как и ранее, ожидается от поступлений налога на доходы физических лиц, который составит в 2024 году – 80,3%, в 2025 году – 79,6%, в 2026 году – 80,2%. </a:t>
            </a:r>
          </a:p>
          <a:p>
            <a:pPr indent="457200" algn="just">
              <a:lnSpc>
                <a:spcPct val="20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бюджета городского округа Анадырь на 2024 год прогнозируются в объеме 122 161,7 тыс. рублей, в 2025 году – в объеме 72 029,7 тыс. рублей, в 2026 году – в объеме 72 517,4 тыс. рублей.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27019</TotalTime>
  <Words>1466</Words>
  <Application>Microsoft Office PowerPoint</Application>
  <PresentationFormat>Экран (4:3)</PresentationFormat>
  <Paragraphs>306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Constantia</vt:lpstr>
      <vt:lpstr>Georgia</vt:lpstr>
      <vt:lpstr>Times New Roman</vt:lpstr>
      <vt:lpstr>Verdana</vt:lpstr>
      <vt:lpstr>Wingdings 2</vt:lpstr>
      <vt:lpstr>Поток</vt:lpstr>
      <vt:lpstr>Презентация PowerPoint</vt:lpstr>
      <vt:lpstr>Основные понятия и термины, используемые в бюджетном процессе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sinbin</dc:creator>
  <cp:lastModifiedBy>Татьяна Микитюк</cp:lastModifiedBy>
  <cp:revision>1509</cp:revision>
  <dcterms:created xsi:type="dcterms:W3CDTF">2004-02-12T06:43:32Z</dcterms:created>
  <dcterms:modified xsi:type="dcterms:W3CDTF">2024-10-25T03:43:14Z</dcterms:modified>
</cp:coreProperties>
</file>