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56A0"/>
    <a:srgbClr val="90B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u="none" strike="noStrike" kern="120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Среднемесячная заработная плата работников организаций 2023 год (руб.)</a:t>
            </a:r>
          </a:p>
        </c:rich>
      </c:tx>
      <c:layout>
        <c:manualLayout>
          <c:xMode val="edge"/>
          <c:yMode val="edge"/>
          <c:x val="8.7997720191867898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9292374117303711"/>
          <c:y val="0.17171296296296298"/>
          <c:w val="0.50707625882696283"/>
          <c:h val="0.7773611111111110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4950555436922379E-16"/>
                  <c:y val="5.09259259259258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8D5-4E51-8990-98FEAD968D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Лист2!$A$5:$A$10</c:f>
              <c:strCache>
                <c:ptCount val="6"/>
                <c:pt idx="0">
                  <c:v>СЕЛЬСКОЕ ХОЗЯЙСТВО</c:v>
                </c:pt>
                <c:pt idx="1">
                  <c:v>ОБРАБАТЫВАЮЩИЕ ПРОИЗВОДСТВА</c:v>
                </c:pt>
                <c:pt idx="2">
                  <c:v>ВОДОСНАБЖЕНИЕ; ВОДООТВЕДЕНИЕ, ОРГАНИЗАЦИЯ СБОРА И УТИЛИЗАЦИЯ ОТХОДОВ</c:v>
                </c:pt>
                <c:pt idx="3">
                  <c:v> СТРОИТЕЛЬСТВО</c:v>
                </c:pt>
                <c:pt idx="4">
                  <c:v>ДЕЯТЕЛЬНОСТЬ ГОСТИНИЦ И ПРЕДПРИЯТИЙ ОБЩЕСТВЕННОГО ПИТАНИЯ</c:v>
                </c:pt>
                <c:pt idx="5">
                  <c:v>ДЕЯТЕЛЬНОСТЬ ФИНАНСОВАЯ И СТРАХОВАЯ</c:v>
                </c:pt>
              </c:strCache>
            </c:strRef>
          </c:cat>
          <c:val>
            <c:numRef>
              <c:f>Лист2!$D$5:$D$10</c:f>
              <c:numCache>
                <c:formatCode>_(* #,##0.00_);_(* \(#,##0.00\);_(* "-"??_);_(@_)</c:formatCode>
                <c:ptCount val="6"/>
                <c:pt idx="0">
                  <c:v>161448.20000000001</c:v>
                </c:pt>
                <c:pt idx="1">
                  <c:v>111171.6</c:v>
                </c:pt>
                <c:pt idx="2">
                  <c:v>172342.2</c:v>
                </c:pt>
                <c:pt idx="3">
                  <c:v>86819.199999999997</c:v>
                </c:pt>
                <c:pt idx="4">
                  <c:v>104797.8</c:v>
                </c:pt>
                <c:pt idx="5">
                  <c:v>232346.3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D5-4E51-8990-98FEAD968D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53168760"/>
        <c:axId val="453166136"/>
      </c:barChart>
      <c:catAx>
        <c:axId val="453168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3166136"/>
        <c:crosses val="autoZero"/>
        <c:auto val="1"/>
        <c:lblAlgn val="ctr"/>
        <c:lblOffset val="100"/>
        <c:noMultiLvlLbl val="0"/>
      </c:catAx>
      <c:valAx>
        <c:axId val="4531661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453168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ysClr val="windowText" lastClr="000000"/>
                </a:solidFill>
              </a:rPr>
              <a:t>Темп роста среднемесячной</a:t>
            </a:r>
            <a:r>
              <a:rPr lang="ru-RU" baseline="0" dirty="0">
                <a:solidFill>
                  <a:sysClr val="windowText" lastClr="000000"/>
                </a:solidFill>
              </a:rPr>
              <a:t> заработной платы работников </a:t>
            </a:r>
            <a:r>
              <a:rPr lang="ru-RU" baseline="0" dirty="0" smtClean="0">
                <a:solidFill>
                  <a:sysClr val="windowText" lastClr="000000"/>
                </a:solidFill>
              </a:rPr>
              <a:t>организаций**</a:t>
            </a:r>
            <a:endParaRPr lang="ru-RU" dirty="0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4496981627296589"/>
          <c:y val="0.24101851851851852"/>
          <c:w val="0.52447462817147861"/>
          <c:h val="0.70805555555555544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4756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3"/>
              <c:layout>
                <c:manualLayout>
                  <c:x val="-5.5555555555556572E-3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CC8-441E-B342-2B6DC2C399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Лист2!$A$4:$A$10</c:f>
              <c:strCache>
                <c:ptCount val="7"/>
                <c:pt idx="0">
                  <c:v> По всем видам экономической деятельности</c:v>
                </c:pt>
                <c:pt idx="1">
                  <c:v>СЕЛЬСКОЕ ХОЗЯЙСТВО</c:v>
                </c:pt>
                <c:pt idx="2">
                  <c:v>ОБРАБАТЫВАЮЩИЕ ПРОИЗВОДСТВА</c:v>
                </c:pt>
                <c:pt idx="3">
                  <c:v>ВОДОСНАБЖЕНИЕ; ВОДООТВЕДЕНИЕ, ОРГАНИЗАЦИЯ СБОРА И УТИЛИЗАЦИЯ ОТХОДОВ</c:v>
                </c:pt>
                <c:pt idx="4">
                  <c:v> СТРОИТЕЛЬСТВО</c:v>
                </c:pt>
                <c:pt idx="5">
                  <c:v>ДЕЯТЕЛЬНОСТЬ ГОСТИНИЦ И ПРЕДПРИЯТИЙ ОБЩЕСТВЕННОГО ПИТАНИЯ</c:v>
                </c:pt>
                <c:pt idx="6">
                  <c:v>ДЕЯТЕЛЬНОСТЬ ФИНАНСОВАЯ И СТРАХОВАЯ</c:v>
                </c:pt>
              </c:strCache>
            </c:strRef>
          </c:cat>
          <c:val>
            <c:numRef>
              <c:f>Лист2!$B$4:$B$10</c:f>
              <c:numCache>
                <c:formatCode>0.0%</c:formatCode>
                <c:ptCount val="7"/>
                <c:pt idx="0">
                  <c:v>1.1486188931812955</c:v>
                </c:pt>
                <c:pt idx="1">
                  <c:v>1.1478826324025746</c:v>
                </c:pt>
                <c:pt idx="2">
                  <c:v>1.1613788838303536</c:v>
                </c:pt>
                <c:pt idx="3">
                  <c:v>1.4819105860583179</c:v>
                </c:pt>
                <c:pt idx="4">
                  <c:v>0.88821048797804925</c:v>
                </c:pt>
                <c:pt idx="5">
                  <c:v>1.2303402643173875</c:v>
                </c:pt>
                <c:pt idx="6">
                  <c:v>1.163703978243122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C8-441E-B342-2B6DC2C399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62678496"/>
        <c:axId val="462675872"/>
        <c:axId val="0"/>
      </c:bar3DChart>
      <c:catAx>
        <c:axId val="462678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2675872"/>
        <c:crosses val="autoZero"/>
        <c:auto val="1"/>
        <c:lblAlgn val="ctr"/>
        <c:lblOffset val="100"/>
        <c:noMultiLvlLbl val="0"/>
      </c:catAx>
      <c:valAx>
        <c:axId val="4626758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46267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FCD06-4C4C-46F8-94D5-2DB94052291A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F4B19-6E58-4AEC-817B-2C814518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A28F-2903-44D8-ABFB-DDC7ABA51EBE}" type="datetime1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5288-0911-409C-A761-39D1E434F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049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4D4B-B8BD-4B9A-9983-E17D5E105022}" type="datetime1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5288-0911-409C-A761-39D1E434F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6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2C4-3338-41A5-8B16-E8F6D5777EF5}" type="datetime1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5288-0911-409C-A761-39D1E434F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25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0B46-7849-4517-8E8B-66C5993456E3}" type="datetime1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5288-0911-409C-A761-39D1E434F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55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EED7-B819-472D-80B4-F6D3D191E734}" type="datetime1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5288-0911-409C-A761-39D1E434F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11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79F4-58B0-4DFA-8E01-7AA51DB88B4B}" type="datetime1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5288-0911-409C-A761-39D1E434F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75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47D-BBCB-4D58-972F-7932128A7875}" type="datetime1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5288-0911-409C-A761-39D1E434F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54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F42D-9F60-47FB-816D-5232E6A11C79}" type="datetime1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5288-0911-409C-A761-39D1E434F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19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D1CD-F338-424B-9C50-7242171C5975}" type="datetime1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5288-0911-409C-A761-39D1E434F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15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803B-4A3B-4007-A8D7-BBE4FEF25935}" type="datetime1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5288-0911-409C-A761-39D1E434F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9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CD1D-4F25-40A3-8A21-FA9CE6D41492}" type="datetime1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5288-0911-409C-A761-39D1E434F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96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20F4D-8FF5-45D8-A008-8B178F67E5F4}" type="datetime1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B5288-0911-409C-A761-39D1E434F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60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63" Type="http://schemas.openxmlformats.org/officeDocument/2006/relationships/image" Target="../media/image402.svg"/><Relationship Id="rId7" Type="http://schemas.openxmlformats.org/officeDocument/2006/relationships/image" Target="../media/image246.svg"/><Relationship Id="rId2" Type="http://schemas.openxmlformats.org/officeDocument/2006/relationships/image" Target="../media/image5.png"/><Relationship Id="rId16" Type="http://schemas.openxmlformats.org/officeDocument/2006/relationships/image" Target="../media/image6.png"/><Relationship Id="rId29" Type="http://schemas.openxmlformats.org/officeDocument/2006/relationships/image" Target="../media/image268.svg"/><Relationship Id="rId16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54.svg"/><Relationship Id="rId165" Type="http://schemas.openxmlformats.org/officeDocument/2006/relationships/image" Target="../media/image8.png"/><Relationship Id="rId164" Type="http://schemas.openxmlformats.org/officeDocument/2006/relationships/image" Target="../media/image7.png"/><Relationship Id="rId35" Type="http://schemas.openxmlformats.org/officeDocument/2006/relationships/image" Target="../media/image274.svg"/></Relationships>
</file>

<file path=ppt/slides/_rels/slide11.xml.rels><?xml version="1.0" encoding="UTF-8" standalone="yes"?>
<Relationships xmlns="http://schemas.openxmlformats.org/package/2006/relationships"><Relationship Id="rId163" Type="http://schemas.openxmlformats.org/officeDocument/2006/relationships/image" Target="../media/image402.svg"/><Relationship Id="rId167" Type="http://schemas.openxmlformats.org/officeDocument/2006/relationships/hyperlink" Target="https://anadyr-adm.ru/system/refinery/resources/W1siZiIsIjIwMjQvMTIvMDcvNXB2Z2doc21iM19fNzcwXzMwLjEwLjIwMjQucGRmIl1d/%D0%9F-770%20%D0%BE%D1%82%2030.10.2024.pdf" TargetMode="External"/><Relationship Id="rId7" Type="http://schemas.openxmlformats.org/officeDocument/2006/relationships/image" Target="../media/image246.svg"/><Relationship Id="rId2" Type="http://schemas.openxmlformats.org/officeDocument/2006/relationships/image" Target="../media/image5.png"/><Relationship Id="rId16" Type="http://schemas.openxmlformats.org/officeDocument/2006/relationships/image" Target="../media/image6.png"/><Relationship Id="rId29" Type="http://schemas.openxmlformats.org/officeDocument/2006/relationships/image" Target="../media/image268.svg"/><Relationship Id="rId16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54.svg"/><Relationship Id="rId165" Type="http://schemas.openxmlformats.org/officeDocument/2006/relationships/image" Target="../media/image8.png"/><Relationship Id="rId164" Type="http://schemas.openxmlformats.org/officeDocument/2006/relationships/image" Target="../media/image7.png"/><Relationship Id="rId35" Type="http://schemas.openxmlformats.org/officeDocument/2006/relationships/image" Target="../media/image274.svg"/><Relationship Id="rId168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163" Type="http://schemas.openxmlformats.org/officeDocument/2006/relationships/image" Target="../media/image402.svg"/><Relationship Id="rId167" Type="http://schemas.openxmlformats.org/officeDocument/2006/relationships/image" Target="../media/image29.gif"/><Relationship Id="rId7" Type="http://schemas.openxmlformats.org/officeDocument/2006/relationships/image" Target="../media/image246.svg"/><Relationship Id="rId2" Type="http://schemas.openxmlformats.org/officeDocument/2006/relationships/image" Target="../media/image5.png"/><Relationship Id="rId16" Type="http://schemas.openxmlformats.org/officeDocument/2006/relationships/image" Target="../media/image6.png"/><Relationship Id="rId29" Type="http://schemas.openxmlformats.org/officeDocument/2006/relationships/image" Target="../media/image268.svg"/><Relationship Id="rId16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54.svg"/><Relationship Id="rId165" Type="http://schemas.openxmlformats.org/officeDocument/2006/relationships/image" Target="../media/image8.png"/><Relationship Id="rId164" Type="http://schemas.openxmlformats.org/officeDocument/2006/relationships/image" Target="../media/image7.png"/><Relationship Id="rId35" Type="http://schemas.openxmlformats.org/officeDocument/2006/relationships/image" Target="../media/image274.sv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2.svg"/><Relationship Id="rId163" Type="http://schemas.openxmlformats.org/officeDocument/2006/relationships/image" Target="../media/image402.svg"/><Relationship Id="rId171" Type="http://schemas.openxmlformats.org/officeDocument/2006/relationships/image" Target="../media/image34.png"/><Relationship Id="rId167" Type="http://schemas.openxmlformats.org/officeDocument/2006/relationships/image" Target="../media/image30.jpeg"/><Relationship Id="rId7" Type="http://schemas.openxmlformats.org/officeDocument/2006/relationships/image" Target="../media/image246.svg"/><Relationship Id="rId170" Type="http://schemas.openxmlformats.org/officeDocument/2006/relationships/image" Target="../media/image33.png"/><Relationship Id="rId2" Type="http://schemas.openxmlformats.org/officeDocument/2006/relationships/image" Target="../media/image4.png"/><Relationship Id="rId16" Type="http://schemas.openxmlformats.org/officeDocument/2006/relationships/image" Target="../media/image6.png"/><Relationship Id="rId29" Type="http://schemas.openxmlformats.org/officeDocument/2006/relationships/image" Target="../media/image268.svg"/><Relationship Id="rId16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54.svg"/><Relationship Id="rId165" Type="http://schemas.openxmlformats.org/officeDocument/2006/relationships/image" Target="../media/image8.png"/><Relationship Id="rId164" Type="http://schemas.openxmlformats.org/officeDocument/2006/relationships/image" Target="../media/image7.png"/><Relationship Id="rId169" Type="http://schemas.openxmlformats.org/officeDocument/2006/relationships/image" Target="../media/image32.png"/><Relationship Id="rId14" Type="http://schemas.openxmlformats.org/officeDocument/2006/relationships/image" Target="../media/image5.png"/><Relationship Id="rId35" Type="http://schemas.openxmlformats.org/officeDocument/2006/relationships/image" Target="../media/image274.svg"/><Relationship Id="rId168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2.svg"/><Relationship Id="rId163" Type="http://schemas.openxmlformats.org/officeDocument/2006/relationships/image" Target="../media/image402.svg"/><Relationship Id="rId7" Type="http://schemas.openxmlformats.org/officeDocument/2006/relationships/image" Target="../media/image246.svg"/><Relationship Id="rId2" Type="http://schemas.openxmlformats.org/officeDocument/2006/relationships/image" Target="../media/image4.png"/><Relationship Id="rId16" Type="http://schemas.openxmlformats.org/officeDocument/2006/relationships/image" Target="../media/image6.png"/><Relationship Id="rId29" Type="http://schemas.openxmlformats.org/officeDocument/2006/relationships/image" Target="../media/image268.svg"/><Relationship Id="rId16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54.svg"/><Relationship Id="rId165" Type="http://schemas.openxmlformats.org/officeDocument/2006/relationships/image" Target="../media/image8.png"/><Relationship Id="rId164" Type="http://schemas.openxmlformats.org/officeDocument/2006/relationships/image" Target="../media/image7.png"/><Relationship Id="rId14" Type="http://schemas.openxmlformats.org/officeDocument/2006/relationships/image" Target="../media/image5.png"/><Relationship Id="rId35" Type="http://schemas.openxmlformats.org/officeDocument/2006/relationships/image" Target="../media/image274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2.svg"/><Relationship Id="rId163" Type="http://schemas.openxmlformats.org/officeDocument/2006/relationships/image" Target="../media/image402.svg"/><Relationship Id="rId171" Type="http://schemas.openxmlformats.org/officeDocument/2006/relationships/image" Target="../media/image14.png"/><Relationship Id="rId184" Type="http://schemas.openxmlformats.org/officeDocument/2006/relationships/image" Target="../media/image18.png"/><Relationship Id="rId167" Type="http://schemas.openxmlformats.org/officeDocument/2006/relationships/image" Target="../media/image10.png"/><Relationship Id="rId7" Type="http://schemas.openxmlformats.org/officeDocument/2006/relationships/image" Target="../media/image246.svg"/><Relationship Id="rId12" Type="http://schemas.openxmlformats.org/officeDocument/2006/relationships/image" Target="../media/image12.svg"/><Relationship Id="rId170" Type="http://schemas.openxmlformats.org/officeDocument/2006/relationships/image" Target="../media/image13.png"/><Relationship Id="rId38" Type="http://schemas.openxmlformats.org/officeDocument/2006/relationships/image" Target="../media/image38.svg"/><Relationship Id="rId183" Type="http://schemas.openxmlformats.org/officeDocument/2006/relationships/image" Target="../media/image17.png"/><Relationship Id="rId158" Type="http://schemas.openxmlformats.org/officeDocument/2006/relationships/image" Target="../media/image158.svg"/><Relationship Id="rId2" Type="http://schemas.openxmlformats.org/officeDocument/2006/relationships/image" Target="../media/image4.png"/><Relationship Id="rId16" Type="http://schemas.openxmlformats.org/officeDocument/2006/relationships/image" Target="../media/image6.png"/><Relationship Id="rId29" Type="http://schemas.openxmlformats.org/officeDocument/2006/relationships/image" Target="../media/image268.svg"/><Relationship Id="rId166" Type="http://schemas.openxmlformats.org/officeDocument/2006/relationships/image" Target="../media/image9.png"/><Relationship Id="rId182" Type="http://schemas.openxmlformats.org/officeDocument/2006/relationships/image" Target="../media/image16.png"/><Relationship Id="rId54" Type="http://schemas.openxmlformats.org/officeDocument/2006/relationships/image" Target="../media/image54.svg"/><Relationship Id="rId18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8" Type="http://schemas.openxmlformats.org/officeDocument/2006/relationships/image" Target="../media/image58.svg"/><Relationship Id="rId15" Type="http://schemas.openxmlformats.org/officeDocument/2006/relationships/image" Target="../media/image254.svg"/><Relationship Id="rId165" Type="http://schemas.openxmlformats.org/officeDocument/2006/relationships/image" Target="../media/image8.png"/><Relationship Id="rId82" Type="http://schemas.openxmlformats.org/officeDocument/2006/relationships/image" Target="../media/image82.svg"/><Relationship Id="rId181" Type="http://schemas.openxmlformats.org/officeDocument/2006/relationships/image" Target="../media/image15.png"/><Relationship Id="rId186" Type="http://schemas.openxmlformats.org/officeDocument/2006/relationships/image" Target="../media/image19.png"/><Relationship Id="rId28" Type="http://schemas.openxmlformats.org/officeDocument/2006/relationships/image" Target="../media/image28.svg"/><Relationship Id="rId164" Type="http://schemas.openxmlformats.org/officeDocument/2006/relationships/image" Target="../media/image7.png"/><Relationship Id="rId169" Type="http://schemas.openxmlformats.org/officeDocument/2006/relationships/image" Target="../media/image12.png"/><Relationship Id="rId78" Type="http://schemas.openxmlformats.org/officeDocument/2006/relationships/image" Target="../media/image78.svg"/><Relationship Id="rId185" Type="http://schemas.openxmlformats.org/officeDocument/2006/relationships/hyperlink" Target="https://icons8.ru/icon/17530/helicopter" TargetMode="External"/><Relationship Id="rId14" Type="http://schemas.openxmlformats.org/officeDocument/2006/relationships/image" Target="../media/image5.png"/><Relationship Id="rId35" Type="http://schemas.openxmlformats.org/officeDocument/2006/relationships/image" Target="../media/image274.svg"/><Relationship Id="rId168" Type="http://schemas.openxmlformats.org/officeDocument/2006/relationships/image" Target="../media/image11.png"/><Relationship Id="rId22" Type="http://schemas.openxmlformats.org/officeDocument/2006/relationships/image" Target="../media/image22.svg"/><Relationship Id="rId180" Type="http://schemas.openxmlformats.org/officeDocument/2006/relationships/image" Target="../media/image180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2.svg"/><Relationship Id="rId163" Type="http://schemas.openxmlformats.org/officeDocument/2006/relationships/image" Target="../media/image402.svg"/><Relationship Id="rId7" Type="http://schemas.openxmlformats.org/officeDocument/2006/relationships/image" Target="../media/image246.svg"/><Relationship Id="rId2" Type="http://schemas.openxmlformats.org/officeDocument/2006/relationships/image" Target="../media/image4.png"/><Relationship Id="rId16" Type="http://schemas.openxmlformats.org/officeDocument/2006/relationships/image" Target="../media/image6.png"/><Relationship Id="rId29" Type="http://schemas.openxmlformats.org/officeDocument/2006/relationships/image" Target="../media/image268.svg"/><Relationship Id="rId16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54.svg"/><Relationship Id="rId165" Type="http://schemas.openxmlformats.org/officeDocument/2006/relationships/image" Target="../media/image8.png"/><Relationship Id="rId164" Type="http://schemas.openxmlformats.org/officeDocument/2006/relationships/image" Target="../media/image7.png"/><Relationship Id="rId14" Type="http://schemas.openxmlformats.org/officeDocument/2006/relationships/image" Target="../media/image5.png"/><Relationship Id="rId35" Type="http://schemas.openxmlformats.org/officeDocument/2006/relationships/image" Target="../media/image274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2.svg"/><Relationship Id="rId163" Type="http://schemas.openxmlformats.org/officeDocument/2006/relationships/image" Target="../media/image402.svg"/><Relationship Id="rId167" Type="http://schemas.openxmlformats.org/officeDocument/2006/relationships/chart" Target="../charts/chart2.xml"/><Relationship Id="rId2" Type="http://schemas.openxmlformats.org/officeDocument/2006/relationships/image" Target="../media/image4.png"/><Relationship Id="rId16" Type="http://schemas.openxmlformats.org/officeDocument/2006/relationships/image" Target="../media/image6.png"/><Relationship Id="rId29" Type="http://schemas.openxmlformats.org/officeDocument/2006/relationships/image" Target="../media/image268.svg"/><Relationship Id="rId166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54.svg"/><Relationship Id="rId165" Type="http://schemas.openxmlformats.org/officeDocument/2006/relationships/image" Target="../media/image9.png"/><Relationship Id="rId164" Type="http://schemas.openxmlformats.org/officeDocument/2006/relationships/image" Target="../media/image8.png"/><Relationship Id="rId14" Type="http://schemas.openxmlformats.org/officeDocument/2006/relationships/image" Target="../media/image5.png"/><Relationship Id="rId35" Type="http://schemas.openxmlformats.org/officeDocument/2006/relationships/image" Target="../media/image274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2.svg"/><Relationship Id="rId163" Type="http://schemas.openxmlformats.org/officeDocument/2006/relationships/image" Target="../media/image402.svg"/><Relationship Id="rId167" Type="http://schemas.openxmlformats.org/officeDocument/2006/relationships/image" Target="../media/image11.png"/><Relationship Id="rId12" Type="http://schemas.openxmlformats.org/officeDocument/2006/relationships/image" Target="../media/image120.svg"/><Relationship Id="rId170" Type="http://schemas.microsoft.com/office/2007/relationships/hdphoto" Target="../media/hdphoto1.wdp"/><Relationship Id="rId2" Type="http://schemas.openxmlformats.org/officeDocument/2006/relationships/image" Target="../media/image4.png"/><Relationship Id="rId16" Type="http://schemas.openxmlformats.org/officeDocument/2006/relationships/image" Target="../media/image6.png"/><Relationship Id="rId29" Type="http://schemas.openxmlformats.org/officeDocument/2006/relationships/image" Target="../media/image268.svg"/><Relationship Id="rId166" Type="http://schemas.openxmlformats.org/officeDocument/2006/relationships/image" Target="../media/image21.png"/><Relationship Id="rId132" Type="http://schemas.openxmlformats.org/officeDocument/2006/relationships/image" Target="../media/image132.sv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54.svg"/><Relationship Id="rId165" Type="http://schemas.openxmlformats.org/officeDocument/2006/relationships/image" Target="../media/image9.png"/><Relationship Id="rId164" Type="http://schemas.openxmlformats.org/officeDocument/2006/relationships/image" Target="../media/image8.png"/><Relationship Id="rId130" Type="http://schemas.openxmlformats.org/officeDocument/2006/relationships/image" Target="../media/image130.svg"/><Relationship Id="rId169" Type="http://schemas.openxmlformats.org/officeDocument/2006/relationships/image" Target="../media/image23.png"/><Relationship Id="rId14" Type="http://schemas.openxmlformats.org/officeDocument/2006/relationships/image" Target="../media/image5.png"/><Relationship Id="rId35" Type="http://schemas.openxmlformats.org/officeDocument/2006/relationships/image" Target="../media/image274.svg"/><Relationship Id="rId168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2.svg"/><Relationship Id="rId163" Type="http://schemas.openxmlformats.org/officeDocument/2006/relationships/image" Target="../media/image402.svg"/><Relationship Id="rId167" Type="http://schemas.openxmlformats.org/officeDocument/2006/relationships/image" Target="../media/image24.png"/><Relationship Id="rId7" Type="http://schemas.openxmlformats.org/officeDocument/2006/relationships/image" Target="../media/image246.svg"/><Relationship Id="rId2" Type="http://schemas.openxmlformats.org/officeDocument/2006/relationships/image" Target="../media/image4.png"/><Relationship Id="rId16" Type="http://schemas.openxmlformats.org/officeDocument/2006/relationships/image" Target="../media/image6.png"/><Relationship Id="rId29" Type="http://schemas.openxmlformats.org/officeDocument/2006/relationships/image" Target="../media/image268.svg"/><Relationship Id="rId16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54.svg"/><Relationship Id="rId165" Type="http://schemas.openxmlformats.org/officeDocument/2006/relationships/image" Target="../media/image8.png"/><Relationship Id="rId164" Type="http://schemas.openxmlformats.org/officeDocument/2006/relationships/image" Target="../media/image7.png"/><Relationship Id="rId169" Type="http://schemas.openxmlformats.org/officeDocument/2006/relationships/image" Target="../media/image25.gif"/><Relationship Id="rId14" Type="http://schemas.openxmlformats.org/officeDocument/2006/relationships/image" Target="../media/image5.png"/><Relationship Id="rId35" Type="http://schemas.openxmlformats.org/officeDocument/2006/relationships/image" Target="../media/image274.svg"/><Relationship Id="rId168" Type="http://schemas.openxmlformats.org/officeDocument/2006/relationships/hyperlink" Target="https://erdc.ru/about-tor/" TargetMode="Externa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2.svg"/><Relationship Id="rId163" Type="http://schemas.openxmlformats.org/officeDocument/2006/relationships/image" Target="../media/image402.svg"/><Relationship Id="rId167" Type="http://schemas.openxmlformats.org/officeDocument/2006/relationships/hyperlink" Target="https://erdc.ru/about-azrf/" TargetMode="External"/><Relationship Id="rId7" Type="http://schemas.openxmlformats.org/officeDocument/2006/relationships/image" Target="../media/image246.svg"/><Relationship Id="rId2" Type="http://schemas.openxmlformats.org/officeDocument/2006/relationships/image" Target="../media/image4.png"/><Relationship Id="rId16" Type="http://schemas.openxmlformats.org/officeDocument/2006/relationships/image" Target="../media/image6.png"/><Relationship Id="rId29" Type="http://schemas.openxmlformats.org/officeDocument/2006/relationships/image" Target="../media/image268.svg"/><Relationship Id="rId16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54.svg"/><Relationship Id="rId165" Type="http://schemas.openxmlformats.org/officeDocument/2006/relationships/image" Target="../media/image8.png"/><Relationship Id="rId164" Type="http://schemas.openxmlformats.org/officeDocument/2006/relationships/image" Target="../media/image7.png"/><Relationship Id="rId169" Type="http://schemas.openxmlformats.org/officeDocument/2006/relationships/image" Target="../media/image27.gif"/><Relationship Id="rId14" Type="http://schemas.openxmlformats.org/officeDocument/2006/relationships/image" Target="../media/image5.png"/><Relationship Id="rId35" Type="http://schemas.openxmlformats.org/officeDocument/2006/relationships/image" Target="../media/image274.svg"/><Relationship Id="rId16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83" y="5360035"/>
            <a:ext cx="7741920" cy="944332"/>
          </a:xfrm>
        </p:spPr>
        <p:txBody>
          <a:bodyPr/>
          <a:lstStyle/>
          <a:p>
            <a:pPr algn="l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</a:p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АНАДЫРЬ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0715376B-C49F-4A00-C2E7-5650B2698BB8}"/>
              </a:ext>
            </a:extLst>
          </p:cNvPr>
          <p:cNvSpPr/>
          <p:nvPr/>
        </p:nvSpPr>
        <p:spPr>
          <a:xfrm>
            <a:off x="6625244" y="229251"/>
            <a:ext cx="5364479" cy="1117411"/>
          </a:xfrm>
          <a:prstGeom prst="roundRect">
            <a:avLst>
              <a:gd name="adj" fmla="val 2238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ЧУКОТСКИЙ АВТОНОМНЫЙ ОКРУГ</a:t>
            </a:r>
            <a:endParaRPr lang="ru-ID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6617" y="260660"/>
            <a:ext cx="900953" cy="10860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2084" t="34068" r="33155" b="31648"/>
          <a:stretch/>
        </p:blipFill>
        <p:spPr>
          <a:xfrm>
            <a:off x="442883" y="1648931"/>
            <a:ext cx="8185728" cy="3397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10259" t="29629" r="77292" b="42130"/>
          <a:stretch/>
        </p:blipFill>
        <p:spPr>
          <a:xfrm>
            <a:off x="8934284" y="1461582"/>
            <a:ext cx="2955686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46523" y="6361061"/>
            <a:ext cx="2743200" cy="365125"/>
          </a:xfrm>
        </p:spPr>
        <p:txBody>
          <a:bodyPr/>
          <a:lstStyle/>
          <a:p>
            <a:fld id="{58DB5288-0911-409C-A761-39D1E434F0D0}" type="slidenum">
              <a:rPr lang="ru-RU" sz="11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AFE5BA-EC71-88F3-6F37-48ED5F5A2D1D}"/>
              </a:ext>
            </a:extLst>
          </p:cNvPr>
          <p:cNvSpPr txBox="1"/>
          <p:nvPr/>
        </p:nvSpPr>
        <p:spPr>
          <a:xfrm>
            <a:off x="442883" y="911631"/>
            <a:ext cx="1140737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МЕРЫ ПОДДЕРЖКИ ДЛЯ БИЗНЕСА И ИНВЕСТОРОВ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ГОРОДСКОЙ ОКРУГ АНАДЫРЬ</a:t>
            </a:r>
            <a:endParaRPr lang="ru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D5B699-E053-6CC0-0000-14DCC1BD2C99}"/>
              </a:ext>
            </a:extLst>
          </p:cNvPr>
          <p:cNvSpPr txBox="1"/>
          <p:nvPr/>
        </p:nvSpPr>
        <p:spPr>
          <a:xfrm>
            <a:off x="442883" y="6374346"/>
            <a:ext cx="916058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городского округа Анадырь</a:t>
            </a:r>
            <a:endParaRPr lang="ru-ID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 descr="Указатель со сплошной заливкой">
            <a:extLst>
              <a:ext uri="{FF2B5EF4-FFF2-40B4-BE49-F238E27FC236}">
                <a16:creationId xmlns:a16="http://schemas.microsoft.com/office/drawing/2014/main" id="{A45A8E71-380A-6D0B-2161-D39EFA25A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469475" y="1976649"/>
            <a:ext cx="360000" cy="360000"/>
          </a:xfrm>
          <a:prstGeom prst="rect">
            <a:avLst/>
          </a:prstGeom>
        </p:spPr>
      </p:pic>
      <p:pic>
        <p:nvPicPr>
          <p:cNvPr id="14" name="Рисунок 13" descr="Запасы со сплошной заливкой">
            <a:extLst>
              <a:ext uri="{FF2B5EF4-FFF2-40B4-BE49-F238E27FC236}">
                <a16:creationId xmlns:a16="http://schemas.microsoft.com/office/drawing/2014/main" id="{717FEFC0-A000-68AF-FD98-613B3C684E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9901534" y="1976649"/>
            <a:ext cx="360000" cy="360000"/>
          </a:xfrm>
          <a:prstGeom prst="rect">
            <a:avLst/>
          </a:prstGeom>
        </p:spPr>
      </p:pic>
      <p:pic>
        <p:nvPicPr>
          <p:cNvPr id="21" name="Рисунок 20" descr="Ракета со сплошной заливкой">
            <a:extLst>
              <a:ext uri="{FF2B5EF4-FFF2-40B4-BE49-F238E27FC236}">
                <a16:creationId xmlns:a16="http://schemas.microsoft.com/office/drawing/2014/main" id="{4B7F80D0-D58D-8CAE-D4CB-3C3AC762A9A7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83382" y="4170262"/>
            <a:ext cx="360000" cy="360000"/>
          </a:xfrm>
          <a:prstGeom prst="rect">
            <a:avLst/>
          </a:prstGeom>
        </p:spPr>
      </p:pic>
      <p:pic>
        <p:nvPicPr>
          <p:cNvPr id="23" name="Рисунок 22" descr="Переместить со сплошной заливкой">
            <a:extLst>
              <a:ext uri="{FF2B5EF4-FFF2-40B4-BE49-F238E27FC236}">
                <a16:creationId xmlns:a16="http://schemas.microsoft.com/office/drawing/2014/main" id="{1C4ECB49-F1B8-2CFC-23BB-677AD829CDC7}"/>
              </a:ext>
            </a:extLst>
          </p:cNvPr>
          <p:cNvPicPr>
            <a:picLocks noChangeAspect="1"/>
          </p:cNvPicPr>
          <p:nvPr/>
        </p:nvPicPr>
        <p:blipFill>
          <a:blip r:embed="rId165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469475" y="4170262"/>
            <a:ext cx="360000" cy="360000"/>
          </a:xfrm>
          <a:prstGeom prst="rect">
            <a:avLst/>
          </a:prstGeom>
        </p:spPr>
      </p:pic>
      <p:pic>
        <p:nvPicPr>
          <p:cNvPr id="25" name="Рисунок 24" descr="Линейчатая диаграмма со сплошной заливкой">
            <a:extLst>
              <a:ext uri="{FF2B5EF4-FFF2-40B4-BE49-F238E27FC236}">
                <a16:creationId xmlns:a16="http://schemas.microsoft.com/office/drawing/2014/main" id="{76087427-9828-1255-1ABF-2D97D9F7B20E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=""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901534" y="4170262"/>
            <a:ext cx="360000" cy="360000"/>
          </a:xfrm>
          <a:prstGeom prst="rect">
            <a:avLst/>
          </a:prstGeom>
        </p:spPr>
      </p:pic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CA411F8E-77CD-4BE9-2511-C020C045A872}"/>
              </a:ext>
            </a:extLst>
          </p:cNvPr>
          <p:cNvSpPr/>
          <p:nvPr/>
        </p:nvSpPr>
        <p:spPr>
          <a:xfrm>
            <a:off x="442882" y="399963"/>
            <a:ext cx="4627882" cy="386618"/>
          </a:xfrm>
          <a:prstGeom prst="roundRect">
            <a:avLst>
              <a:gd name="adj" fmla="val 2238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меры поддержки для бизнеса и инвесторов</a:t>
            </a:r>
            <a:endParaRPr lang="ru-ID" dirty="0"/>
          </a:p>
        </p:txBody>
      </p:sp>
      <p:sp>
        <p:nvSpPr>
          <p:cNvPr id="18" name="object 5"/>
          <p:cNvSpPr/>
          <p:nvPr/>
        </p:nvSpPr>
        <p:spPr>
          <a:xfrm>
            <a:off x="442882" y="1976649"/>
            <a:ext cx="2784600" cy="2288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1400" b="1" strike="noStrike" spc="-1" dirty="0">
                <a:solidFill>
                  <a:srgbClr val="575757"/>
                </a:solidFill>
                <a:latin typeface="Arial"/>
              </a:rPr>
              <a:t>Налоговые</a:t>
            </a:r>
            <a:r>
              <a:rPr lang="ru-RU" sz="1400" b="1" strike="noStrike" spc="-92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400" b="1" strike="noStrike" spc="-12" dirty="0">
                <a:solidFill>
                  <a:srgbClr val="575757"/>
                </a:solidFill>
                <a:latin typeface="Arial"/>
              </a:rPr>
              <a:t>льготы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2" name="object 4"/>
          <p:cNvGraphicFramePr/>
          <p:nvPr>
            <p:extLst>
              <p:ext uri="{D42A27DB-BD31-4B8C-83A1-F6EECF244321}">
                <p14:modId xmlns:p14="http://schemas.microsoft.com/office/powerpoint/2010/main" val="4180866431"/>
              </p:ext>
            </p:extLst>
          </p:nvPr>
        </p:nvGraphicFramePr>
        <p:xfrm>
          <a:off x="442882" y="2336649"/>
          <a:ext cx="11407373" cy="2667000"/>
        </p:xfrm>
        <a:graphic>
          <a:graphicData uri="http://schemas.openxmlformats.org/drawingml/2006/table">
            <a:tbl>
              <a:tblPr/>
              <a:tblGrid>
                <a:gridCol w="4110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6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3242">
                <a:tc>
                  <a:txBody>
                    <a:bodyPr/>
                    <a:lstStyle/>
                    <a:p>
                      <a:pPr marL="250920" algn="l">
                        <a:lnSpc>
                          <a:spcPct val="100000"/>
                        </a:lnSpc>
                        <a:spcBef>
                          <a:spcPts val="1471"/>
                        </a:spcBef>
                      </a:pPr>
                      <a:r>
                        <a:rPr lang="ru-RU" sz="1200" b="0" strike="noStrike" spc="-1" dirty="0">
                          <a:solidFill>
                            <a:srgbClr val="575757"/>
                          </a:solidFill>
                          <a:latin typeface="Arial"/>
                        </a:rPr>
                        <a:t>Льготы</a:t>
                      </a:r>
                      <a:r>
                        <a:rPr lang="ru-RU" sz="1200" b="0" strike="noStrike" spc="4" dirty="0">
                          <a:solidFill>
                            <a:srgbClr val="575757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strike="noStrike" spc="-1" dirty="0">
                          <a:solidFill>
                            <a:srgbClr val="575757"/>
                          </a:solidFill>
                          <a:latin typeface="Arial"/>
                        </a:rPr>
                        <a:t>по</a:t>
                      </a:r>
                      <a:r>
                        <a:rPr lang="ru-RU" sz="1200" b="0" strike="noStrike" spc="4" dirty="0">
                          <a:solidFill>
                            <a:srgbClr val="575757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strike="noStrike" spc="-1" dirty="0">
                          <a:solidFill>
                            <a:srgbClr val="575757"/>
                          </a:solidFill>
                          <a:latin typeface="Arial"/>
                        </a:rPr>
                        <a:t>земельному</a:t>
                      </a:r>
                      <a:r>
                        <a:rPr lang="ru-RU" sz="1200" b="0" strike="noStrike" spc="9" dirty="0">
                          <a:solidFill>
                            <a:srgbClr val="575757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strike="noStrike" spc="-12" dirty="0" smtClean="0">
                          <a:solidFill>
                            <a:srgbClr val="575757"/>
                          </a:solidFill>
                          <a:latin typeface="Arial"/>
                        </a:rPr>
                        <a:t>налогу </a:t>
                      </a:r>
                    </a:p>
                    <a:p>
                      <a:pPr marL="250920" algn="l">
                        <a:lnSpc>
                          <a:spcPct val="100000"/>
                        </a:lnSpc>
                        <a:spcBef>
                          <a:spcPts val="1471"/>
                        </a:spcBef>
                      </a:pPr>
                      <a:r>
                        <a:rPr lang="ru-RU" sz="1200" b="0" strike="noStrike" spc="-12" dirty="0" smtClean="0">
                          <a:solidFill>
                            <a:srgbClr val="575757"/>
                          </a:solidFill>
                          <a:latin typeface="Arial"/>
                          <a:ea typeface="+mn-ea"/>
                          <a:cs typeface="+mn-cs"/>
                        </a:rPr>
                        <a:t>резидентам тор-Чукотка или резидентам АЗРФ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 w="12240">
                      <a:solidFill>
                        <a:srgbClr val="575757"/>
                      </a:solidFill>
                      <a:prstDash val="solid"/>
                    </a:lnR>
                    <a:lnT w="12240">
                      <a:solidFill>
                        <a:srgbClr val="575757"/>
                      </a:solidFill>
                      <a:prstDash val="solid"/>
                    </a:lnT>
                    <a:lnB w="12240">
                      <a:solidFill>
                        <a:srgbClr val="575757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0920">
                        <a:lnSpc>
                          <a:spcPct val="150000"/>
                        </a:lnSpc>
                        <a:spcBef>
                          <a:spcPts val="1471"/>
                        </a:spcBef>
                      </a:pPr>
                      <a:r>
                        <a:rPr lang="ru-RU" sz="1200" b="0" strike="noStrike" spc="-12" dirty="0" smtClean="0">
                          <a:solidFill>
                            <a:srgbClr val="575757"/>
                          </a:solidFill>
                          <a:latin typeface="Arial"/>
                          <a:ea typeface="+mn-ea"/>
                          <a:cs typeface="+mn-cs"/>
                        </a:rPr>
                        <a:t>Освобождение от уплаты земельного налога </a:t>
                      </a:r>
                      <a:r>
                        <a:rPr lang="ru-RU" sz="1200" b="1" strike="noStrike" spc="-12" dirty="0" smtClean="0">
                          <a:solidFill>
                            <a:srgbClr val="575757"/>
                          </a:solidFill>
                          <a:latin typeface="Arial"/>
                          <a:ea typeface="+mn-ea"/>
                          <a:cs typeface="+mn-cs"/>
                        </a:rPr>
                        <a:t>в течение первых пяти лет </a:t>
                      </a:r>
                      <a:r>
                        <a:rPr lang="ru-RU" sz="1200" b="0" strike="noStrike" spc="-12" dirty="0" smtClean="0">
                          <a:solidFill>
                            <a:srgbClr val="575757"/>
                          </a:solidFill>
                          <a:latin typeface="Arial"/>
                          <a:ea typeface="+mn-ea"/>
                          <a:cs typeface="+mn-cs"/>
                        </a:rPr>
                        <a:t>со дня получения ими статуса;</a:t>
                      </a:r>
                    </a:p>
                    <a:p>
                      <a:pPr marL="250920">
                        <a:lnSpc>
                          <a:spcPct val="150000"/>
                        </a:lnSpc>
                        <a:spcBef>
                          <a:spcPts val="1471"/>
                        </a:spcBef>
                      </a:pPr>
                      <a:r>
                        <a:rPr lang="ru-RU" sz="1200" b="0" strike="noStrike" spc="-12" dirty="0" smtClean="0">
                          <a:solidFill>
                            <a:srgbClr val="575757"/>
                          </a:solidFill>
                          <a:latin typeface="Arial"/>
                          <a:ea typeface="+mn-ea"/>
                          <a:cs typeface="+mn-cs"/>
                        </a:rPr>
                        <a:t>Понижение ставки земельного налога </a:t>
                      </a:r>
                      <a:r>
                        <a:rPr lang="ru-RU" sz="1200" b="1" strike="noStrike" spc="-12" dirty="0" smtClean="0">
                          <a:solidFill>
                            <a:srgbClr val="575757"/>
                          </a:solidFill>
                          <a:latin typeface="Arial"/>
                          <a:ea typeface="+mn-ea"/>
                          <a:cs typeface="+mn-cs"/>
                        </a:rPr>
                        <a:t>на 50 процентов </a:t>
                      </a:r>
                      <a:r>
                        <a:rPr lang="ru-RU" sz="1200" b="0" strike="noStrike" spc="-12" dirty="0" smtClean="0">
                          <a:solidFill>
                            <a:srgbClr val="575757"/>
                          </a:solidFill>
                          <a:latin typeface="Arial"/>
                          <a:ea typeface="+mn-ea"/>
                          <a:cs typeface="+mn-cs"/>
                        </a:rPr>
                        <a:t>в течение последующих пяти лет</a:t>
                      </a:r>
                    </a:p>
                    <a:p>
                      <a:pPr marL="250920">
                        <a:lnSpc>
                          <a:spcPct val="100000"/>
                        </a:lnSpc>
                        <a:spcBef>
                          <a:spcPts val="1471"/>
                        </a:spcBef>
                      </a:pPr>
                      <a:endParaRPr lang="ru-RU" sz="1200" b="0" strike="noStrike" spc="-12" dirty="0" smtClean="0">
                        <a:solidFill>
                          <a:srgbClr val="575757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240">
                      <a:solidFill>
                        <a:srgbClr val="575757"/>
                      </a:solidFill>
                      <a:prstDash val="solid"/>
                    </a:lnL>
                    <a:lnR>
                      <a:noFill/>
                    </a:lnR>
                    <a:lnT w="12240">
                      <a:solidFill>
                        <a:srgbClr val="575757"/>
                      </a:solidFill>
                      <a:prstDash val="solid"/>
                    </a:lnT>
                    <a:lnB w="12240">
                      <a:solidFill>
                        <a:srgbClr val="575757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4463">
                <a:tc>
                  <a:txBody>
                    <a:bodyPr/>
                    <a:lstStyle/>
                    <a:p>
                      <a:pPr marL="250920">
                        <a:lnSpc>
                          <a:spcPts val="2310"/>
                        </a:lnSpc>
                        <a:spcBef>
                          <a:spcPts val="1570"/>
                        </a:spcBef>
                      </a:pPr>
                      <a:r>
                        <a:rPr lang="ru-RU" sz="1200" b="0" strike="noStrike" spc="-1" dirty="0">
                          <a:solidFill>
                            <a:srgbClr val="575757"/>
                          </a:solidFill>
                          <a:latin typeface="Arial"/>
                        </a:rPr>
                        <a:t>Применение</a:t>
                      </a:r>
                      <a:r>
                        <a:rPr lang="ru-RU" sz="1200" b="0" strike="noStrike" spc="49" dirty="0">
                          <a:solidFill>
                            <a:srgbClr val="575757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strike="noStrike" spc="-1" dirty="0">
                          <a:solidFill>
                            <a:srgbClr val="575757"/>
                          </a:solidFill>
                          <a:latin typeface="Arial"/>
                        </a:rPr>
                        <a:t>понижающего</a:t>
                      </a:r>
                      <a:r>
                        <a:rPr lang="ru-RU" sz="1200" b="0" strike="noStrike" spc="52" dirty="0">
                          <a:solidFill>
                            <a:srgbClr val="575757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strike="noStrike" spc="-1" dirty="0">
                          <a:solidFill>
                            <a:srgbClr val="575757"/>
                          </a:solidFill>
                          <a:latin typeface="Arial"/>
                        </a:rPr>
                        <a:t>коэффициента</a:t>
                      </a:r>
                      <a:r>
                        <a:rPr lang="ru-RU" sz="1200" b="0" strike="noStrike" spc="52" dirty="0">
                          <a:solidFill>
                            <a:srgbClr val="575757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strike="noStrike" spc="-1" dirty="0">
                          <a:solidFill>
                            <a:srgbClr val="575757"/>
                          </a:solidFill>
                          <a:latin typeface="Arial"/>
                        </a:rPr>
                        <a:t>при</a:t>
                      </a:r>
                      <a:r>
                        <a:rPr lang="ru-RU" sz="1200" b="0" strike="noStrike" spc="52" dirty="0">
                          <a:solidFill>
                            <a:srgbClr val="575757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strike="noStrike" spc="-1" dirty="0">
                          <a:solidFill>
                            <a:srgbClr val="575757"/>
                          </a:solidFill>
                          <a:latin typeface="Arial"/>
                        </a:rPr>
                        <a:t>расчете</a:t>
                      </a:r>
                      <a:r>
                        <a:rPr lang="ru-RU" sz="1200" b="0" strike="noStrike" spc="49" dirty="0">
                          <a:solidFill>
                            <a:srgbClr val="575757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strike="noStrike" spc="-12" dirty="0">
                          <a:solidFill>
                            <a:srgbClr val="575757"/>
                          </a:solidFill>
                          <a:latin typeface="Arial"/>
                        </a:rPr>
                        <a:t>арендной </a:t>
                      </a:r>
                      <a:r>
                        <a:rPr lang="ru-RU" sz="1200" b="0" strike="noStrike" spc="-1" dirty="0">
                          <a:solidFill>
                            <a:srgbClr val="575757"/>
                          </a:solidFill>
                          <a:latin typeface="Arial"/>
                        </a:rPr>
                        <a:t>платы</a:t>
                      </a:r>
                      <a:r>
                        <a:rPr lang="ru-RU" sz="1200" b="0" strike="noStrike" spc="83" dirty="0">
                          <a:solidFill>
                            <a:srgbClr val="575757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strike="noStrike" spc="-1" dirty="0">
                          <a:solidFill>
                            <a:srgbClr val="575757"/>
                          </a:solidFill>
                          <a:latin typeface="Arial"/>
                        </a:rPr>
                        <a:t>(коэффициенты</a:t>
                      </a:r>
                      <a:r>
                        <a:rPr lang="ru-RU" sz="1200" b="0" strike="noStrike" spc="89" dirty="0">
                          <a:solidFill>
                            <a:srgbClr val="575757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strike="noStrike" spc="-12" dirty="0">
                          <a:solidFill>
                            <a:srgbClr val="575757"/>
                          </a:solidFill>
                          <a:latin typeface="Arial"/>
                        </a:rPr>
                        <a:t>развития)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 w="12240">
                      <a:solidFill>
                        <a:srgbClr val="575757"/>
                      </a:solidFill>
                      <a:prstDash val="solid"/>
                    </a:lnR>
                    <a:lnT w="12240">
                      <a:solidFill>
                        <a:srgbClr val="575757"/>
                      </a:solidFill>
                      <a:prstDash val="solid"/>
                    </a:lnT>
                    <a:lnB w="12240">
                      <a:solidFill>
                        <a:srgbClr val="575757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</a:pPr>
                      <a:r>
                        <a:rPr lang="ru-RU" sz="1200" b="0" strike="noStrike" spc="-12" dirty="0" smtClean="0">
                          <a:solidFill>
                            <a:srgbClr val="575757"/>
                          </a:solidFill>
                          <a:latin typeface="Arial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200" b="0" strike="noStrike" spc="-12" dirty="0" smtClean="0">
                          <a:solidFill>
                            <a:srgbClr val="575757"/>
                          </a:solidFill>
                          <a:latin typeface="Arial"/>
                          <a:ea typeface="+mn-ea"/>
                          <a:cs typeface="+mn-cs"/>
                        </a:rPr>
                        <a:t>для СМП – 0,5; </a:t>
                      </a:r>
                      <a:endParaRPr lang="ru-RU" sz="1200" b="0" strike="noStrike" spc="-12" dirty="0" smtClean="0">
                        <a:solidFill>
                          <a:srgbClr val="575757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50000"/>
                        </a:lnSpc>
                      </a:pPr>
                      <a:r>
                        <a:rPr lang="ru-RU" sz="1200" b="0" strike="noStrike" spc="-12" dirty="0" smtClean="0">
                          <a:solidFill>
                            <a:srgbClr val="575757"/>
                          </a:solidFill>
                          <a:latin typeface="Arial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200" b="0" strike="noStrike" spc="-12" dirty="0" smtClean="0">
                          <a:solidFill>
                            <a:srgbClr val="575757"/>
                          </a:solidFill>
                          <a:latin typeface="Arial"/>
                          <a:ea typeface="+mn-ea"/>
                          <a:cs typeface="+mn-cs"/>
                        </a:rPr>
                        <a:t>для резидентов ТОР-Чукотка </a:t>
                      </a:r>
                      <a:r>
                        <a:rPr lang="ru-RU" sz="1200" b="0" strike="noStrike" spc="-12" dirty="0" smtClean="0">
                          <a:solidFill>
                            <a:srgbClr val="575757"/>
                          </a:solidFill>
                          <a:latin typeface="Arial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200" b="0" strike="noStrike" spc="-12" dirty="0" smtClean="0">
                          <a:solidFill>
                            <a:srgbClr val="575757"/>
                          </a:solidFill>
                          <a:latin typeface="Arial"/>
                          <a:ea typeface="+mn-ea"/>
                          <a:cs typeface="+mn-cs"/>
                        </a:rPr>
                        <a:t>0,4;</a:t>
                      </a:r>
                      <a:endParaRPr lang="ru-RU" sz="1200" b="0" strike="noStrike" spc="-12" dirty="0" smtClean="0">
                        <a:solidFill>
                          <a:srgbClr val="575757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50000"/>
                        </a:lnSpc>
                      </a:pPr>
                      <a:r>
                        <a:rPr lang="ru-RU" sz="1200" b="0" strike="noStrike" spc="-12" dirty="0" smtClean="0">
                          <a:solidFill>
                            <a:srgbClr val="575757"/>
                          </a:solidFill>
                          <a:latin typeface="Arial"/>
                          <a:ea typeface="+mn-ea"/>
                          <a:cs typeface="+mn-cs"/>
                        </a:rPr>
                        <a:t>    ресурсоснабжающим организациям </a:t>
                      </a:r>
                      <a:r>
                        <a:rPr lang="ru-RU" sz="1200" b="0" strike="noStrike" spc="-12" dirty="0" smtClean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200" b="0" strike="noStrike" spc="-12" dirty="0" smtClean="0">
                          <a:solidFill>
                            <a:srgbClr val="575757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strike="noStrike" spc="-12" dirty="0" smtClean="0">
                          <a:solidFill>
                            <a:srgbClr val="575757"/>
                          </a:solidFill>
                          <a:latin typeface="Arial"/>
                          <a:ea typeface="+mn-ea"/>
                          <a:cs typeface="+mn-cs"/>
                        </a:rPr>
                        <a:t>0,25</a:t>
                      </a:r>
                      <a:endParaRPr lang="ru-RU" sz="1200" b="0" strike="noStrike" spc="-12" dirty="0" smtClean="0">
                        <a:solidFill>
                          <a:srgbClr val="575757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50000"/>
                        </a:lnSpc>
                      </a:pPr>
                      <a:r>
                        <a:rPr lang="ru-RU" sz="1200" b="0" strike="noStrike" spc="-12" dirty="0" smtClean="0">
                          <a:solidFill>
                            <a:srgbClr val="575757"/>
                          </a:solidFill>
                          <a:latin typeface="Arial"/>
                          <a:ea typeface="+mn-ea"/>
                          <a:cs typeface="+mn-cs"/>
                        </a:rPr>
                        <a:t>  </a:t>
                      </a:r>
                      <a:endParaRPr lang="ru-RU" sz="1200" b="0" strike="noStrike" spc="-12" dirty="0">
                        <a:solidFill>
                          <a:srgbClr val="575757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240">
                      <a:solidFill>
                        <a:srgbClr val="575757"/>
                      </a:solidFill>
                      <a:prstDash val="solid"/>
                    </a:lnL>
                    <a:lnR>
                      <a:noFill/>
                    </a:lnR>
                    <a:lnT w="12240">
                      <a:solidFill>
                        <a:srgbClr val="575757"/>
                      </a:solidFill>
                      <a:prstDash val="solid"/>
                    </a:lnT>
                    <a:lnB w="12240">
                      <a:solidFill>
                        <a:srgbClr val="575757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60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46523" y="6361061"/>
            <a:ext cx="2743200" cy="365125"/>
          </a:xfrm>
        </p:spPr>
        <p:txBody>
          <a:bodyPr/>
          <a:lstStyle/>
          <a:p>
            <a:fld id="{58DB5288-0911-409C-A761-39D1E434F0D0}" type="slidenum">
              <a:rPr lang="ru-RU" sz="110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AFE5BA-EC71-88F3-6F37-48ED5F5A2D1D}"/>
              </a:ext>
            </a:extLst>
          </p:cNvPr>
          <p:cNvSpPr txBox="1"/>
          <p:nvPr/>
        </p:nvSpPr>
        <p:spPr>
          <a:xfrm>
            <a:off x="442883" y="911631"/>
            <a:ext cx="806380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МЕРЫ ПОДДЕРЖКИ ДЛЯ БИЗНЕСА И ИНВЕСТОРОВ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ГОРОДСКОЙ ОКРУГ АНАДЫРЬ</a:t>
            </a:r>
            <a:endParaRPr lang="ru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D5B699-E053-6CC0-0000-14DCC1BD2C99}"/>
              </a:ext>
            </a:extLst>
          </p:cNvPr>
          <p:cNvSpPr txBox="1"/>
          <p:nvPr/>
        </p:nvSpPr>
        <p:spPr>
          <a:xfrm>
            <a:off x="442883" y="6374346"/>
            <a:ext cx="916058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городского округа Анадырь</a:t>
            </a:r>
            <a:endParaRPr lang="ru-ID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 descr="Указатель со сплошной заливкой">
            <a:extLst>
              <a:ext uri="{FF2B5EF4-FFF2-40B4-BE49-F238E27FC236}">
                <a16:creationId xmlns:a16="http://schemas.microsoft.com/office/drawing/2014/main" id="{A45A8E71-380A-6D0B-2161-D39EFA25A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469475" y="1976649"/>
            <a:ext cx="360000" cy="360000"/>
          </a:xfrm>
          <a:prstGeom prst="rect">
            <a:avLst/>
          </a:prstGeom>
        </p:spPr>
      </p:pic>
      <p:pic>
        <p:nvPicPr>
          <p:cNvPr id="14" name="Рисунок 13" descr="Запасы со сплошной заливкой">
            <a:extLst>
              <a:ext uri="{FF2B5EF4-FFF2-40B4-BE49-F238E27FC236}">
                <a16:creationId xmlns:a16="http://schemas.microsoft.com/office/drawing/2014/main" id="{717FEFC0-A000-68AF-FD98-613B3C684E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9901534" y="1976649"/>
            <a:ext cx="360000" cy="360000"/>
          </a:xfrm>
          <a:prstGeom prst="rect">
            <a:avLst/>
          </a:prstGeom>
        </p:spPr>
      </p:pic>
      <p:pic>
        <p:nvPicPr>
          <p:cNvPr id="21" name="Рисунок 20" descr="Ракета со сплошной заливкой">
            <a:extLst>
              <a:ext uri="{FF2B5EF4-FFF2-40B4-BE49-F238E27FC236}">
                <a16:creationId xmlns:a16="http://schemas.microsoft.com/office/drawing/2014/main" id="{4B7F80D0-D58D-8CAE-D4CB-3C3AC762A9A7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83382" y="4170262"/>
            <a:ext cx="360000" cy="360000"/>
          </a:xfrm>
          <a:prstGeom prst="rect">
            <a:avLst/>
          </a:prstGeom>
        </p:spPr>
      </p:pic>
      <p:pic>
        <p:nvPicPr>
          <p:cNvPr id="23" name="Рисунок 22" descr="Переместить со сплошной заливкой">
            <a:extLst>
              <a:ext uri="{FF2B5EF4-FFF2-40B4-BE49-F238E27FC236}">
                <a16:creationId xmlns:a16="http://schemas.microsoft.com/office/drawing/2014/main" id="{1C4ECB49-F1B8-2CFC-23BB-677AD829CDC7}"/>
              </a:ext>
            </a:extLst>
          </p:cNvPr>
          <p:cNvPicPr>
            <a:picLocks noChangeAspect="1"/>
          </p:cNvPicPr>
          <p:nvPr/>
        </p:nvPicPr>
        <p:blipFill>
          <a:blip r:embed="rId165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469475" y="4170262"/>
            <a:ext cx="360000" cy="360000"/>
          </a:xfrm>
          <a:prstGeom prst="rect">
            <a:avLst/>
          </a:prstGeom>
        </p:spPr>
      </p:pic>
      <p:pic>
        <p:nvPicPr>
          <p:cNvPr id="25" name="Рисунок 24" descr="Линейчатая диаграмма со сплошной заливкой">
            <a:extLst>
              <a:ext uri="{FF2B5EF4-FFF2-40B4-BE49-F238E27FC236}">
                <a16:creationId xmlns:a16="http://schemas.microsoft.com/office/drawing/2014/main" id="{76087427-9828-1255-1ABF-2D97D9F7B20E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=""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901534" y="4170262"/>
            <a:ext cx="360000" cy="360000"/>
          </a:xfrm>
          <a:prstGeom prst="rect">
            <a:avLst/>
          </a:prstGeom>
        </p:spPr>
      </p:pic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CA411F8E-77CD-4BE9-2511-C020C045A872}"/>
              </a:ext>
            </a:extLst>
          </p:cNvPr>
          <p:cNvSpPr/>
          <p:nvPr/>
        </p:nvSpPr>
        <p:spPr>
          <a:xfrm>
            <a:off x="442882" y="399963"/>
            <a:ext cx="4627882" cy="386618"/>
          </a:xfrm>
          <a:prstGeom prst="roundRect">
            <a:avLst>
              <a:gd name="adj" fmla="val 2238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меры поддержки для бизнеса и инвесторов</a:t>
            </a:r>
            <a:endParaRPr lang="ru-ID" dirty="0"/>
          </a:p>
        </p:txBody>
      </p:sp>
      <p:sp>
        <p:nvSpPr>
          <p:cNvPr id="16" name="object 12"/>
          <p:cNvSpPr/>
          <p:nvPr/>
        </p:nvSpPr>
        <p:spPr>
          <a:xfrm>
            <a:off x="442882" y="2010295"/>
            <a:ext cx="4014720" cy="2288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1400" b="1" strike="noStrike" spc="-1" dirty="0">
                <a:solidFill>
                  <a:srgbClr val="575757"/>
                </a:solidFill>
                <a:latin typeface="Arial"/>
              </a:rPr>
              <a:t>Имущественная</a:t>
            </a:r>
            <a:r>
              <a:rPr lang="ru-RU" sz="1400" b="1" strike="noStrike" spc="-137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400" b="1" strike="noStrike" spc="-12" dirty="0">
                <a:solidFill>
                  <a:srgbClr val="575757"/>
                </a:solidFill>
                <a:latin typeface="Arial"/>
              </a:rPr>
              <a:t>поддержка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0" name="object 4"/>
          <p:cNvGraphicFramePr/>
          <p:nvPr>
            <p:extLst>
              <p:ext uri="{D42A27DB-BD31-4B8C-83A1-F6EECF244321}">
                <p14:modId xmlns:p14="http://schemas.microsoft.com/office/powerpoint/2010/main" val="2494928401"/>
              </p:ext>
            </p:extLst>
          </p:nvPr>
        </p:nvGraphicFramePr>
        <p:xfrm>
          <a:off x="442882" y="2336649"/>
          <a:ext cx="11407373" cy="2286000"/>
        </p:xfrm>
        <a:graphic>
          <a:graphicData uri="http://schemas.openxmlformats.org/drawingml/2006/table">
            <a:tbl>
              <a:tblPr/>
              <a:tblGrid>
                <a:gridCol w="4110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6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8406">
                <a:tc>
                  <a:txBody>
                    <a:bodyPr/>
                    <a:lstStyle/>
                    <a:p>
                      <a:pPr marL="12600">
                        <a:lnSpc>
                          <a:spcPts val="2310"/>
                        </a:lnSpc>
                        <a:spcBef>
                          <a:spcPts val="230"/>
                        </a:spcBef>
                      </a:pPr>
                      <a:r>
                        <a:rPr lang="ru-RU" sz="1200" b="0" strike="noStrike" spc="-1" dirty="0" smtClean="0">
                          <a:solidFill>
                            <a:srgbClr val="575757"/>
                          </a:solidFill>
                          <a:latin typeface="Arial"/>
                        </a:rPr>
                        <a:t>Перечень</a:t>
                      </a:r>
                      <a:r>
                        <a:rPr lang="ru-RU" sz="1200" b="0" strike="noStrike" spc="58" dirty="0" smtClean="0">
                          <a:solidFill>
                            <a:srgbClr val="575757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strike="noStrike" spc="-1" dirty="0" smtClean="0">
                          <a:solidFill>
                            <a:srgbClr val="575757"/>
                          </a:solidFill>
                          <a:latin typeface="Arial"/>
                        </a:rPr>
                        <a:t>муниципального</a:t>
                      </a:r>
                      <a:r>
                        <a:rPr lang="ru-RU" sz="1200" b="0" strike="noStrike" spc="58" dirty="0" smtClean="0">
                          <a:solidFill>
                            <a:srgbClr val="575757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strike="noStrike" spc="-1" dirty="0" smtClean="0">
                          <a:solidFill>
                            <a:srgbClr val="575757"/>
                          </a:solidFill>
                          <a:latin typeface="Arial"/>
                        </a:rPr>
                        <a:t>имущества</a:t>
                      </a:r>
                      <a:r>
                        <a:rPr lang="ru-RU" sz="1200" b="0" strike="noStrike" spc="63" dirty="0" smtClean="0">
                          <a:solidFill>
                            <a:srgbClr val="575757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strike="noStrike" spc="-1" dirty="0" smtClean="0">
                          <a:solidFill>
                            <a:srgbClr val="575757"/>
                          </a:solidFill>
                          <a:latin typeface="Arial"/>
                        </a:rPr>
                        <a:t>(земельных</a:t>
                      </a:r>
                      <a:r>
                        <a:rPr lang="ru-RU" sz="1200" b="0" strike="noStrike" spc="58" dirty="0" smtClean="0">
                          <a:solidFill>
                            <a:srgbClr val="575757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strike="noStrike" spc="-1" dirty="0" smtClean="0">
                          <a:solidFill>
                            <a:srgbClr val="575757"/>
                          </a:solidFill>
                          <a:latin typeface="Arial"/>
                        </a:rPr>
                        <a:t>участков,</a:t>
                      </a:r>
                      <a:r>
                        <a:rPr lang="ru-RU" sz="1200" b="0" strike="noStrike" spc="58" dirty="0" smtClean="0">
                          <a:solidFill>
                            <a:srgbClr val="575757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strike="noStrike" spc="-12" dirty="0" smtClean="0">
                          <a:solidFill>
                            <a:srgbClr val="575757"/>
                          </a:solidFill>
                          <a:latin typeface="Arial"/>
                        </a:rPr>
                        <a:t>зданий, </a:t>
                      </a:r>
                      <a:r>
                        <a:rPr lang="ru-RU" sz="1200" b="0" strike="noStrike" spc="-1" dirty="0" smtClean="0">
                          <a:solidFill>
                            <a:srgbClr val="575757"/>
                          </a:solidFill>
                          <a:latin typeface="Arial"/>
                        </a:rPr>
                        <a:t>строений,</a:t>
                      </a:r>
                      <a:r>
                        <a:rPr lang="ru-RU" sz="1200" b="0" strike="noStrike" spc="52" dirty="0" smtClean="0">
                          <a:solidFill>
                            <a:srgbClr val="575757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strike="noStrike" spc="-1" dirty="0" smtClean="0">
                          <a:solidFill>
                            <a:srgbClr val="575757"/>
                          </a:solidFill>
                          <a:latin typeface="Arial"/>
                        </a:rPr>
                        <a:t>сооружений</a:t>
                      </a:r>
                      <a:r>
                        <a:rPr lang="ru-RU" sz="1200" b="0" strike="noStrike" spc="58" dirty="0" smtClean="0">
                          <a:solidFill>
                            <a:srgbClr val="575757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strike="noStrike" spc="-1" dirty="0" smtClean="0">
                          <a:solidFill>
                            <a:srgbClr val="575757"/>
                          </a:solidFill>
                          <a:latin typeface="Arial"/>
                        </a:rPr>
                        <a:t>и</a:t>
                      </a:r>
                      <a:r>
                        <a:rPr lang="ru-RU" sz="1200" b="0" strike="noStrike" spc="58" dirty="0" smtClean="0">
                          <a:solidFill>
                            <a:srgbClr val="575757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strike="noStrike" spc="-1" dirty="0" smtClean="0">
                          <a:solidFill>
                            <a:srgbClr val="575757"/>
                          </a:solidFill>
                          <a:latin typeface="Arial"/>
                        </a:rPr>
                        <a:t>нежилых</a:t>
                      </a:r>
                      <a:r>
                        <a:rPr lang="ru-RU" sz="1200" b="0" strike="noStrike" spc="58" dirty="0" smtClean="0">
                          <a:solidFill>
                            <a:srgbClr val="575757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strike="noStrike" spc="-1" dirty="0" smtClean="0">
                          <a:solidFill>
                            <a:srgbClr val="575757"/>
                          </a:solidFill>
                          <a:latin typeface="Arial"/>
                        </a:rPr>
                        <a:t>помещений),</a:t>
                      </a:r>
                      <a:r>
                        <a:rPr lang="ru-RU" sz="1200" b="0" strike="noStrike" spc="58" dirty="0" smtClean="0">
                          <a:solidFill>
                            <a:srgbClr val="575757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strike="noStrike" spc="-1" dirty="0" smtClean="0">
                          <a:solidFill>
                            <a:srgbClr val="575757"/>
                          </a:solidFill>
                          <a:latin typeface="Arial"/>
                        </a:rPr>
                        <a:t>предназначенного</a:t>
                      </a:r>
                      <a:r>
                        <a:rPr lang="ru-RU" sz="1200" b="0" strike="noStrike" spc="58" dirty="0" smtClean="0">
                          <a:solidFill>
                            <a:srgbClr val="575757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strike="noStrike" spc="-26" dirty="0" smtClean="0">
                          <a:solidFill>
                            <a:srgbClr val="575757"/>
                          </a:solidFill>
                          <a:latin typeface="Arial"/>
                        </a:rPr>
                        <a:t>для </a:t>
                      </a:r>
                      <a:r>
                        <a:rPr lang="ru-RU" sz="1200" b="0" strike="noStrike" spc="-1" dirty="0" smtClean="0">
                          <a:solidFill>
                            <a:srgbClr val="575757"/>
                          </a:solidFill>
                          <a:latin typeface="Arial"/>
                        </a:rPr>
                        <a:t>оказания</a:t>
                      </a:r>
                      <a:r>
                        <a:rPr lang="ru-RU" sz="1200" b="0" strike="noStrike" spc="58" dirty="0" smtClean="0">
                          <a:solidFill>
                            <a:srgbClr val="575757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strike="noStrike" spc="-1" dirty="0" smtClean="0">
                          <a:solidFill>
                            <a:srgbClr val="575757"/>
                          </a:solidFill>
                          <a:latin typeface="Arial"/>
                        </a:rPr>
                        <a:t>имущественной</a:t>
                      </a:r>
                      <a:r>
                        <a:rPr lang="ru-RU" sz="1200" b="0" strike="noStrike" spc="58" dirty="0" smtClean="0">
                          <a:solidFill>
                            <a:srgbClr val="575757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strike="noStrike" spc="-1" dirty="0" smtClean="0">
                          <a:solidFill>
                            <a:srgbClr val="575757"/>
                          </a:solidFill>
                          <a:latin typeface="Arial"/>
                        </a:rPr>
                        <a:t>поддержки</a:t>
                      </a:r>
                      <a:r>
                        <a:rPr lang="ru-RU" sz="1200" b="0" strike="noStrike" spc="58" dirty="0" smtClean="0">
                          <a:solidFill>
                            <a:srgbClr val="575757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strike="noStrike" spc="-1" dirty="0" smtClean="0">
                          <a:solidFill>
                            <a:srgbClr val="575757"/>
                          </a:solidFill>
                          <a:latin typeface="Arial"/>
                        </a:rPr>
                        <a:t>субъектам</a:t>
                      </a:r>
                      <a:r>
                        <a:rPr lang="ru-RU" sz="1200" b="0" strike="noStrike" spc="58" dirty="0" smtClean="0">
                          <a:solidFill>
                            <a:srgbClr val="575757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strike="noStrike" spc="-1" dirty="0" smtClean="0">
                          <a:solidFill>
                            <a:srgbClr val="575757"/>
                          </a:solidFill>
                          <a:latin typeface="Arial"/>
                        </a:rPr>
                        <a:t>малого</a:t>
                      </a:r>
                      <a:r>
                        <a:rPr lang="ru-RU" sz="1200" b="0" strike="noStrike" spc="58" dirty="0" smtClean="0">
                          <a:solidFill>
                            <a:srgbClr val="575757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strike="noStrike" spc="-1" dirty="0" smtClean="0">
                          <a:solidFill>
                            <a:srgbClr val="575757"/>
                          </a:solidFill>
                          <a:latin typeface="Arial"/>
                        </a:rPr>
                        <a:t>и</a:t>
                      </a:r>
                      <a:r>
                        <a:rPr lang="ru-RU" sz="1200" b="0" strike="noStrike" spc="58" dirty="0" smtClean="0">
                          <a:solidFill>
                            <a:srgbClr val="575757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strike="noStrike" spc="-12" dirty="0" smtClean="0">
                          <a:solidFill>
                            <a:srgbClr val="575757"/>
                          </a:solidFill>
                          <a:latin typeface="Arial"/>
                        </a:rPr>
                        <a:t>среднего предпринимательства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 w="12240">
                      <a:solidFill>
                        <a:srgbClr val="575757"/>
                      </a:solidFill>
                      <a:prstDash val="solid"/>
                    </a:lnR>
                    <a:lnT w="12240">
                      <a:solidFill>
                        <a:srgbClr val="575757"/>
                      </a:solidFill>
                      <a:prstDash val="solid"/>
                    </a:lnT>
                    <a:lnB w="12240">
                      <a:solidFill>
                        <a:srgbClr val="575757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600">
                        <a:lnSpc>
                          <a:spcPct val="150000"/>
                        </a:lnSpc>
                        <a:spcBef>
                          <a:spcPts val="125"/>
                        </a:spcBef>
                      </a:pPr>
                      <a:r>
                        <a:rPr lang="ru-RU" sz="1200" b="0" strike="noStrike" kern="1200" spc="-1" dirty="0" smtClean="0">
                          <a:solidFill>
                            <a:srgbClr val="575757"/>
                          </a:solidFill>
                          <a:latin typeface="Arial"/>
                          <a:ea typeface="+mn-ea"/>
                          <a:cs typeface="+mn-cs"/>
                        </a:rPr>
                        <a:t>В перечень муниципального имущества включены 43 объекта (</a:t>
                      </a:r>
                      <a:r>
                        <a:rPr lang="ru-RU" sz="1200" b="0" strike="noStrike" kern="1200" spc="-1" dirty="0" smtClean="0">
                          <a:solidFill>
                            <a:srgbClr val="575757"/>
                          </a:solidFill>
                          <a:latin typeface="Arial"/>
                          <a:ea typeface="+mn-ea"/>
                          <a:cs typeface="+mn-cs"/>
                          <a:hlinkClick r:id="rId167"/>
                        </a:rPr>
                        <a:t>Постановление Администрации городского округа Анадырь от 30 октября 2024 № 770</a:t>
                      </a:r>
                      <a:r>
                        <a:rPr lang="ru-RU" sz="1200" b="0" strike="noStrike" kern="1200" spc="-1" dirty="0" smtClean="0">
                          <a:solidFill>
                            <a:srgbClr val="575757"/>
                          </a:solidFill>
                          <a:latin typeface="Arial"/>
                          <a:ea typeface="+mn-ea"/>
                          <a:cs typeface="+mn-cs"/>
                        </a:rPr>
                        <a:t> «Об утверждении перечня муниципального имущества городского округа Анадырь, свободного от прав третьих лиц (за исключением права хозяйственного ведения, права оперативного управления, а также имущественных прав субъектов малого и среднего предпринимательства), предназначенного для передачи во владение и (или) в пользование на долгосрочной основе субъектов малого и среднего предпринимательства, организациям, образующим инфраструктуру поддержки субъектов малого и среднего предпринимательства, и самозанятым гражданам» )</a:t>
                      </a:r>
                      <a:endParaRPr lang="ru-RU" sz="1200" b="0" strike="noStrike" kern="1200" spc="-1" dirty="0">
                        <a:solidFill>
                          <a:srgbClr val="575757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240">
                      <a:solidFill>
                        <a:srgbClr val="575757"/>
                      </a:solidFill>
                      <a:prstDash val="solid"/>
                    </a:lnL>
                    <a:lnR>
                      <a:noFill/>
                    </a:lnR>
                    <a:lnT w="12240">
                      <a:solidFill>
                        <a:srgbClr val="575757"/>
                      </a:solidFill>
                      <a:prstDash val="solid"/>
                    </a:lnT>
                    <a:lnB w="12240">
                      <a:solidFill>
                        <a:srgbClr val="575757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object 12"/>
          <p:cNvSpPr/>
          <p:nvPr/>
        </p:nvSpPr>
        <p:spPr>
          <a:xfrm>
            <a:off x="442882" y="4747885"/>
            <a:ext cx="4014720" cy="2288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1400" b="1" strike="noStrike" spc="-1" dirty="0" smtClean="0">
                <a:solidFill>
                  <a:srgbClr val="575757"/>
                </a:solidFill>
                <a:latin typeface="Arial"/>
              </a:rPr>
              <a:t>Иное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2" name="object 15"/>
          <p:cNvGrpSpPr/>
          <p:nvPr/>
        </p:nvGrpSpPr>
        <p:grpSpPr>
          <a:xfrm>
            <a:off x="444098" y="5132173"/>
            <a:ext cx="11407374" cy="1170346"/>
            <a:chOff x="1047240" y="8979480"/>
            <a:chExt cx="15549480" cy="1057680"/>
          </a:xfrm>
        </p:grpSpPr>
        <p:sp>
          <p:nvSpPr>
            <p:cNvPr id="33" name="object 16"/>
            <p:cNvSpPr/>
            <p:nvPr/>
          </p:nvSpPr>
          <p:spPr>
            <a:xfrm>
              <a:off x="1047240" y="8979480"/>
              <a:ext cx="8771040" cy="360"/>
            </a:xfrm>
            <a:custGeom>
              <a:avLst/>
              <a:gdLst>
                <a:gd name="textAreaLeft" fmla="*/ 0 w 8771040"/>
                <a:gd name="textAreaRight" fmla="*/ 8771400 w 877104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8771255">
                  <a:moveTo>
                    <a:pt x="0" y="0"/>
                  </a:moveTo>
                  <a:lnTo>
                    <a:pt x="8770811" y="0"/>
                  </a:lnTo>
                </a:path>
              </a:pathLst>
            </a:custGeom>
            <a:noFill/>
            <a:ln w="10470">
              <a:solidFill>
                <a:srgbClr val="57575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object 17"/>
            <p:cNvSpPr/>
            <p:nvPr/>
          </p:nvSpPr>
          <p:spPr>
            <a:xfrm>
              <a:off x="9817920" y="8979480"/>
              <a:ext cx="6778800" cy="360"/>
            </a:xfrm>
            <a:custGeom>
              <a:avLst/>
              <a:gdLst>
                <a:gd name="textAreaLeft" fmla="*/ 0 w 6778800"/>
                <a:gd name="textAreaRight" fmla="*/ 6779160 w 677880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6779259">
                  <a:moveTo>
                    <a:pt x="0" y="0"/>
                  </a:moveTo>
                  <a:lnTo>
                    <a:pt x="6778872" y="0"/>
                  </a:lnTo>
                </a:path>
              </a:pathLst>
            </a:custGeom>
            <a:noFill/>
            <a:ln w="10470">
              <a:solidFill>
                <a:srgbClr val="57575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object 18"/>
            <p:cNvSpPr/>
            <p:nvPr/>
          </p:nvSpPr>
          <p:spPr>
            <a:xfrm>
              <a:off x="1047240" y="10036800"/>
              <a:ext cx="8771040" cy="360"/>
            </a:xfrm>
            <a:custGeom>
              <a:avLst/>
              <a:gdLst>
                <a:gd name="textAreaLeft" fmla="*/ 0 w 8771040"/>
                <a:gd name="textAreaRight" fmla="*/ 8771400 w 877104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8771255">
                  <a:moveTo>
                    <a:pt x="0" y="0"/>
                  </a:moveTo>
                  <a:lnTo>
                    <a:pt x="8770811" y="0"/>
                  </a:lnTo>
                </a:path>
              </a:pathLst>
            </a:custGeom>
            <a:noFill/>
            <a:ln w="10470">
              <a:solidFill>
                <a:srgbClr val="57575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" name="object 19"/>
            <p:cNvSpPr/>
            <p:nvPr/>
          </p:nvSpPr>
          <p:spPr>
            <a:xfrm>
              <a:off x="9817920" y="10036800"/>
              <a:ext cx="6778800" cy="360"/>
            </a:xfrm>
            <a:custGeom>
              <a:avLst/>
              <a:gdLst>
                <a:gd name="textAreaLeft" fmla="*/ 0 w 6778800"/>
                <a:gd name="textAreaRight" fmla="*/ 6779160 w 677880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6779259">
                  <a:moveTo>
                    <a:pt x="0" y="0"/>
                  </a:moveTo>
                  <a:lnTo>
                    <a:pt x="6778872" y="0"/>
                  </a:lnTo>
                </a:path>
              </a:pathLst>
            </a:custGeom>
            <a:noFill/>
            <a:ln w="10470">
              <a:solidFill>
                <a:srgbClr val="57575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object 20"/>
            <p:cNvSpPr/>
            <p:nvPr/>
          </p:nvSpPr>
          <p:spPr>
            <a:xfrm>
              <a:off x="9201152" y="8984520"/>
              <a:ext cx="44572" cy="104688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1046880"/>
                <a:gd name="textAreaBottom" fmla="*/ 1047240 h 1046880"/>
              </a:gdLst>
              <a:ahLst/>
              <a:cxnLst/>
              <a:rect l="textAreaLeft" t="textAreaTop" r="textAreaRight" b="textAreaBottom"/>
              <a:pathLst>
                <a:path h="1047115">
                  <a:moveTo>
                    <a:pt x="0" y="1047088"/>
                  </a:moveTo>
                  <a:lnTo>
                    <a:pt x="0" y="0"/>
                  </a:lnTo>
                </a:path>
              </a:pathLst>
            </a:custGeom>
            <a:noFill/>
            <a:ln w="10470">
              <a:solidFill>
                <a:srgbClr val="57575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73474" y="5283248"/>
            <a:ext cx="5944705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0">
              <a:lnSpc>
                <a:spcPct val="150000"/>
              </a:lnSpc>
              <a:spcBef>
                <a:spcPts val="125"/>
              </a:spcBef>
            </a:pPr>
            <a:r>
              <a:rPr lang="ru-RU" sz="1200" spc="-1" dirty="0">
                <a:solidFill>
                  <a:srgbClr val="575757"/>
                </a:solidFill>
                <a:latin typeface="Arial"/>
              </a:rPr>
              <a:t>Соглашение о защите и поощрении капиталовложений в отношении инвестиционных </a:t>
            </a:r>
            <a:r>
              <a:rPr lang="ru-RU" sz="1200" spc="-1" dirty="0">
                <a:solidFill>
                  <a:srgbClr val="575757"/>
                </a:solidFill>
                <a:latin typeface="Arial"/>
              </a:rPr>
              <a:t>проектов</a:t>
            </a:r>
            <a:endParaRPr lang="ru-RU" sz="1200" spc="-1" dirty="0">
              <a:solidFill>
                <a:srgbClr val="575757"/>
              </a:solidFill>
              <a:latin typeface="Arial"/>
            </a:endParaRPr>
          </a:p>
        </p:txBody>
      </p:sp>
      <p:sp>
        <p:nvSpPr>
          <p:cNvPr id="38" name="object 14"/>
          <p:cNvSpPr/>
          <p:nvPr/>
        </p:nvSpPr>
        <p:spPr>
          <a:xfrm>
            <a:off x="6469475" y="5163452"/>
            <a:ext cx="5092301" cy="10898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5840" rIns="0" bIns="0" anchor="t">
            <a:spAutoFit/>
          </a:bodyPr>
          <a:lstStyle/>
          <a:p>
            <a:pPr marL="12600">
              <a:lnSpc>
                <a:spcPct val="150000"/>
              </a:lnSpc>
              <a:spcBef>
                <a:spcPts val="125"/>
              </a:spcBef>
            </a:pPr>
            <a:r>
              <a:rPr lang="ru-RU" sz="1200" spc="-1" dirty="0">
                <a:solidFill>
                  <a:srgbClr val="575757"/>
                </a:solidFill>
                <a:latin typeface="Arial"/>
              </a:rPr>
              <a:t>Порядок утвержден </a:t>
            </a:r>
            <a:r>
              <a:rPr lang="ru-RU" sz="1200" spc="-1" dirty="0" smtClean="0">
                <a:solidFill>
                  <a:srgbClr val="575757"/>
                </a:solidFill>
                <a:latin typeface="Arial"/>
              </a:rPr>
              <a:t>Постановлением </a:t>
            </a:r>
            <a:r>
              <a:rPr lang="ru-RU" sz="1200" spc="-1" dirty="0">
                <a:solidFill>
                  <a:srgbClr val="575757"/>
                </a:solidFill>
                <a:latin typeface="Arial"/>
              </a:rPr>
              <a:t>Администрации </a:t>
            </a:r>
            <a:r>
              <a:rPr lang="ru-RU" sz="1200" spc="-1" dirty="0" smtClean="0">
                <a:solidFill>
                  <a:srgbClr val="575757"/>
                </a:solidFill>
                <a:latin typeface="Arial"/>
              </a:rPr>
              <a:t>городского округа Анадырь </a:t>
            </a:r>
            <a:r>
              <a:rPr lang="ru-RU" sz="1200" spc="-1" dirty="0">
                <a:solidFill>
                  <a:srgbClr val="575757"/>
                </a:solidFill>
                <a:latin typeface="Arial"/>
              </a:rPr>
              <a:t>от 11.09.2024 № </a:t>
            </a:r>
            <a:r>
              <a:rPr lang="ru-RU" sz="1200" spc="-1" dirty="0" smtClean="0">
                <a:solidFill>
                  <a:srgbClr val="575757"/>
                </a:solidFill>
                <a:latin typeface="Arial"/>
              </a:rPr>
              <a:t>659 </a:t>
            </a:r>
            <a:r>
              <a:rPr lang="ru-RU" sz="1200" spc="-1" dirty="0">
                <a:solidFill>
                  <a:srgbClr val="575757"/>
                </a:solidFill>
                <a:latin typeface="Arial"/>
              </a:rPr>
              <a:t>«Об утверждении Порядка и условий заключения соглашений о защите и поощрении капитала со стороны городского округа </a:t>
            </a:r>
            <a:r>
              <a:rPr lang="ru-RU" sz="1200" spc="-1" dirty="0" smtClean="0">
                <a:solidFill>
                  <a:srgbClr val="575757"/>
                </a:solidFill>
                <a:latin typeface="Arial"/>
              </a:rPr>
              <a:t>Анадырь»</a:t>
            </a:r>
            <a:endParaRPr lang="ru-RU" sz="1200" spc="-1" dirty="0">
              <a:solidFill>
                <a:srgbClr val="575757"/>
              </a:solidFill>
              <a:latin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01" y="399963"/>
            <a:ext cx="16287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4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46523" y="6361061"/>
            <a:ext cx="2743200" cy="365125"/>
          </a:xfrm>
        </p:spPr>
        <p:txBody>
          <a:bodyPr/>
          <a:lstStyle/>
          <a:p>
            <a:fld id="{58DB5288-0911-409C-A761-39D1E434F0D0}" type="slidenum">
              <a:rPr lang="ru-RU" sz="110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AFE5BA-EC71-88F3-6F37-48ED5F5A2D1D}"/>
              </a:ext>
            </a:extLst>
          </p:cNvPr>
          <p:cNvSpPr txBox="1"/>
          <p:nvPr/>
        </p:nvSpPr>
        <p:spPr>
          <a:xfrm>
            <a:off x="442883" y="911631"/>
            <a:ext cx="1140737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СВЕДЕНИЯ О СВОБОДНЫХ ЗЕМЕЛЬНЫХ УЧАСТКАХ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ГОРОДСКОМ ОКРУГЕ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АНАДЫРЬ</a:t>
            </a:r>
            <a:endParaRPr lang="ru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D5B699-E053-6CC0-0000-14DCC1BD2C99}"/>
              </a:ext>
            </a:extLst>
          </p:cNvPr>
          <p:cNvSpPr txBox="1"/>
          <p:nvPr/>
        </p:nvSpPr>
        <p:spPr>
          <a:xfrm>
            <a:off x="442883" y="6374346"/>
            <a:ext cx="916058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городского округа Анадырь</a:t>
            </a:r>
            <a:endParaRPr lang="ru-ID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 descr="Указатель со сплошной заливкой">
            <a:extLst>
              <a:ext uri="{FF2B5EF4-FFF2-40B4-BE49-F238E27FC236}">
                <a16:creationId xmlns:a16="http://schemas.microsoft.com/office/drawing/2014/main" id="{A45A8E71-380A-6D0B-2161-D39EFA25A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469475" y="1976649"/>
            <a:ext cx="360000" cy="360000"/>
          </a:xfrm>
          <a:prstGeom prst="rect">
            <a:avLst/>
          </a:prstGeom>
        </p:spPr>
      </p:pic>
      <p:pic>
        <p:nvPicPr>
          <p:cNvPr id="14" name="Рисунок 13" descr="Запасы со сплошной заливкой">
            <a:extLst>
              <a:ext uri="{FF2B5EF4-FFF2-40B4-BE49-F238E27FC236}">
                <a16:creationId xmlns:a16="http://schemas.microsoft.com/office/drawing/2014/main" id="{717FEFC0-A000-68AF-FD98-613B3C684E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9901534" y="1976649"/>
            <a:ext cx="360000" cy="360000"/>
          </a:xfrm>
          <a:prstGeom prst="rect">
            <a:avLst/>
          </a:prstGeom>
        </p:spPr>
      </p:pic>
      <p:pic>
        <p:nvPicPr>
          <p:cNvPr id="21" name="Рисунок 20" descr="Ракета со сплошной заливкой">
            <a:extLst>
              <a:ext uri="{FF2B5EF4-FFF2-40B4-BE49-F238E27FC236}">
                <a16:creationId xmlns:a16="http://schemas.microsoft.com/office/drawing/2014/main" id="{4B7F80D0-D58D-8CAE-D4CB-3C3AC762A9A7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83382" y="4170262"/>
            <a:ext cx="360000" cy="360000"/>
          </a:xfrm>
          <a:prstGeom prst="rect">
            <a:avLst/>
          </a:prstGeom>
        </p:spPr>
      </p:pic>
      <p:pic>
        <p:nvPicPr>
          <p:cNvPr id="23" name="Рисунок 22" descr="Переместить со сплошной заливкой">
            <a:extLst>
              <a:ext uri="{FF2B5EF4-FFF2-40B4-BE49-F238E27FC236}">
                <a16:creationId xmlns:a16="http://schemas.microsoft.com/office/drawing/2014/main" id="{1C4ECB49-F1B8-2CFC-23BB-677AD829CDC7}"/>
              </a:ext>
            </a:extLst>
          </p:cNvPr>
          <p:cNvPicPr>
            <a:picLocks noChangeAspect="1"/>
          </p:cNvPicPr>
          <p:nvPr/>
        </p:nvPicPr>
        <p:blipFill>
          <a:blip r:embed="rId165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469475" y="4170262"/>
            <a:ext cx="360000" cy="360000"/>
          </a:xfrm>
          <a:prstGeom prst="rect">
            <a:avLst/>
          </a:prstGeom>
        </p:spPr>
      </p:pic>
      <p:pic>
        <p:nvPicPr>
          <p:cNvPr id="25" name="Рисунок 24" descr="Линейчатая диаграмма со сплошной заливкой">
            <a:extLst>
              <a:ext uri="{FF2B5EF4-FFF2-40B4-BE49-F238E27FC236}">
                <a16:creationId xmlns:a16="http://schemas.microsoft.com/office/drawing/2014/main" id="{76087427-9828-1255-1ABF-2D97D9F7B20E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=""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901534" y="4170262"/>
            <a:ext cx="360000" cy="360000"/>
          </a:xfrm>
          <a:prstGeom prst="rect">
            <a:avLst/>
          </a:prstGeom>
        </p:spPr>
      </p:pic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CA411F8E-77CD-4BE9-2511-C020C045A872}"/>
              </a:ext>
            </a:extLst>
          </p:cNvPr>
          <p:cNvSpPr/>
          <p:nvPr/>
        </p:nvSpPr>
        <p:spPr>
          <a:xfrm>
            <a:off x="442882" y="399963"/>
            <a:ext cx="4627882" cy="386618"/>
          </a:xfrm>
          <a:prstGeom prst="roundRect">
            <a:avLst>
              <a:gd name="adj" fmla="val 2238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сведения о свободных земельных участках</a:t>
            </a:r>
            <a:endParaRPr lang="ru-ID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420380"/>
              </p:ext>
            </p:extLst>
          </p:nvPr>
        </p:nvGraphicFramePr>
        <p:xfrm>
          <a:off x="442882" y="1884219"/>
          <a:ext cx="11342717" cy="3854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864">
                  <a:extLst>
                    <a:ext uri="{9D8B030D-6E8A-4147-A177-3AD203B41FA5}">
                      <a16:colId xmlns:a16="http://schemas.microsoft.com/office/drawing/2014/main" val="1586683287"/>
                    </a:ext>
                  </a:extLst>
                </a:gridCol>
                <a:gridCol w="2381731">
                  <a:extLst>
                    <a:ext uri="{9D8B030D-6E8A-4147-A177-3AD203B41FA5}">
                      <a16:colId xmlns:a16="http://schemas.microsoft.com/office/drawing/2014/main" val="3985456637"/>
                    </a:ext>
                  </a:extLst>
                </a:gridCol>
                <a:gridCol w="2388828">
                  <a:extLst>
                    <a:ext uri="{9D8B030D-6E8A-4147-A177-3AD203B41FA5}">
                      <a16:colId xmlns:a16="http://schemas.microsoft.com/office/drawing/2014/main" val="3417290689"/>
                    </a:ext>
                  </a:extLst>
                </a:gridCol>
                <a:gridCol w="3143707">
                  <a:extLst>
                    <a:ext uri="{9D8B030D-6E8A-4147-A177-3AD203B41FA5}">
                      <a16:colId xmlns:a16="http://schemas.microsoft.com/office/drawing/2014/main" val="1063663650"/>
                    </a:ext>
                  </a:extLst>
                </a:gridCol>
                <a:gridCol w="2665587">
                  <a:extLst>
                    <a:ext uri="{9D8B030D-6E8A-4147-A177-3AD203B41FA5}">
                      <a16:colId xmlns:a16="http://schemas.microsoft.com/office/drawing/2014/main" val="1233456883"/>
                    </a:ext>
                  </a:extLst>
                </a:gridCol>
              </a:tblGrid>
              <a:tr h="121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756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Земельный участок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Чукотский АО,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Анадырь, с. Тавайваам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Земельный участок, вид разрешенного использования: под строительство индивидуального гаражного бокса, для гаражного строительства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Площадь 159 </a:t>
                      </a:r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кадастровый номер 87:05:000021:173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862018"/>
                  </a:ext>
                </a:extLst>
              </a:tr>
              <a:tr h="608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2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75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Земельный участок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Чукотский АО,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 г. Анадырь,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ул. Рультытегина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Земельный участок, вид разрешенного использования: под строительство склада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 Площадь 1297 </a:t>
                      </a:r>
                      <a:r>
                        <a:rPr lang="ru-RU" sz="1200" b="0" dirty="0" err="1">
                          <a:effectLst/>
                        </a:rPr>
                        <a:t>кв.м</a:t>
                      </a:r>
                      <a:r>
                        <a:rPr lang="ru-RU" sz="1200" b="0" dirty="0">
                          <a:effectLst/>
                        </a:rPr>
                        <a:t>, кадастровый номер 87:05:000006:187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5278482"/>
                  </a:ext>
                </a:extLst>
              </a:tr>
              <a:tr h="811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3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75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Земельный участок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Чукотский АО,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 г. Анадырь, ул. Мира, дом 29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Земельный участок, вид разрешенного использования: под строительство производственной базы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 Площадь 2031 </a:t>
                      </a:r>
                      <a:r>
                        <a:rPr lang="ru-RU" sz="1200" b="0" dirty="0" err="1">
                          <a:effectLst/>
                        </a:rPr>
                        <a:t>кв.м</a:t>
                      </a:r>
                      <a:r>
                        <a:rPr lang="ru-RU" sz="1200" b="0" dirty="0">
                          <a:effectLst/>
                        </a:rPr>
                        <a:t>, кадастровый номер 87:05:000005:52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3282567"/>
                  </a:ext>
                </a:extLst>
              </a:tr>
              <a:tr h="608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4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75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Земельный участок</a:t>
                      </a:r>
                      <a:endParaRPr lang="ru-RU" sz="1200" b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Чукотский АО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 г. Анадырь, ул. Ленина, дом 37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Земельный участок, вид разрешенного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использования: бытовое обслуживание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 Площадь 32 </a:t>
                      </a:r>
                      <a:r>
                        <a:rPr lang="ru-RU" sz="1200" b="0" dirty="0" err="1">
                          <a:effectLst/>
                        </a:rPr>
                        <a:t>кв.м</a:t>
                      </a:r>
                      <a:r>
                        <a:rPr lang="ru-RU" sz="1200" b="0" dirty="0">
                          <a:effectLst/>
                        </a:rPr>
                        <a:t>, кадастровый номер 87:05:000007:32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3322069"/>
                  </a:ext>
                </a:extLst>
              </a:tr>
              <a:tr h="608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5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75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Земельный участок</a:t>
                      </a:r>
                      <a:endParaRPr lang="ru-RU" sz="1200" b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Чукотский АО,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 г. Анадырь,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ул. Рультытегина</a:t>
                      </a:r>
                      <a:endParaRPr lang="ru-RU" sz="1200" b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Земельный участок, вид разрешенного использования: под склад</a:t>
                      </a:r>
                      <a:endParaRPr lang="ru-RU" sz="1200" b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 Площадь 32 </a:t>
                      </a:r>
                      <a:r>
                        <a:rPr lang="ru-RU" sz="1200" b="0" dirty="0" err="1">
                          <a:effectLst/>
                        </a:rPr>
                        <a:t>кв.м</a:t>
                      </a:r>
                      <a:r>
                        <a:rPr lang="ru-RU" sz="1200" b="0" dirty="0">
                          <a:effectLst/>
                        </a:rPr>
                        <a:t>, кадастровый номер 87:05:000006:254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0250727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060" y="354993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7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46523" y="6361061"/>
            <a:ext cx="2743200" cy="365125"/>
          </a:xfrm>
        </p:spPr>
        <p:txBody>
          <a:bodyPr/>
          <a:lstStyle/>
          <a:p>
            <a:fld id="{58DB5288-0911-409C-A761-39D1E434F0D0}" type="slidenum">
              <a:rPr lang="ru-RU" sz="110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AFE5BA-EC71-88F3-6F37-48ED5F5A2D1D}"/>
              </a:ext>
            </a:extLst>
          </p:cNvPr>
          <p:cNvSpPr txBox="1"/>
          <p:nvPr/>
        </p:nvSpPr>
        <p:spPr>
          <a:xfrm>
            <a:off x="442883" y="1118966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D5B699-E053-6CC0-0000-14DCC1BD2C99}"/>
              </a:ext>
            </a:extLst>
          </p:cNvPr>
          <p:cNvSpPr txBox="1"/>
          <p:nvPr/>
        </p:nvSpPr>
        <p:spPr>
          <a:xfrm>
            <a:off x="442883" y="6374346"/>
            <a:ext cx="916058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городского округа Анадырь</a:t>
            </a:r>
            <a:endParaRPr lang="ru-ID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Город со сплошной заливкой">
            <a:extLst>
              <a:ext uri="{FF2B5EF4-FFF2-40B4-BE49-F238E27FC236}">
                <a16:creationId xmlns:a16="http://schemas.microsoft.com/office/drawing/2014/main" id="{CA14DA99-BF29-261A-03CD-489D1DDDC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783382" y="1976649"/>
            <a:ext cx="360000" cy="360000"/>
          </a:xfrm>
          <a:prstGeom prst="rect">
            <a:avLst/>
          </a:prstGeom>
        </p:spPr>
      </p:pic>
      <p:pic>
        <p:nvPicPr>
          <p:cNvPr id="19" name="Рисунок 18" descr="Указатель со сплошной заливкой">
            <a:extLst>
              <a:ext uri="{FF2B5EF4-FFF2-40B4-BE49-F238E27FC236}">
                <a16:creationId xmlns:a16="http://schemas.microsoft.com/office/drawing/2014/main" id="{A45A8E71-380A-6D0B-2161-D39EFA25AA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469475" y="1976649"/>
            <a:ext cx="360000" cy="360000"/>
          </a:xfrm>
          <a:prstGeom prst="rect">
            <a:avLst/>
          </a:prstGeom>
        </p:spPr>
      </p:pic>
      <p:pic>
        <p:nvPicPr>
          <p:cNvPr id="14" name="Рисунок 13" descr="Запасы со сплошной заливкой">
            <a:extLst>
              <a:ext uri="{FF2B5EF4-FFF2-40B4-BE49-F238E27FC236}">
                <a16:creationId xmlns:a16="http://schemas.microsoft.com/office/drawing/2014/main" id="{717FEFC0-A000-68AF-FD98-613B3C684E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9901534" y="1976649"/>
            <a:ext cx="360000" cy="360000"/>
          </a:xfrm>
          <a:prstGeom prst="rect">
            <a:avLst/>
          </a:prstGeom>
        </p:spPr>
      </p:pic>
      <p:pic>
        <p:nvPicPr>
          <p:cNvPr id="21" name="Рисунок 20" descr="Ракета со сплошной заливкой">
            <a:extLst>
              <a:ext uri="{FF2B5EF4-FFF2-40B4-BE49-F238E27FC236}">
                <a16:creationId xmlns:a16="http://schemas.microsoft.com/office/drawing/2014/main" id="{4B7F80D0-D58D-8CAE-D4CB-3C3AC762A9A7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83382" y="4170262"/>
            <a:ext cx="360000" cy="360000"/>
          </a:xfrm>
          <a:prstGeom prst="rect">
            <a:avLst/>
          </a:prstGeom>
        </p:spPr>
      </p:pic>
      <p:pic>
        <p:nvPicPr>
          <p:cNvPr id="23" name="Рисунок 22" descr="Переместить со сплошной заливкой">
            <a:extLst>
              <a:ext uri="{FF2B5EF4-FFF2-40B4-BE49-F238E27FC236}">
                <a16:creationId xmlns:a16="http://schemas.microsoft.com/office/drawing/2014/main" id="{1C4ECB49-F1B8-2CFC-23BB-677AD829CDC7}"/>
              </a:ext>
            </a:extLst>
          </p:cNvPr>
          <p:cNvPicPr>
            <a:picLocks noChangeAspect="1"/>
          </p:cNvPicPr>
          <p:nvPr/>
        </p:nvPicPr>
        <p:blipFill>
          <a:blip r:embed="rId165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469475" y="4170262"/>
            <a:ext cx="360000" cy="360000"/>
          </a:xfrm>
          <a:prstGeom prst="rect">
            <a:avLst/>
          </a:prstGeom>
        </p:spPr>
      </p:pic>
      <p:pic>
        <p:nvPicPr>
          <p:cNvPr id="25" name="Рисунок 24" descr="Линейчатая диаграмма со сплошной заливкой">
            <a:extLst>
              <a:ext uri="{FF2B5EF4-FFF2-40B4-BE49-F238E27FC236}">
                <a16:creationId xmlns:a16="http://schemas.microsoft.com/office/drawing/2014/main" id="{76087427-9828-1255-1ABF-2D97D9F7B20E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=""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901534" y="4170262"/>
            <a:ext cx="360000" cy="360000"/>
          </a:xfrm>
          <a:prstGeom prst="rect">
            <a:avLst/>
          </a:prstGeom>
        </p:spPr>
      </p:pic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CA411F8E-77CD-4BE9-2511-C020C045A872}"/>
              </a:ext>
            </a:extLst>
          </p:cNvPr>
          <p:cNvSpPr/>
          <p:nvPr/>
        </p:nvSpPr>
        <p:spPr>
          <a:xfrm>
            <a:off x="442883" y="391968"/>
            <a:ext cx="3888973" cy="386618"/>
          </a:xfrm>
          <a:prstGeom prst="roundRect">
            <a:avLst>
              <a:gd name="adj" fmla="val 2238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Глава городского округа Анадырь</a:t>
            </a:r>
            <a:endParaRPr lang="ru-ID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86" y="1976649"/>
            <a:ext cx="2254596" cy="33818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507" y="1976649"/>
            <a:ext cx="2247081" cy="33818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0715376B-C49F-4A00-C2E7-5650B2698BB8}"/>
              </a:ext>
            </a:extLst>
          </p:cNvPr>
          <p:cNvSpPr/>
          <p:nvPr/>
        </p:nvSpPr>
        <p:spPr>
          <a:xfrm>
            <a:off x="3455807" y="2001360"/>
            <a:ext cx="2858893" cy="1893387"/>
          </a:xfrm>
          <a:prstGeom prst="roundRect">
            <a:avLst>
              <a:gd name="adj" fmla="val 2238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Спицын Сергей Борисович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689000, Анадырь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Чукотский автономный округ,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Рультытегина </a:t>
            </a: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pt-B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8 (42722) </a:t>
            </a:r>
            <a:r>
              <a:rPr lang="pt-BR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6-36-0</a:t>
            </a: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pt-BR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</a:t>
            </a:r>
            <a:r>
              <a:rPr lang="pt-B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 (42622) 2-22-16, </a:t>
            </a:r>
            <a:endParaRPr lang="ru-RU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t-BR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precedent@rambler.ru </a:t>
            </a:r>
            <a:endParaRPr lang="pt-BR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CA411F8E-77CD-4BE9-2511-C020C045A872}"/>
              </a:ext>
            </a:extLst>
          </p:cNvPr>
          <p:cNvSpPr/>
          <p:nvPr/>
        </p:nvSpPr>
        <p:spPr>
          <a:xfrm>
            <a:off x="6722507" y="391968"/>
            <a:ext cx="3888973" cy="386618"/>
          </a:xfrm>
          <a:prstGeom prst="roundRect">
            <a:avLst>
              <a:gd name="adj" fmla="val 2238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Инвестиционный уполномоченный</a:t>
            </a:r>
            <a:endParaRPr lang="ru-ID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9144000" y="1998727"/>
            <a:ext cx="2859272" cy="18960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0"/>
          <a:stretch/>
        </p:blipFill>
        <p:spPr>
          <a:xfrm>
            <a:off x="9547255" y="4073544"/>
            <a:ext cx="2082689" cy="19485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2"/>
          <a:stretch/>
        </p:blipFill>
        <p:spPr>
          <a:xfrm>
            <a:off x="3721049" y="4073544"/>
            <a:ext cx="2217471" cy="194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715376B-C49F-4A00-C2E7-5650B2698BB8}"/>
              </a:ext>
            </a:extLst>
          </p:cNvPr>
          <p:cNvSpPr/>
          <p:nvPr/>
        </p:nvSpPr>
        <p:spPr>
          <a:xfrm>
            <a:off x="6625244" y="229251"/>
            <a:ext cx="5364479" cy="1117411"/>
          </a:xfrm>
          <a:prstGeom prst="roundRect">
            <a:avLst>
              <a:gd name="adj" fmla="val 2238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ЧУКОТСКИЙ АВТОНОМНЫЙ ОКРУГ</a:t>
            </a:r>
            <a:endParaRPr lang="ru-ID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3323" y="260660"/>
            <a:ext cx="900953" cy="1086002"/>
          </a:xfrm>
          <a:prstGeom prst="rect">
            <a:avLst/>
          </a:prstGeom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0715376B-C49F-4A00-C2E7-5650B2698BB8}"/>
              </a:ext>
            </a:extLst>
          </p:cNvPr>
          <p:cNvSpPr/>
          <p:nvPr/>
        </p:nvSpPr>
        <p:spPr>
          <a:xfrm>
            <a:off x="620968" y="1759974"/>
            <a:ext cx="1935419" cy="383458"/>
          </a:xfrm>
          <a:prstGeom prst="roundRect">
            <a:avLst>
              <a:gd name="adj" fmla="val 2238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03</a:t>
            </a:r>
            <a:endParaRPr lang="ru-ID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715376B-C49F-4A00-C2E7-5650B2698BB8}"/>
              </a:ext>
            </a:extLst>
          </p:cNvPr>
          <p:cNvSpPr/>
          <p:nvPr/>
        </p:nvSpPr>
        <p:spPr>
          <a:xfrm>
            <a:off x="2739820" y="1759974"/>
            <a:ext cx="2756412" cy="383458"/>
          </a:xfrm>
          <a:prstGeom prst="roundRect">
            <a:avLst>
              <a:gd name="adj" fmla="val 2238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 04</a:t>
            </a:r>
            <a:endParaRPr lang="ru-ID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0715376B-C49F-4A00-C2E7-5650B2698BB8}"/>
              </a:ext>
            </a:extLst>
          </p:cNvPr>
          <p:cNvSpPr/>
          <p:nvPr/>
        </p:nvSpPr>
        <p:spPr>
          <a:xfrm>
            <a:off x="5718994" y="1759974"/>
            <a:ext cx="2353588" cy="383458"/>
          </a:xfrm>
          <a:prstGeom prst="roundRect">
            <a:avLst>
              <a:gd name="adj" fmla="val 2238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трудовые ресурсы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ru-ID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42883" y="5360035"/>
            <a:ext cx="7741920" cy="9443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АНАДЫРЬ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46523" y="6361061"/>
            <a:ext cx="2743200" cy="365125"/>
          </a:xfrm>
        </p:spPr>
        <p:txBody>
          <a:bodyPr/>
          <a:lstStyle/>
          <a:p>
            <a:fld id="{58DB5288-0911-409C-A761-39D1E434F0D0}" type="slidenum">
              <a:rPr lang="ru-RU" sz="11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0715376B-C49F-4A00-C2E7-5650B2698BB8}"/>
              </a:ext>
            </a:extLst>
          </p:cNvPr>
          <p:cNvSpPr/>
          <p:nvPr/>
        </p:nvSpPr>
        <p:spPr>
          <a:xfrm>
            <a:off x="8295344" y="1759974"/>
            <a:ext cx="3508932" cy="383458"/>
          </a:xfrm>
          <a:prstGeom prst="roundRect">
            <a:avLst>
              <a:gd name="adj" fmla="val 2238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endParaRPr lang="ru-ID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0715376B-C49F-4A00-C2E7-5650B2698BB8}"/>
              </a:ext>
            </a:extLst>
          </p:cNvPr>
          <p:cNvSpPr/>
          <p:nvPr/>
        </p:nvSpPr>
        <p:spPr>
          <a:xfrm>
            <a:off x="609093" y="2479533"/>
            <a:ext cx="3812435" cy="383458"/>
          </a:xfrm>
          <a:prstGeom prst="roundRect">
            <a:avLst>
              <a:gd name="adj" fmla="val 2238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качества городской среды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endParaRPr lang="ru-ID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0715376B-C49F-4A00-C2E7-5650B2698BB8}"/>
              </a:ext>
            </a:extLst>
          </p:cNvPr>
          <p:cNvSpPr/>
          <p:nvPr/>
        </p:nvSpPr>
        <p:spPr>
          <a:xfrm>
            <a:off x="4647609" y="2465248"/>
            <a:ext cx="1753192" cy="383458"/>
          </a:xfrm>
          <a:prstGeom prst="roundRect">
            <a:avLst>
              <a:gd name="adj" fmla="val 2238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-Чукотка 08</a:t>
            </a:r>
            <a:endParaRPr lang="ru-ID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0715376B-C49F-4A00-C2E7-5650B2698BB8}"/>
              </a:ext>
            </a:extLst>
          </p:cNvPr>
          <p:cNvSpPr/>
          <p:nvPr/>
        </p:nvSpPr>
        <p:spPr>
          <a:xfrm>
            <a:off x="6840913" y="2470509"/>
            <a:ext cx="4489736" cy="383458"/>
          </a:xfrm>
          <a:prstGeom prst="roundRect">
            <a:avLst>
              <a:gd name="adj" fmla="val 2238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Арктическая зона Российской Федерации 09</a:t>
            </a:r>
            <a:endParaRPr lang="ru-ID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0715376B-C49F-4A00-C2E7-5650B2698BB8}"/>
              </a:ext>
            </a:extLst>
          </p:cNvPr>
          <p:cNvSpPr/>
          <p:nvPr/>
        </p:nvSpPr>
        <p:spPr>
          <a:xfrm>
            <a:off x="609092" y="3176546"/>
            <a:ext cx="4969672" cy="383458"/>
          </a:xfrm>
          <a:prstGeom prst="roundRect">
            <a:avLst>
              <a:gd name="adj" fmla="val 2238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 для бизнеса и инвесторов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10-11</a:t>
            </a:r>
            <a:endParaRPr lang="ru-ID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0715376B-C49F-4A00-C2E7-5650B2698BB8}"/>
              </a:ext>
            </a:extLst>
          </p:cNvPr>
          <p:cNvSpPr/>
          <p:nvPr/>
        </p:nvSpPr>
        <p:spPr>
          <a:xfrm>
            <a:off x="5804548" y="3184807"/>
            <a:ext cx="4751563" cy="383458"/>
          </a:xfrm>
          <a:prstGeom prst="roundRect">
            <a:avLst>
              <a:gd name="adj" fmla="val 2238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свободных земельных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участках 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ID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0715376B-C49F-4A00-C2E7-5650B2698BB8}"/>
              </a:ext>
            </a:extLst>
          </p:cNvPr>
          <p:cNvSpPr/>
          <p:nvPr/>
        </p:nvSpPr>
        <p:spPr>
          <a:xfrm>
            <a:off x="661612" y="3873559"/>
            <a:ext cx="1514430" cy="383458"/>
          </a:xfrm>
          <a:prstGeom prst="roundRect">
            <a:avLst>
              <a:gd name="adj" fmla="val 2238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ID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46523" y="6361061"/>
            <a:ext cx="2743200" cy="365125"/>
          </a:xfrm>
        </p:spPr>
        <p:txBody>
          <a:bodyPr/>
          <a:lstStyle/>
          <a:p>
            <a:fld id="{58DB5288-0911-409C-A761-39D1E434F0D0}" type="slidenum">
              <a:rPr lang="ru-RU" sz="11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A411F8E-77CD-4BE9-2511-C020C045A872}"/>
              </a:ext>
            </a:extLst>
          </p:cNvPr>
          <p:cNvSpPr/>
          <p:nvPr/>
        </p:nvSpPr>
        <p:spPr>
          <a:xfrm>
            <a:off x="442883" y="399963"/>
            <a:ext cx="1867698" cy="386618"/>
          </a:xfrm>
          <a:prstGeom prst="roundRect">
            <a:avLst>
              <a:gd name="adj" fmla="val 2238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преимущества</a:t>
            </a:r>
            <a:endParaRPr lang="ru-ID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AFE5BA-EC71-88F3-6F37-48ED5F5A2D1D}"/>
              </a:ext>
            </a:extLst>
          </p:cNvPr>
          <p:cNvSpPr txBox="1"/>
          <p:nvPr/>
        </p:nvSpPr>
        <p:spPr>
          <a:xfrm>
            <a:off x="442883" y="911631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АНАДЫРЬ</a:t>
            </a:r>
            <a:endParaRPr lang="ru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D5B699-E053-6CC0-0000-14DCC1BD2C99}"/>
              </a:ext>
            </a:extLst>
          </p:cNvPr>
          <p:cNvSpPr txBox="1"/>
          <p:nvPr/>
        </p:nvSpPr>
        <p:spPr>
          <a:xfrm>
            <a:off x="442883" y="6374346"/>
            <a:ext cx="916058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городского округа Анадырь</a:t>
            </a:r>
            <a:endParaRPr lang="ru-ID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CA411F8E-77CD-4BE9-2511-C020C045A872}"/>
              </a:ext>
            </a:extLst>
          </p:cNvPr>
          <p:cNvSpPr/>
          <p:nvPr/>
        </p:nvSpPr>
        <p:spPr>
          <a:xfrm>
            <a:off x="627017" y="1834962"/>
            <a:ext cx="2841740" cy="1756136"/>
          </a:xfrm>
          <a:prstGeom prst="roundRect">
            <a:avLst>
              <a:gd name="adj" fmla="val 2238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b="1" dirty="0" smtClean="0"/>
              <a:t>АДМИНИСТРАТИВНЫЙ ЦЕНТР РЕГИОНА</a:t>
            </a:r>
            <a:endParaRPr lang="ru-ID" b="1" dirty="0"/>
          </a:p>
        </p:txBody>
      </p:sp>
      <p:pic>
        <p:nvPicPr>
          <p:cNvPr id="17" name="Рисунок 16" descr="Город со сплошной заливкой">
            <a:extLst>
              <a:ext uri="{FF2B5EF4-FFF2-40B4-BE49-F238E27FC236}">
                <a16:creationId xmlns:a16="http://schemas.microsoft.com/office/drawing/2014/main" id="{CA14DA99-BF29-261A-03CD-489D1DDDC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783382" y="1976649"/>
            <a:ext cx="360000" cy="360000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CA411F8E-77CD-4BE9-2511-C020C045A872}"/>
              </a:ext>
            </a:extLst>
          </p:cNvPr>
          <p:cNvSpPr/>
          <p:nvPr/>
        </p:nvSpPr>
        <p:spPr>
          <a:xfrm>
            <a:off x="4306516" y="1834962"/>
            <a:ext cx="2634766" cy="1735858"/>
          </a:xfrm>
          <a:prstGeom prst="roundRect">
            <a:avLst>
              <a:gd name="adj" fmla="val 2238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b="1" dirty="0" smtClean="0"/>
              <a:t>ТРАНСПОРТНАЯ ДОСТУПНОСТЬ</a:t>
            </a:r>
          </a:p>
          <a:p>
            <a:r>
              <a:rPr lang="ru-RU" sz="1400" dirty="0" smtClean="0"/>
              <a:t>АВИА, морское, речное сообщение</a:t>
            </a:r>
            <a:endParaRPr lang="ru-ID" sz="1400" dirty="0"/>
          </a:p>
        </p:txBody>
      </p:sp>
      <p:pic>
        <p:nvPicPr>
          <p:cNvPr id="19" name="Рисунок 18" descr="Указатель со сплошной заливкой">
            <a:extLst>
              <a:ext uri="{FF2B5EF4-FFF2-40B4-BE49-F238E27FC236}">
                <a16:creationId xmlns:a16="http://schemas.microsoft.com/office/drawing/2014/main" id="{A45A8E71-380A-6D0B-2161-D39EFA25AA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469475" y="1976649"/>
            <a:ext cx="360000" cy="360000"/>
          </a:xfrm>
          <a:prstGeom prst="rect">
            <a:avLst/>
          </a:prstGeom>
        </p:spPr>
      </p:pic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CA411F8E-77CD-4BE9-2511-C020C045A872}"/>
              </a:ext>
            </a:extLst>
          </p:cNvPr>
          <p:cNvSpPr/>
          <p:nvPr/>
        </p:nvSpPr>
        <p:spPr>
          <a:xfrm>
            <a:off x="7667234" y="1834962"/>
            <a:ext cx="2841740" cy="1756136"/>
          </a:xfrm>
          <a:prstGeom prst="roundRect">
            <a:avLst>
              <a:gd name="adj" fmla="val 2238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b="1" dirty="0" smtClean="0"/>
          </a:p>
          <a:p>
            <a:r>
              <a:rPr lang="ru-RU" b="1" dirty="0" smtClean="0"/>
              <a:t>ГО АНАДЫРЬ УЧАСТНИК ТОР ЧУКОТКА и АЗРФ</a:t>
            </a:r>
          </a:p>
          <a:p>
            <a:r>
              <a:rPr lang="ru-RU" sz="1400" dirty="0" smtClean="0"/>
              <a:t>льготы </a:t>
            </a:r>
            <a:r>
              <a:rPr lang="ru-RU" sz="1400" dirty="0"/>
              <a:t>и </a:t>
            </a:r>
            <a:r>
              <a:rPr lang="ru-RU" sz="1400" dirty="0" smtClean="0"/>
              <a:t>преференции, участие государства в проектах</a:t>
            </a:r>
            <a:endParaRPr lang="ru-RU" sz="1400" dirty="0"/>
          </a:p>
          <a:p>
            <a:endParaRPr lang="ru-ID" b="1" dirty="0"/>
          </a:p>
        </p:txBody>
      </p:sp>
      <p:pic>
        <p:nvPicPr>
          <p:cNvPr id="14" name="Рисунок 13" descr="Запасы со сплошной заливкой">
            <a:extLst>
              <a:ext uri="{FF2B5EF4-FFF2-40B4-BE49-F238E27FC236}">
                <a16:creationId xmlns:a16="http://schemas.microsoft.com/office/drawing/2014/main" id="{717FEFC0-A000-68AF-FD98-613B3C684E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9901534" y="1976649"/>
            <a:ext cx="360000" cy="360000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CA411F8E-77CD-4BE9-2511-C020C045A872}"/>
              </a:ext>
            </a:extLst>
          </p:cNvPr>
          <p:cNvSpPr/>
          <p:nvPr/>
        </p:nvSpPr>
        <p:spPr>
          <a:xfrm>
            <a:off x="627017" y="4039046"/>
            <a:ext cx="2841740" cy="1756136"/>
          </a:xfrm>
          <a:prstGeom prst="roundRect">
            <a:avLst>
              <a:gd name="adj" fmla="val 2238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b="1" dirty="0" smtClean="0"/>
              <a:t>НАЛИЧИЕ ИНСТИТУТА РАЗВИТИЯ БИЗНЕСА</a:t>
            </a:r>
          </a:p>
          <a:p>
            <a:r>
              <a:rPr lang="ru-RU" sz="1400" dirty="0"/>
              <a:t>НО Фонд развития экономики и прямых </a:t>
            </a:r>
            <a:r>
              <a:rPr lang="ru-RU" sz="1400" dirty="0" smtClean="0"/>
              <a:t>инвестиций ЧАО</a:t>
            </a:r>
            <a:endParaRPr lang="ru-ID" sz="1400" dirty="0"/>
          </a:p>
        </p:txBody>
      </p:sp>
      <p:pic>
        <p:nvPicPr>
          <p:cNvPr id="21" name="Рисунок 20" descr="Ракета со сплошной заливкой">
            <a:extLst>
              <a:ext uri="{FF2B5EF4-FFF2-40B4-BE49-F238E27FC236}">
                <a16:creationId xmlns:a16="http://schemas.microsoft.com/office/drawing/2014/main" id="{4B7F80D0-D58D-8CAE-D4CB-3C3AC762A9A7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83382" y="4170262"/>
            <a:ext cx="360000" cy="360000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CA411F8E-77CD-4BE9-2511-C020C045A872}"/>
              </a:ext>
            </a:extLst>
          </p:cNvPr>
          <p:cNvSpPr/>
          <p:nvPr/>
        </p:nvSpPr>
        <p:spPr>
          <a:xfrm>
            <a:off x="4306516" y="4039046"/>
            <a:ext cx="2841740" cy="1756136"/>
          </a:xfrm>
          <a:prstGeom prst="roundRect">
            <a:avLst>
              <a:gd name="adj" fmla="val 2238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b="1" dirty="0" smtClean="0"/>
              <a:t>ВАРИАТИВНОСТЬ РАЗВИТИЯ БИЗНЕСА</a:t>
            </a:r>
          </a:p>
          <a:p>
            <a:r>
              <a:rPr lang="ru-RU" sz="1400" dirty="0" smtClean="0"/>
              <a:t>многие виды товаров и услуг не представлены в регионе</a:t>
            </a:r>
            <a:endParaRPr lang="ru-ID" sz="1400" dirty="0"/>
          </a:p>
        </p:txBody>
      </p:sp>
      <p:pic>
        <p:nvPicPr>
          <p:cNvPr id="23" name="Рисунок 22" descr="Переместить со сплошной заливкой">
            <a:extLst>
              <a:ext uri="{FF2B5EF4-FFF2-40B4-BE49-F238E27FC236}">
                <a16:creationId xmlns:a16="http://schemas.microsoft.com/office/drawing/2014/main" id="{1C4ECB49-F1B8-2CFC-23BB-677AD829CDC7}"/>
              </a:ext>
            </a:extLst>
          </p:cNvPr>
          <p:cNvPicPr>
            <a:picLocks noChangeAspect="1"/>
          </p:cNvPicPr>
          <p:nvPr/>
        </p:nvPicPr>
        <p:blipFill>
          <a:blip r:embed="rId165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469475" y="4170262"/>
            <a:ext cx="360000" cy="360000"/>
          </a:xfrm>
          <a:prstGeom prst="rect">
            <a:avLst/>
          </a:prstGeom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CA411F8E-77CD-4BE9-2511-C020C045A872}"/>
              </a:ext>
            </a:extLst>
          </p:cNvPr>
          <p:cNvSpPr/>
          <p:nvPr/>
        </p:nvSpPr>
        <p:spPr>
          <a:xfrm>
            <a:off x="7667234" y="4039046"/>
            <a:ext cx="2841740" cy="1756136"/>
          </a:xfrm>
          <a:prstGeom prst="roundRect">
            <a:avLst>
              <a:gd name="adj" fmla="val 2238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b="1" dirty="0"/>
              <a:t>СВОБОДНЫЕ</a:t>
            </a:r>
          </a:p>
          <a:p>
            <a:r>
              <a:rPr lang="ru-RU" b="1" dirty="0"/>
              <a:t>ИНВЕСТИЦИОННЫЕ</a:t>
            </a:r>
          </a:p>
          <a:p>
            <a:r>
              <a:rPr lang="ru-RU" b="1" dirty="0" smtClean="0"/>
              <a:t>ПЛОЩАДКИ</a:t>
            </a:r>
          </a:p>
          <a:p>
            <a:r>
              <a:rPr lang="en-US" sz="1400" dirty="0" smtClean="0"/>
              <a:t>greenfield‘</a:t>
            </a:r>
            <a:r>
              <a:rPr lang="ru-RU" sz="1400" dirty="0" smtClean="0"/>
              <a:t>ы, </a:t>
            </a:r>
            <a:r>
              <a:rPr lang="en-US" sz="1400" dirty="0" smtClean="0"/>
              <a:t>brownfield‘</a:t>
            </a:r>
            <a:r>
              <a:rPr lang="ru-RU" sz="1400" dirty="0" smtClean="0"/>
              <a:t>ы</a:t>
            </a:r>
            <a:endParaRPr lang="ru-ID" sz="1400" dirty="0"/>
          </a:p>
        </p:txBody>
      </p:sp>
      <p:pic>
        <p:nvPicPr>
          <p:cNvPr id="25" name="Рисунок 24" descr="Линейчатая диаграмма со сплошной заливкой">
            <a:extLst>
              <a:ext uri="{FF2B5EF4-FFF2-40B4-BE49-F238E27FC236}">
                <a16:creationId xmlns:a16="http://schemas.microsoft.com/office/drawing/2014/main" id="{76087427-9828-1255-1ABF-2D97D9F7B20E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=""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901534" y="417026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5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46523" y="6361061"/>
            <a:ext cx="2743200" cy="365125"/>
          </a:xfrm>
        </p:spPr>
        <p:txBody>
          <a:bodyPr/>
          <a:lstStyle/>
          <a:p>
            <a:fld id="{58DB5288-0911-409C-A761-39D1E434F0D0}" type="slidenum">
              <a:rPr lang="ru-RU" sz="11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A411F8E-77CD-4BE9-2511-C020C045A872}"/>
              </a:ext>
            </a:extLst>
          </p:cNvPr>
          <p:cNvSpPr/>
          <p:nvPr/>
        </p:nvSpPr>
        <p:spPr>
          <a:xfrm>
            <a:off x="442882" y="399963"/>
            <a:ext cx="2509039" cy="386618"/>
          </a:xfrm>
          <a:prstGeom prst="roundRect">
            <a:avLst>
              <a:gd name="adj" fmla="val 2238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общая характеристика</a:t>
            </a:r>
            <a:endParaRPr lang="ru-ID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AFE5BA-EC71-88F3-6F37-48ED5F5A2D1D}"/>
              </a:ext>
            </a:extLst>
          </p:cNvPr>
          <p:cNvSpPr txBox="1"/>
          <p:nvPr/>
        </p:nvSpPr>
        <p:spPr>
          <a:xfrm>
            <a:off x="442883" y="911631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АНАДЫРЬ</a:t>
            </a:r>
            <a:endParaRPr lang="ru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D5B699-E053-6CC0-0000-14DCC1BD2C99}"/>
              </a:ext>
            </a:extLst>
          </p:cNvPr>
          <p:cNvSpPr txBox="1"/>
          <p:nvPr/>
        </p:nvSpPr>
        <p:spPr>
          <a:xfrm>
            <a:off x="442883" y="6374346"/>
            <a:ext cx="916058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городского округа Анадырь</a:t>
            </a:r>
            <a:endParaRPr lang="ru-ID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Город со сплошной заливкой">
            <a:extLst>
              <a:ext uri="{FF2B5EF4-FFF2-40B4-BE49-F238E27FC236}">
                <a16:creationId xmlns:a16="http://schemas.microsoft.com/office/drawing/2014/main" id="{CA14DA99-BF29-261A-03CD-489D1DDDC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783382" y="1976649"/>
            <a:ext cx="360000" cy="360000"/>
          </a:xfrm>
          <a:prstGeom prst="rect">
            <a:avLst/>
          </a:prstGeom>
        </p:spPr>
      </p:pic>
      <p:pic>
        <p:nvPicPr>
          <p:cNvPr id="19" name="Рисунок 18" descr="Указатель со сплошной заливкой">
            <a:extLst>
              <a:ext uri="{FF2B5EF4-FFF2-40B4-BE49-F238E27FC236}">
                <a16:creationId xmlns:a16="http://schemas.microsoft.com/office/drawing/2014/main" id="{A45A8E71-380A-6D0B-2161-D39EFA25AA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469475" y="1976649"/>
            <a:ext cx="360000" cy="360000"/>
          </a:xfrm>
          <a:prstGeom prst="rect">
            <a:avLst/>
          </a:prstGeom>
        </p:spPr>
      </p:pic>
      <p:pic>
        <p:nvPicPr>
          <p:cNvPr id="14" name="Рисунок 13" descr="Запасы со сплошной заливкой">
            <a:extLst>
              <a:ext uri="{FF2B5EF4-FFF2-40B4-BE49-F238E27FC236}">
                <a16:creationId xmlns:a16="http://schemas.microsoft.com/office/drawing/2014/main" id="{717FEFC0-A000-68AF-FD98-613B3C684E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9901534" y="1976649"/>
            <a:ext cx="360000" cy="360000"/>
          </a:xfrm>
          <a:prstGeom prst="rect">
            <a:avLst/>
          </a:prstGeom>
        </p:spPr>
      </p:pic>
      <p:pic>
        <p:nvPicPr>
          <p:cNvPr id="21" name="Рисунок 20" descr="Ракета со сплошной заливкой">
            <a:extLst>
              <a:ext uri="{FF2B5EF4-FFF2-40B4-BE49-F238E27FC236}">
                <a16:creationId xmlns:a16="http://schemas.microsoft.com/office/drawing/2014/main" id="{4B7F80D0-D58D-8CAE-D4CB-3C3AC762A9A7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83382" y="4170262"/>
            <a:ext cx="360000" cy="360000"/>
          </a:xfrm>
          <a:prstGeom prst="rect">
            <a:avLst/>
          </a:prstGeom>
        </p:spPr>
      </p:pic>
      <p:pic>
        <p:nvPicPr>
          <p:cNvPr id="23" name="Рисунок 22" descr="Переместить со сплошной заливкой">
            <a:extLst>
              <a:ext uri="{FF2B5EF4-FFF2-40B4-BE49-F238E27FC236}">
                <a16:creationId xmlns:a16="http://schemas.microsoft.com/office/drawing/2014/main" id="{1C4ECB49-F1B8-2CFC-23BB-677AD829CDC7}"/>
              </a:ext>
            </a:extLst>
          </p:cNvPr>
          <p:cNvPicPr>
            <a:picLocks noChangeAspect="1"/>
          </p:cNvPicPr>
          <p:nvPr/>
        </p:nvPicPr>
        <p:blipFill>
          <a:blip r:embed="rId165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469475" y="4170262"/>
            <a:ext cx="360000" cy="360000"/>
          </a:xfrm>
          <a:prstGeom prst="rect">
            <a:avLst/>
          </a:prstGeom>
        </p:spPr>
      </p:pic>
      <p:pic>
        <p:nvPicPr>
          <p:cNvPr id="25" name="Рисунок 24" descr="Линейчатая диаграмма со сплошной заливкой">
            <a:extLst>
              <a:ext uri="{FF2B5EF4-FFF2-40B4-BE49-F238E27FC236}">
                <a16:creationId xmlns:a16="http://schemas.microsoft.com/office/drawing/2014/main" id="{76087427-9828-1255-1ABF-2D97D9F7B20E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=""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901534" y="4170262"/>
            <a:ext cx="360000" cy="360000"/>
          </a:xfrm>
          <a:prstGeom prst="rect">
            <a:avLst/>
          </a:prstGeom>
        </p:spPr>
      </p:pic>
      <p:pic>
        <p:nvPicPr>
          <p:cNvPr id="26" name="Рисунок 25"/>
          <p:cNvPicPr/>
          <p:nvPr/>
        </p:nvPicPr>
        <p:blipFill rotWithShape="1">
          <a:blip r:embed="rId167">
            <a:grayscl/>
          </a:blip>
          <a:srcRect l="25180" t="14665" r="6580" b="4970"/>
          <a:stretch/>
        </p:blipFill>
        <p:spPr bwMode="auto">
          <a:xfrm>
            <a:off x="5565978" y="1748721"/>
            <a:ext cx="6313170" cy="4182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277457" y="1748722"/>
            <a:ext cx="1938132" cy="5204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Анадырь</a:t>
            </a:r>
          </a:p>
          <a:p>
            <a:pPr algn="ctr"/>
            <a:endParaRPr lang="ru-RU" dirty="0"/>
          </a:p>
        </p:txBody>
      </p:sp>
      <p:pic>
        <p:nvPicPr>
          <p:cNvPr id="27" name="Рисунок 26" descr="Город со сплошной заливкой">
            <a:extLst>
              <a:ext uri="{FF2B5EF4-FFF2-40B4-BE49-F238E27FC236}">
                <a16:creationId xmlns:a16="http://schemas.microsoft.com/office/drawing/2014/main" id="{D99B5BDD-DBE8-04D7-204D-397E3EFD92D0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53552" y="2025087"/>
            <a:ext cx="227978" cy="227978"/>
          </a:xfrm>
          <a:prstGeom prst="rect">
            <a:avLst/>
          </a:prstGeom>
        </p:spPr>
      </p:pic>
      <p:pic>
        <p:nvPicPr>
          <p:cNvPr id="29" name="Рисунок 28" descr="Маркер со сплошной заливкой">
            <a:extLst>
              <a:ext uri="{FF2B5EF4-FFF2-40B4-BE49-F238E27FC236}">
                <a16:creationId xmlns:a16="http://schemas.microsoft.com/office/drawing/2014/main" id="{269CD3C7-572E-F6D8-C631-8653F10CF22B}"/>
              </a:ext>
            </a:extLst>
          </p:cNvPr>
          <p:cNvPicPr>
            <a:picLocks noChangeAspect="1"/>
          </p:cNvPicPr>
          <p:nvPr/>
        </p:nvPicPr>
        <p:blipFill>
          <a:blip r:embed="rId169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462175" y="1730216"/>
            <a:ext cx="270387" cy="270387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10366514" y="2498009"/>
            <a:ext cx="1512634" cy="4492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Аэропорт</a:t>
            </a:r>
            <a:endParaRPr lang="ru-RU" dirty="0"/>
          </a:p>
        </p:txBody>
      </p:sp>
      <p:pic>
        <p:nvPicPr>
          <p:cNvPr id="31" name="Рисунок 30" descr="Самолет со сплошной заливкой">
            <a:extLst>
              <a:ext uri="{FF2B5EF4-FFF2-40B4-BE49-F238E27FC236}">
                <a16:creationId xmlns:a16="http://schemas.microsoft.com/office/drawing/2014/main" id="{078C0994-434D-033D-C90D-CDB29F0FE588}"/>
              </a:ext>
            </a:extLst>
          </p:cNvPr>
          <p:cNvPicPr>
            <a:picLocks noChangeAspect="1"/>
          </p:cNvPicPr>
          <p:nvPr/>
        </p:nvPicPr>
        <p:blipFill>
          <a:blip r:embed="rId170">
            <a:extLst>
              <a:ext uri="{96DAC541-7B7A-43D3-8B79-37D633B846F1}">
                <asvg:svgBlip xmlns=""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10438123" y="2542625"/>
            <a:ext cx="360000" cy="360000"/>
          </a:xfrm>
          <a:prstGeom prst="rect">
            <a:avLst/>
          </a:prstGeom>
        </p:spPr>
      </p:pic>
      <p:pic>
        <p:nvPicPr>
          <p:cNvPr id="32" name="Рисунок 31" descr="Электростанция со сплошной заливкой">
            <a:extLst>
              <a:ext uri="{FF2B5EF4-FFF2-40B4-BE49-F238E27FC236}">
                <a16:creationId xmlns:a16="http://schemas.microsoft.com/office/drawing/2014/main" id="{4679AB0C-A337-607D-9D98-38AAAEB0F44E}"/>
              </a:ext>
            </a:extLst>
          </p:cNvPr>
          <p:cNvPicPr>
            <a:picLocks noChangeAspect="1"/>
          </p:cNvPicPr>
          <p:nvPr/>
        </p:nvPicPr>
        <p:blipFill>
          <a:blip r:embed="rId171">
            <a:extLst>
              <a:ext uri="{96DAC541-7B7A-43D3-8B79-37D633B846F1}">
                <asvg:svgBlip xmlns="" xmlns:asvg="http://schemas.microsoft.com/office/drawing/2016/SVG/main" r:embed="rId180"/>
              </a:ext>
            </a:extLst>
          </a:blip>
          <a:stretch>
            <a:fillRect/>
          </a:stretch>
        </p:blipFill>
        <p:spPr>
          <a:xfrm>
            <a:off x="8723939" y="2020387"/>
            <a:ext cx="222654" cy="231656"/>
          </a:xfrm>
          <a:prstGeom prst="rect">
            <a:avLst/>
          </a:prstGeom>
        </p:spPr>
      </p:pic>
      <p:pic>
        <p:nvPicPr>
          <p:cNvPr id="33" name="Рисунок 32" descr="Круизное судно со сплошной заливкой">
            <a:extLst>
              <a:ext uri="{FF2B5EF4-FFF2-40B4-BE49-F238E27FC236}">
                <a16:creationId xmlns:a16="http://schemas.microsoft.com/office/drawing/2014/main" id="{7500CCE1-8DBF-53DD-9D7D-E242230F5CDE}"/>
              </a:ext>
            </a:extLst>
          </p:cNvPr>
          <p:cNvPicPr>
            <a:picLocks noChangeAspect="1"/>
          </p:cNvPicPr>
          <p:nvPr/>
        </p:nvPicPr>
        <p:blipFill>
          <a:blip r:embed="rId181">
            <a:extLst>
              <a:ext uri="{96DAC541-7B7A-43D3-8B79-37D633B846F1}">
                <asvg:svgBlip xmlns=""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9002073" y="2020387"/>
            <a:ext cx="292531" cy="292531"/>
          </a:xfrm>
          <a:prstGeom prst="rect">
            <a:avLst/>
          </a:prstGeom>
        </p:spPr>
      </p:pic>
      <p:pic>
        <p:nvPicPr>
          <p:cNvPr id="34" name="Рисунок 33" descr="Пользователи со сплошной заливкой">
            <a:extLst>
              <a:ext uri="{FF2B5EF4-FFF2-40B4-BE49-F238E27FC236}">
                <a16:creationId xmlns:a16="http://schemas.microsoft.com/office/drawing/2014/main" id="{CD68CE8E-FB46-8639-D97A-1B6559563DE1}"/>
              </a:ext>
            </a:extLst>
          </p:cNvPr>
          <p:cNvPicPr>
            <a:picLocks noChangeAspect="1"/>
          </p:cNvPicPr>
          <p:nvPr/>
        </p:nvPicPr>
        <p:blipFill>
          <a:blip r:embed="rId182">
            <a:extLst>
              <a:ext uri="{96DAC541-7B7A-43D3-8B79-37D633B846F1}">
                <asvg:svgBlip xmlns=""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9350084" y="2015071"/>
            <a:ext cx="303162" cy="303162"/>
          </a:xfrm>
          <a:prstGeom prst="rect">
            <a:avLst/>
          </a:prstGeom>
        </p:spPr>
      </p:pic>
      <p:pic>
        <p:nvPicPr>
          <p:cNvPr id="35" name="Рисунок 34" descr="Голова с шестеренками со сплошной заливкой">
            <a:extLst>
              <a:ext uri="{FF2B5EF4-FFF2-40B4-BE49-F238E27FC236}">
                <a16:creationId xmlns:a16="http://schemas.microsoft.com/office/drawing/2014/main" id="{1EAEEF3E-4AFC-3A49-A9D7-7E2F44B7C90B}"/>
              </a:ext>
            </a:extLst>
          </p:cNvPr>
          <p:cNvPicPr>
            <a:picLocks noChangeAspect="1"/>
          </p:cNvPicPr>
          <p:nvPr/>
        </p:nvPicPr>
        <p:blipFill>
          <a:blip r:embed="rId183">
            <a:extLst>
              <a:ext uri="{96DAC541-7B7A-43D3-8B79-37D633B846F1}">
                <asvg:svgBlip xmlns="" xmlns:asvg="http://schemas.microsoft.com/office/drawing/2016/SVG/main" r:embed="rId158"/>
              </a:ext>
            </a:extLst>
          </a:blip>
          <a:stretch>
            <a:fillRect/>
          </a:stretch>
        </p:blipFill>
        <p:spPr>
          <a:xfrm>
            <a:off x="9671209" y="2025087"/>
            <a:ext cx="246486" cy="226956"/>
          </a:xfrm>
          <a:prstGeom prst="rect">
            <a:avLst/>
          </a:prstGeom>
        </p:spPr>
      </p:pic>
      <p:pic>
        <p:nvPicPr>
          <p:cNvPr id="36" name="Рисунок 35" descr="Мегафон1 со сплошной заливкой">
            <a:extLst>
              <a:ext uri="{FF2B5EF4-FFF2-40B4-BE49-F238E27FC236}">
                <a16:creationId xmlns:a16="http://schemas.microsoft.com/office/drawing/2014/main" id="{E3C2096D-9EAD-44CE-10AE-D9F39F4E5DA1}"/>
              </a:ext>
            </a:extLst>
          </p:cNvPr>
          <p:cNvPicPr>
            <a:picLocks noChangeAspect="1"/>
          </p:cNvPicPr>
          <p:nvPr/>
        </p:nvPicPr>
        <p:blipFill>
          <a:blip r:embed="rId184">
            <a:extLst>
              <a:ext uri="{96DAC541-7B7A-43D3-8B79-37D633B846F1}">
                <asvg:svgBlip xmlns=""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9935658" y="2000603"/>
            <a:ext cx="279931" cy="279931"/>
          </a:xfrm>
          <a:prstGeom prst="rect">
            <a:avLst/>
          </a:prstGeom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5759450" y="2252043"/>
            <a:ext cx="32310" cy="528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791760" y="2780164"/>
            <a:ext cx="677715" cy="1471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 flipV="1">
            <a:off x="6469475" y="4251325"/>
            <a:ext cx="3600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олилиния 54"/>
          <p:cNvSpPr/>
          <p:nvPr/>
        </p:nvSpPr>
        <p:spPr>
          <a:xfrm>
            <a:off x="6829425" y="3400390"/>
            <a:ext cx="1117491" cy="860460"/>
          </a:xfrm>
          <a:custGeom>
            <a:avLst/>
            <a:gdLst>
              <a:gd name="connsiteX0" fmla="*/ 0 w 1117491"/>
              <a:gd name="connsiteY0" fmla="*/ 860460 h 860460"/>
              <a:gd name="connsiteX1" fmla="*/ 234950 w 1117491"/>
              <a:gd name="connsiteY1" fmla="*/ 504860 h 860460"/>
              <a:gd name="connsiteX2" fmla="*/ 628650 w 1117491"/>
              <a:gd name="connsiteY2" fmla="*/ 371510 h 860460"/>
              <a:gd name="connsiteX3" fmla="*/ 825500 w 1117491"/>
              <a:gd name="connsiteY3" fmla="*/ 244510 h 860460"/>
              <a:gd name="connsiteX4" fmla="*/ 901700 w 1117491"/>
              <a:gd name="connsiteY4" fmla="*/ 165135 h 860460"/>
              <a:gd name="connsiteX5" fmla="*/ 1098550 w 1117491"/>
              <a:gd name="connsiteY5" fmla="*/ 12735 h 860460"/>
              <a:gd name="connsiteX6" fmla="*/ 1098550 w 1117491"/>
              <a:gd name="connsiteY6" fmla="*/ 19085 h 86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7491" h="860460">
                <a:moveTo>
                  <a:pt x="0" y="860460"/>
                </a:moveTo>
                <a:cubicBezTo>
                  <a:pt x="65087" y="723406"/>
                  <a:pt x="130175" y="586352"/>
                  <a:pt x="234950" y="504860"/>
                </a:cubicBezTo>
                <a:cubicBezTo>
                  <a:pt x="339725" y="423368"/>
                  <a:pt x="530225" y="414902"/>
                  <a:pt x="628650" y="371510"/>
                </a:cubicBezTo>
                <a:cubicBezTo>
                  <a:pt x="727075" y="328118"/>
                  <a:pt x="779992" y="278906"/>
                  <a:pt x="825500" y="244510"/>
                </a:cubicBezTo>
                <a:cubicBezTo>
                  <a:pt x="871008" y="210114"/>
                  <a:pt x="856192" y="203764"/>
                  <a:pt x="901700" y="165135"/>
                </a:cubicBezTo>
                <a:cubicBezTo>
                  <a:pt x="947208" y="126506"/>
                  <a:pt x="1065742" y="37077"/>
                  <a:pt x="1098550" y="12735"/>
                </a:cubicBezTo>
                <a:cubicBezTo>
                  <a:pt x="1131358" y="-11607"/>
                  <a:pt x="1114954" y="3739"/>
                  <a:pt x="1098550" y="190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олилиния 55"/>
          <p:cNvSpPr/>
          <p:nvPr/>
        </p:nvSpPr>
        <p:spPr>
          <a:xfrm>
            <a:off x="7513614" y="3435350"/>
            <a:ext cx="461986" cy="2022475"/>
          </a:xfrm>
          <a:custGeom>
            <a:avLst/>
            <a:gdLst>
              <a:gd name="connsiteX0" fmla="*/ 461986 w 461986"/>
              <a:gd name="connsiteY0" fmla="*/ 0 h 2022475"/>
              <a:gd name="connsiteX1" fmla="*/ 350861 w 461986"/>
              <a:gd name="connsiteY1" fmla="*/ 79375 h 2022475"/>
              <a:gd name="connsiteX2" fmla="*/ 236561 w 461986"/>
              <a:gd name="connsiteY2" fmla="*/ 269875 h 2022475"/>
              <a:gd name="connsiteX3" fmla="*/ 100036 w 461986"/>
              <a:gd name="connsiteY3" fmla="*/ 523875 h 2022475"/>
              <a:gd name="connsiteX4" fmla="*/ 17486 w 461986"/>
              <a:gd name="connsiteY4" fmla="*/ 638175 h 2022475"/>
              <a:gd name="connsiteX5" fmla="*/ 1611 w 461986"/>
              <a:gd name="connsiteY5" fmla="*/ 692150 h 2022475"/>
              <a:gd name="connsiteX6" fmla="*/ 1611 w 461986"/>
              <a:gd name="connsiteY6" fmla="*/ 746125 h 2022475"/>
              <a:gd name="connsiteX7" fmla="*/ 11136 w 461986"/>
              <a:gd name="connsiteY7" fmla="*/ 800100 h 2022475"/>
              <a:gd name="connsiteX8" fmla="*/ 109561 w 461986"/>
              <a:gd name="connsiteY8" fmla="*/ 942975 h 2022475"/>
              <a:gd name="connsiteX9" fmla="*/ 179411 w 461986"/>
              <a:gd name="connsiteY9" fmla="*/ 1041400 h 2022475"/>
              <a:gd name="connsiteX10" fmla="*/ 306411 w 461986"/>
              <a:gd name="connsiteY10" fmla="*/ 1228725 h 2022475"/>
              <a:gd name="connsiteX11" fmla="*/ 382611 w 461986"/>
              <a:gd name="connsiteY11" fmla="*/ 1323975 h 2022475"/>
              <a:gd name="connsiteX12" fmla="*/ 408011 w 461986"/>
              <a:gd name="connsiteY12" fmla="*/ 1381125 h 2022475"/>
              <a:gd name="connsiteX13" fmla="*/ 427061 w 461986"/>
              <a:gd name="connsiteY13" fmla="*/ 1460500 h 2022475"/>
              <a:gd name="connsiteX14" fmla="*/ 420711 w 461986"/>
              <a:gd name="connsiteY14" fmla="*/ 1527175 h 2022475"/>
              <a:gd name="connsiteX15" fmla="*/ 408011 w 461986"/>
              <a:gd name="connsiteY15" fmla="*/ 1606550 h 2022475"/>
              <a:gd name="connsiteX16" fmla="*/ 373086 w 461986"/>
              <a:gd name="connsiteY16" fmla="*/ 1720850 h 2022475"/>
              <a:gd name="connsiteX17" fmla="*/ 334986 w 461986"/>
              <a:gd name="connsiteY17" fmla="*/ 1860550 h 2022475"/>
              <a:gd name="connsiteX18" fmla="*/ 281011 w 461986"/>
              <a:gd name="connsiteY18" fmla="*/ 2022475 h 202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1986" h="2022475">
                <a:moveTo>
                  <a:pt x="461986" y="0"/>
                </a:moveTo>
                <a:cubicBezTo>
                  <a:pt x="425209" y="17198"/>
                  <a:pt x="388432" y="34396"/>
                  <a:pt x="350861" y="79375"/>
                </a:cubicBezTo>
                <a:cubicBezTo>
                  <a:pt x="313290" y="124354"/>
                  <a:pt x="278365" y="195792"/>
                  <a:pt x="236561" y="269875"/>
                </a:cubicBezTo>
                <a:cubicBezTo>
                  <a:pt x="194757" y="343958"/>
                  <a:pt x="136549" y="462492"/>
                  <a:pt x="100036" y="523875"/>
                </a:cubicBezTo>
                <a:cubicBezTo>
                  <a:pt x="63523" y="585258"/>
                  <a:pt x="33890" y="610129"/>
                  <a:pt x="17486" y="638175"/>
                </a:cubicBezTo>
                <a:cubicBezTo>
                  <a:pt x="1082" y="666221"/>
                  <a:pt x="4257" y="674158"/>
                  <a:pt x="1611" y="692150"/>
                </a:cubicBezTo>
                <a:cubicBezTo>
                  <a:pt x="-1035" y="710142"/>
                  <a:pt x="23" y="728133"/>
                  <a:pt x="1611" y="746125"/>
                </a:cubicBezTo>
                <a:cubicBezTo>
                  <a:pt x="3198" y="764117"/>
                  <a:pt x="-6856" y="767292"/>
                  <a:pt x="11136" y="800100"/>
                </a:cubicBezTo>
                <a:cubicBezTo>
                  <a:pt x="29128" y="832908"/>
                  <a:pt x="81515" y="902758"/>
                  <a:pt x="109561" y="942975"/>
                </a:cubicBezTo>
                <a:cubicBezTo>
                  <a:pt x="137607" y="983192"/>
                  <a:pt x="146603" y="993775"/>
                  <a:pt x="179411" y="1041400"/>
                </a:cubicBezTo>
                <a:cubicBezTo>
                  <a:pt x="212219" y="1089025"/>
                  <a:pt x="272544" y="1181629"/>
                  <a:pt x="306411" y="1228725"/>
                </a:cubicBezTo>
                <a:cubicBezTo>
                  <a:pt x="340278" y="1275821"/>
                  <a:pt x="365678" y="1298575"/>
                  <a:pt x="382611" y="1323975"/>
                </a:cubicBezTo>
                <a:cubicBezTo>
                  <a:pt x="399544" y="1349375"/>
                  <a:pt x="400603" y="1358371"/>
                  <a:pt x="408011" y="1381125"/>
                </a:cubicBezTo>
                <a:cubicBezTo>
                  <a:pt x="415419" y="1403879"/>
                  <a:pt x="424944" y="1436158"/>
                  <a:pt x="427061" y="1460500"/>
                </a:cubicBezTo>
                <a:cubicBezTo>
                  <a:pt x="429178" y="1484842"/>
                  <a:pt x="423886" y="1502833"/>
                  <a:pt x="420711" y="1527175"/>
                </a:cubicBezTo>
                <a:cubicBezTo>
                  <a:pt x="417536" y="1551517"/>
                  <a:pt x="415948" y="1574271"/>
                  <a:pt x="408011" y="1606550"/>
                </a:cubicBezTo>
                <a:cubicBezTo>
                  <a:pt x="400074" y="1638829"/>
                  <a:pt x="385257" y="1678517"/>
                  <a:pt x="373086" y="1720850"/>
                </a:cubicBezTo>
                <a:cubicBezTo>
                  <a:pt x="360915" y="1763183"/>
                  <a:pt x="350332" y="1810279"/>
                  <a:pt x="334986" y="1860550"/>
                </a:cubicBezTo>
                <a:cubicBezTo>
                  <a:pt x="319640" y="1910821"/>
                  <a:pt x="300325" y="1966648"/>
                  <a:pt x="281011" y="20224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олилиния 56"/>
          <p:cNvSpPr/>
          <p:nvPr/>
        </p:nvSpPr>
        <p:spPr>
          <a:xfrm>
            <a:off x="7696200" y="5448300"/>
            <a:ext cx="95250" cy="384175"/>
          </a:xfrm>
          <a:custGeom>
            <a:avLst/>
            <a:gdLst>
              <a:gd name="connsiteX0" fmla="*/ 95250 w 95250"/>
              <a:gd name="connsiteY0" fmla="*/ 0 h 384175"/>
              <a:gd name="connsiteX1" fmla="*/ 53975 w 95250"/>
              <a:gd name="connsiteY1" fmla="*/ 200025 h 384175"/>
              <a:gd name="connsiteX2" fmla="*/ 15875 w 95250"/>
              <a:gd name="connsiteY2" fmla="*/ 336550 h 384175"/>
              <a:gd name="connsiteX3" fmla="*/ 0 w 95250"/>
              <a:gd name="connsiteY3" fmla="*/ 384175 h 3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" h="384175">
                <a:moveTo>
                  <a:pt x="95250" y="0"/>
                </a:moveTo>
                <a:cubicBezTo>
                  <a:pt x="81227" y="71966"/>
                  <a:pt x="67204" y="143933"/>
                  <a:pt x="53975" y="200025"/>
                </a:cubicBezTo>
                <a:cubicBezTo>
                  <a:pt x="40746" y="256117"/>
                  <a:pt x="24871" y="305858"/>
                  <a:pt x="15875" y="336550"/>
                </a:cubicBezTo>
                <a:cubicBezTo>
                  <a:pt x="6879" y="367242"/>
                  <a:pt x="3439" y="375708"/>
                  <a:pt x="0" y="3841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олилиния 57"/>
          <p:cNvSpPr/>
          <p:nvPr/>
        </p:nvSpPr>
        <p:spPr>
          <a:xfrm>
            <a:off x="7699375" y="5835650"/>
            <a:ext cx="530225" cy="95250"/>
          </a:xfrm>
          <a:custGeom>
            <a:avLst/>
            <a:gdLst>
              <a:gd name="connsiteX0" fmla="*/ 0 w 530225"/>
              <a:gd name="connsiteY0" fmla="*/ 0 h 95250"/>
              <a:gd name="connsiteX1" fmla="*/ 200025 w 530225"/>
              <a:gd name="connsiteY1" fmla="*/ 38100 h 95250"/>
              <a:gd name="connsiteX2" fmla="*/ 342900 w 530225"/>
              <a:gd name="connsiteY2" fmla="*/ 66675 h 95250"/>
              <a:gd name="connsiteX3" fmla="*/ 530225 w 530225"/>
              <a:gd name="connsiteY3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225" h="95250">
                <a:moveTo>
                  <a:pt x="0" y="0"/>
                </a:moveTo>
                <a:lnTo>
                  <a:pt x="200025" y="38100"/>
                </a:lnTo>
                <a:cubicBezTo>
                  <a:pt x="257175" y="49213"/>
                  <a:pt x="287867" y="57150"/>
                  <a:pt x="342900" y="66675"/>
                </a:cubicBezTo>
                <a:cubicBezTo>
                  <a:pt x="397933" y="76200"/>
                  <a:pt x="464079" y="85725"/>
                  <a:pt x="530225" y="952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>
            <a:off x="5756275" y="2219325"/>
            <a:ext cx="711200" cy="2028825"/>
          </a:xfrm>
          <a:custGeom>
            <a:avLst/>
            <a:gdLst>
              <a:gd name="connsiteX0" fmla="*/ 0 w 711200"/>
              <a:gd name="connsiteY0" fmla="*/ 0 h 2028825"/>
              <a:gd name="connsiteX1" fmla="*/ 12700 w 711200"/>
              <a:gd name="connsiteY1" fmla="*/ 260350 h 2028825"/>
              <a:gd name="connsiteX2" fmla="*/ 34925 w 711200"/>
              <a:gd name="connsiteY2" fmla="*/ 571500 h 2028825"/>
              <a:gd name="connsiteX3" fmla="*/ 165100 w 711200"/>
              <a:gd name="connsiteY3" fmla="*/ 831850 h 2028825"/>
              <a:gd name="connsiteX4" fmla="*/ 269875 w 711200"/>
              <a:gd name="connsiteY4" fmla="*/ 1079500 h 2028825"/>
              <a:gd name="connsiteX5" fmla="*/ 412750 w 711200"/>
              <a:gd name="connsiteY5" fmla="*/ 1387475 h 2028825"/>
              <a:gd name="connsiteX6" fmla="*/ 511175 w 711200"/>
              <a:gd name="connsiteY6" fmla="*/ 1600200 h 2028825"/>
              <a:gd name="connsiteX7" fmla="*/ 600075 w 711200"/>
              <a:gd name="connsiteY7" fmla="*/ 1803400 h 2028825"/>
              <a:gd name="connsiteX8" fmla="*/ 673100 w 711200"/>
              <a:gd name="connsiteY8" fmla="*/ 1955800 h 2028825"/>
              <a:gd name="connsiteX9" fmla="*/ 711200 w 711200"/>
              <a:gd name="connsiteY9" fmla="*/ 202882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1200" h="2028825">
                <a:moveTo>
                  <a:pt x="0" y="0"/>
                </a:moveTo>
                <a:cubicBezTo>
                  <a:pt x="3439" y="82550"/>
                  <a:pt x="6879" y="165100"/>
                  <a:pt x="12700" y="260350"/>
                </a:cubicBezTo>
                <a:cubicBezTo>
                  <a:pt x="18521" y="355600"/>
                  <a:pt x="9525" y="476250"/>
                  <a:pt x="34925" y="571500"/>
                </a:cubicBezTo>
                <a:cubicBezTo>
                  <a:pt x="60325" y="666750"/>
                  <a:pt x="125942" y="747183"/>
                  <a:pt x="165100" y="831850"/>
                </a:cubicBezTo>
                <a:cubicBezTo>
                  <a:pt x="204258" y="916517"/>
                  <a:pt x="228600" y="986896"/>
                  <a:pt x="269875" y="1079500"/>
                </a:cubicBezTo>
                <a:cubicBezTo>
                  <a:pt x="311150" y="1172104"/>
                  <a:pt x="412750" y="1387475"/>
                  <a:pt x="412750" y="1387475"/>
                </a:cubicBezTo>
                <a:cubicBezTo>
                  <a:pt x="452967" y="1474258"/>
                  <a:pt x="479954" y="1530879"/>
                  <a:pt x="511175" y="1600200"/>
                </a:cubicBezTo>
                <a:cubicBezTo>
                  <a:pt x="542396" y="1669521"/>
                  <a:pt x="573088" y="1744133"/>
                  <a:pt x="600075" y="1803400"/>
                </a:cubicBezTo>
                <a:cubicBezTo>
                  <a:pt x="627062" y="1862667"/>
                  <a:pt x="654579" y="1918229"/>
                  <a:pt x="673100" y="1955800"/>
                </a:cubicBezTo>
                <a:cubicBezTo>
                  <a:pt x="691621" y="1993371"/>
                  <a:pt x="701410" y="2011098"/>
                  <a:pt x="711200" y="20288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олилиния 59"/>
          <p:cNvSpPr/>
          <p:nvPr/>
        </p:nvSpPr>
        <p:spPr>
          <a:xfrm>
            <a:off x="6464300" y="4251325"/>
            <a:ext cx="365125" cy="9525"/>
          </a:xfrm>
          <a:custGeom>
            <a:avLst/>
            <a:gdLst>
              <a:gd name="connsiteX0" fmla="*/ 0 w 365125"/>
              <a:gd name="connsiteY0" fmla="*/ 0 h 9525"/>
              <a:gd name="connsiteX1" fmla="*/ 187325 w 365125"/>
              <a:gd name="connsiteY1" fmla="*/ 3175 h 9525"/>
              <a:gd name="connsiteX2" fmla="*/ 365125 w 365125"/>
              <a:gd name="connsiteY2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125" h="9525">
                <a:moveTo>
                  <a:pt x="0" y="0"/>
                </a:moveTo>
                <a:lnTo>
                  <a:pt x="187325" y="3175"/>
                </a:lnTo>
                <a:lnTo>
                  <a:pt x="365125" y="952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олилиния 60"/>
          <p:cNvSpPr/>
          <p:nvPr/>
        </p:nvSpPr>
        <p:spPr>
          <a:xfrm>
            <a:off x="5756275" y="1828153"/>
            <a:ext cx="2519758" cy="438819"/>
          </a:xfrm>
          <a:custGeom>
            <a:avLst/>
            <a:gdLst>
              <a:gd name="connsiteX0" fmla="*/ 0 w 2519758"/>
              <a:gd name="connsiteY0" fmla="*/ 387997 h 438819"/>
              <a:gd name="connsiteX1" fmla="*/ 98425 w 2519758"/>
              <a:gd name="connsiteY1" fmla="*/ 337197 h 438819"/>
              <a:gd name="connsiteX2" fmla="*/ 127000 w 2519758"/>
              <a:gd name="connsiteY2" fmla="*/ 286397 h 438819"/>
              <a:gd name="connsiteX3" fmla="*/ 171450 w 2519758"/>
              <a:gd name="connsiteY3" fmla="*/ 257822 h 438819"/>
              <a:gd name="connsiteX4" fmla="*/ 180975 w 2519758"/>
              <a:gd name="connsiteY4" fmla="*/ 222897 h 438819"/>
              <a:gd name="connsiteX5" fmla="*/ 177800 w 2519758"/>
              <a:gd name="connsiteY5" fmla="*/ 194322 h 438819"/>
              <a:gd name="connsiteX6" fmla="*/ 196850 w 2519758"/>
              <a:gd name="connsiteY6" fmla="*/ 165747 h 438819"/>
              <a:gd name="connsiteX7" fmla="*/ 193675 w 2519758"/>
              <a:gd name="connsiteY7" fmla="*/ 137172 h 438819"/>
              <a:gd name="connsiteX8" fmla="*/ 225425 w 2519758"/>
              <a:gd name="connsiteY8" fmla="*/ 105422 h 438819"/>
              <a:gd name="connsiteX9" fmla="*/ 254000 w 2519758"/>
              <a:gd name="connsiteY9" fmla="*/ 60972 h 438819"/>
              <a:gd name="connsiteX10" fmla="*/ 342900 w 2519758"/>
              <a:gd name="connsiteY10" fmla="*/ 29222 h 438819"/>
              <a:gd name="connsiteX11" fmla="*/ 406400 w 2519758"/>
              <a:gd name="connsiteY11" fmla="*/ 26047 h 438819"/>
              <a:gd name="connsiteX12" fmla="*/ 431800 w 2519758"/>
              <a:gd name="connsiteY12" fmla="*/ 647 h 438819"/>
              <a:gd name="connsiteX13" fmla="*/ 482600 w 2519758"/>
              <a:gd name="connsiteY13" fmla="*/ 6997 h 438819"/>
              <a:gd name="connsiteX14" fmla="*/ 561975 w 2519758"/>
              <a:gd name="connsiteY14" fmla="*/ 16522 h 438819"/>
              <a:gd name="connsiteX15" fmla="*/ 615950 w 2519758"/>
              <a:gd name="connsiteY15" fmla="*/ 32397 h 438819"/>
              <a:gd name="connsiteX16" fmla="*/ 717550 w 2519758"/>
              <a:gd name="connsiteY16" fmla="*/ 86372 h 438819"/>
              <a:gd name="connsiteX17" fmla="*/ 806450 w 2519758"/>
              <a:gd name="connsiteY17" fmla="*/ 121297 h 438819"/>
              <a:gd name="connsiteX18" fmla="*/ 869950 w 2519758"/>
              <a:gd name="connsiteY18" fmla="*/ 143522 h 438819"/>
              <a:gd name="connsiteX19" fmla="*/ 901700 w 2519758"/>
              <a:gd name="connsiteY19" fmla="*/ 159397 h 438819"/>
              <a:gd name="connsiteX20" fmla="*/ 927100 w 2519758"/>
              <a:gd name="connsiteY20" fmla="*/ 140347 h 438819"/>
              <a:gd name="connsiteX21" fmla="*/ 1098550 w 2519758"/>
              <a:gd name="connsiteY21" fmla="*/ 222897 h 438819"/>
              <a:gd name="connsiteX22" fmla="*/ 1219200 w 2519758"/>
              <a:gd name="connsiteY22" fmla="*/ 289572 h 438819"/>
              <a:gd name="connsiteX23" fmla="*/ 1308100 w 2519758"/>
              <a:gd name="connsiteY23" fmla="*/ 324497 h 438819"/>
              <a:gd name="connsiteX24" fmla="*/ 1441450 w 2519758"/>
              <a:gd name="connsiteY24" fmla="*/ 381647 h 438819"/>
              <a:gd name="connsiteX25" fmla="*/ 1476375 w 2519758"/>
              <a:gd name="connsiteY25" fmla="*/ 397522 h 438819"/>
              <a:gd name="connsiteX26" fmla="*/ 1549400 w 2519758"/>
              <a:gd name="connsiteY26" fmla="*/ 419747 h 438819"/>
              <a:gd name="connsiteX27" fmla="*/ 1600200 w 2519758"/>
              <a:gd name="connsiteY27" fmla="*/ 413397 h 438819"/>
              <a:gd name="connsiteX28" fmla="*/ 1657350 w 2519758"/>
              <a:gd name="connsiteY28" fmla="*/ 426097 h 438819"/>
              <a:gd name="connsiteX29" fmla="*/ 1746250 w 2519758"/>
              <a:gd name="connsiteY29" fmla="*/ 438797 h 438819"/>
              <a:gd name="connsiteX30" fmla="*/ 1752600 w 2519758"/>
              <a:gd name="connsiteY30" fmla="*/ 422922 h 438819"/>
              <a:gd name="connsiteX31" fmla="*/ 1889125 w 2519758"/>
              <a:gd name="connsiteY31" fmla="*/ 413397 h 438819"/>
              <a:gd name="connsiteX32" fmla="*/ 1987550 w 2519758"/>
              <a:gd name="connsiteY32" fmla="*/ 410222 h 438819"/>
              <a:gd name="connsiteX33" fmla="*/ 2085975 w 2519758"/>
              <a:gd name="connsiteY33" fmla="*/ 387997 h 438819"/>
              <a:gd name="connsiteX34" fmla="*/ 2159000 w 2519758"/>
              <a:gd name="connsiteY34" fmla="*/ 372122 h 438819"/>
              <a:gd name="connsiteX35" fmla="*/ 2251075 w 2519758"/>
              <a:gd name="connsiteY35" fmla="*/ 356247 h 438819"/>
              <a:gd name="connsiteX36" fmla="*/ 2368550 w 2519758"/>
              <a:gd name="connsiteY36" fmla="*/ 340372 h 438819"/>
              <a:gd name="connsiteX37" fmla="*/ 2451100 w 2519758"/>
              <a:gd name="connsiteY37" fmla="*/ 343547 h 438819"/>
              <a:gd name="connsiteX38" fmla="*/ 2514600 w 2519758"/>
              <a:gd name="connsiteY38" fmla="*/ 359422 h 438819"/>
              <a:gd name="connsiteX39" fmla="*/ 2511425 w 2519758"/>
              <a:gd name="connsiteY39" fmla="*/ 353072 h 43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519758" h="438819">
                <a:moveTo>
                  <a:pt x="0" y="387997"/>
                </a:moveTo>
                <a:cubicBezTo>
                  <a:pt x="38629" y="371063"/>
                  <a:pt x="77258" y="354130"/>
                  <a:pt x="98425" y="337197"/>
                </a:cubicBezTo>
                <a:cubicBezTo>
                  <a:pt x="119592" y="320264"/>
                  <a:pt x="114829" y="299626"/>
                  <a:pt x="127000" y="286397"/>
                </a:cubicBezTo>
                <a:cubicBezTo>
                  <a:pt x="139171" y="273168"/>
                  <a:pt x="162454" y="268405"/>
                  <a:pt x="171450" y="257822"/>
                </a:cubicBezTo>
                <a:cubicBezTo>
                  <a:pt x="180446" y="247239"/>
                  <a:pt x="179917" y="233480"/>
                  <a:pt x="180975" y="222897"/>
                </a:cubicBezTo>
                <a:cubicBezTo>
                  <a:pt x="182033" y="212314"/>
                  <a:pt x="175154" y="203847"/>
                  <a:pt x="177800" y="194322"/>
                </a:cubicBezTo>
                <a:cubicBezTo>
                  <a:pt x="180446" y="184797"/>
                  <a:pt x="194204" y="175272"/>
                  <a:pt x="196850" y="165747"/>
                </a:cubicBezTo>
                <a:cubicBezTo>
                  <a:pt x="199496" y="156222"/>
                  <a:pt x="188913" y="147226"/>
                  <a:pt x="193675" y="137172"/>
                </a:cubicBezTo>
                <a:cubicBezTo>
                  <a:pt x="198438" y="127118"/>
                  <a:pt x="215371" y="118122"/>
                  <a:pt x="225425" y="105422"/>
                </a:cubicBezTo>
                <a:cubicBezTo>
                  <a:pt x="235479" y="92722"/>
                  <a:pt x="234421" y="73672"/>
                  <a:pt x="254000" y="60972"/>
                </a:cubicBezTo>
                <a:cubicBezTo>
                  <a:pt x="273579" y="48272"/>
                  <a:pt x="317500" y="35043"/>
                  <a:pt x="342900" y="29222"/>
                </a:cubicBezTo>
                <a:cubicBezTo>
                  <a:pt x="368300" y="23401"/>
                  <a:pt x="391583" y="30810"/>
                  <a:pt x="406400" y="26047"/>
                </a:cubicBezTo>
                <a:cubicBezTo>
                  <a:pt x="421217" y="21284"/>
                  <a:pt x="419100" y="3822"/>
                  <a:pt x="431800" y="647"/>
                </a:cubicBezTo>
                <a:cubicBezTo>
                  <a:pt x="444500" y="-2528"/>
                  <a:pt x="482600" y="6997"/>
                  <a:pt x="482600" y="6997"/>
                </a:cubicBezTo>
                <a:cubicBezTo>
                  <a:pt x="504296" y="9643"/>
                  <a:pt x="539750" y="12289"/>
                  <a:pt x="561975" y="16522"/>
                </a:cubicBezTo>
                <a:cubicBezTo>
                  <a:pt x="584200" y="20755"/>
                  <a:pt x="590021" y="20755"/>
                  <a:pt x="615950" y="32397"/>
                </a:cubicBezTo>
                <a:cubicBezTo>
                  <a:pt x="641879" y="44039"/>
                  <a:pt x="685800" y="71555"/>
                  <a:pt x="717550" y="86372"/>
                </a:cubicBezTo>
                <a:cubicBezTo>
                  <a:pt x="749300" y="101189"/>
                  <a:pt x="781050" y="111772"/>
                  <a:pt x="806450" y="121297"/>
                </a:cubicBezTo>
                <a:cubicBezTo>
                  <a:pt x="831850" y="130822"/>
                  <a:pt x="854075" y="137172"/>
                  <a:pt x="869950" y="143522"/>
                </a:cubicBezTo>
                <a:cubicBezTo>
                  <a:pt x="885825" y="149872"/>
                  <a:pt x="892175" y="159926"/>
                  <a:pt x="901700" y="159397"/>
                </a:cubicBezTo>
                <a:cubicBezTo>
                  <a:pt x="911225" y="158868"/>
                  <a:pt x="894292" y="129764"/>
                  <a:pt x="927100" y="140347"/>
                </a:cubicBezTo>
                <a:cubicBezTo>
                  <a:pt x="959908" y="150930"/>
                  <a:pt x="1049867" y="198026"/>
                  <a:pt x="1098550" y="222897"/>
                </a:cubicBezTo>
                <a:cubicBezTo>
                  <a:pt x="1147233" y="247768"/>
                  <a:pt x="1184275" y="272639"/>
                  <a:pt x="1219200" y="289572"/>
                </a:cubicBezTo>
                <a:cubicBezTo>
                  <a:pt x="1254125" y="306505"/>
                  <a:pt x="1271058" y="309151"/>
                  <a:pt x="1308100" y="324497"/>
                </a:cubicBezTo>
                <a:cubicBezTo>
                  <a:pt x="1345142" y="339843"/>
                  <a:pt x="1413404" y="369476"/>
                  <a:pt x="1441450" y="381647"/>
                </a:cubicBezTo>
                <a:cubicBezTo>
                  <a:pt x="1469496" y="393818"/>
                  <a:pt x="1458383" y="391172"/>
                  <a:pt x="1476375" y="397522"/>
                </a:cubicBezTo>
                <a:cubicBezTo>
                  <a:pt x="1494367" y="403872"/>
                  <a:pt x="1528763" y="417101"/>
                  <a:pt x="1549400" y="419747"/>
                </a:cubicBezTo>
                <a:cubicBezTo>
                  <a:pt x="1570037" y="422393"/>
                  <a:pt x="1582209" y="412339"/>
                  <a:pt x="1600200" y="413397"/>
                </a:cubicBezTo>
                <a:cubicBezTo>
                  <a:pt x="1618191" y="414455"/>
                  <a:pt x="1633008" y="421864"/>
                  <a:pt x="1657350" y="426097"/>
                </a:cubicBezTo>
                <a:cubicBezTo>
                  <a:pt x="1681692" y="430330"/>
                  <a:pt x="1730375" y="439326"/>
                  <a:pt x="1746250" y="438797"/>
                </a:cubicBezTo>
                <a:cubicBezTo>
                  <a:pt x="1762125" y="438268"/>
                  <a:pt x="1728788" y="427155"/>
                  <a:pt x="1752600" y="422922"/>
                </a:cubicBezTo>
                <a:cubicBezTo>
                  <a:pt x="1776412" y="418689"/>
                  <a:pt x="1849967" y="415514"/>
                  <a:pt x="1889125" y="413397"/>
                </a:cubicBezTo>
                <a:cubicBezTo>
                  <a:pt x="1928283" y="411280"/>
                  <a:pt x="1954742" y="414455"/>
                  <a:pt x="1987550" y="410222"/>
                </a:cubicBezTo>
                <a:cubicBezTo>
                  <a:pt x="2020358" y="405989"/>
                  <a:pt x="2085975" y="387997"/>
                  <a:pt x="2085975" y="387997"/>
                </a:cubicBezTo>
                <a:cubicBezTo>
                  <a:pt x="2114550" y="381647"/>
                  <a:pt x="2131483" y="377414"/>
                  <a:pt x="2159000" y="372122"/>
                </a:cubicBezTo>
                <a:cubicBezTo>
                  <a:pt x="2186517" y="366830"/>
                  <a:pt x="2216150" y="361539"/>
                  <a:pt x="2251075" y="356247"/>
                </a:cubicBezTo>
                <a:cubicBezTo>
                  <a:pt x="2286000" y="350955"/>
                  <a:pt x="2335213" y="342489"/>
                  <a:pt x="2368550" y="340372"/>
                </a:cubicBezTo>
                <a:cubicBezTo>
                  <a:pt x="2401887" y="338255"/>
                  <a:pt x="2426758" y="340372"/>
                  <a:pt x="2451100" y="343547"/>
                </a:cubicBezTo>
                <a:cubicBezTo>
                  <a:pt x="2475442" y="346722"/>
                  <a:pt x="2504546" y="357835"/>
                  <a:pt x="2514600" y="359422"/>
                </a:cubicBezTo>
                <a:cubicBezTo>
                  <a:pt x="2524654" y="361009"/>
                  <a:pt x="2518039" y="357040"/>
                  <a:pt x="2511425" y="3530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олилиния 63"/>
          <p:cNvSpPr/>
          <p:nvPr/>
        </p:nvSpPr>
        <p:spPr>
          <a:xfrm>
            <a:off x="8578850" y="2279650"/>
            <a:ext cx="279286" cy="381000"/>
          </a:xfrm>
          <a:custGeom>
            <a:avLst/>
            <a:gdLst>
              <a:gd name="connsiteX0" fmla="*/ 0 w 279286"/>
              <a:gd name="connsiteY0" fmla="*/ 0 h 381000"/>
              <a:gd name="connsiteX1" fmla="*/ 76200 w 279286"/>
              <a:gd name="connsiteY1" fmla="*/ 95250 h 381000"/>
              <a:gd name="connsiteX2" fmla="*/ 88900 w 279286"/>
              <a:gd name="connsiteY2" fmla="*/ 66675 h 381000"/>
              <a:gd name="connsiteX3" fmla="*/ 165100 w 279286"/>
              <a:gd name="connsiteY3" fmla="*/ 82550 h 381000"/>
              <a:gd name="connsiteX4" fmla="*/ 180975 w 279286"/>
              <a:gd name="connsiteY4" fmla="*/ 53975 h 381000"/>
              <a:gd name="connsiteX5" fmla="*/ 257175 w 279286"/>
              <a:gd name="connsiteY5" fmla="*/ 130175 h 381000"/>
              <a:gd name="connsiteX6" fmla="*/ 276225 w 279286"/>
              <a:gd name="connsiteY6" fmla="*/ 190500 h 381000"/>
              <a:gd name="connsiteX7" fmla="*/ 203200 w 279286"/>
              <a:gd name="connsiteY7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286" h="381000">
                <a:moveTo>
                  <a:pt x="0" y="0"/>
                </a:moveTo>
                <a:cubicBezTo>
                  <a:pt x="30692" y="42069"/>
                  <a:pt x="61384" y="84138"/>
                  <a:pt x="76200" y="95250"/>
                </a:cubicBezTo>
                <a:cubicBezTo>
                  <a:pt x="91016" y="106362"/>
                  <a:pt x="74083" y="68792"/>
                  <a:pt x="88900" y="66675"/>
                </a:cubicBezTo>
                <a:cubicBezTo>
                  <a:pt x="103717" y="64558"/>
                  <a:pt x="149754" y="84667"/>
                  <a:pt x="165100" y="82550"/>
                </a:cubicBezTo>
                <a:cubicBezTo>
                  <a:pt x="180446" y="80433"/>
                  <a:pt x="165629" y="46038"/>
                  <a:pt x="180975" y="53975"/>
                </a:cubicBezTo>
                <a:cubicBezTo>
                  <a:pt x="196321" y="61912"/>
                  <a:pt x="241300" y="107421"/>
                  <a:pt x="257175" y="130175"/>
                </a:cubicBezTo>
                <a:cubicBezTo>
                  <a:pt x="273050" y="152929"/>
                  <a:pt x="285221" y="148696"/>
                  <a:pt x="276225" y="190500"/>
                </a:cubicBezTo>
                <a:cubicBezTo>
                  <a:pt x="267229" y="232304"/>
                  <a:pt x="235214" y="306652"/>
                  <a:pt x="203200" y="381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>
            <a:off x="8069461" y="2711450"/>
            <a:ext cx="693539" cy="2147300"/>
          </a:xfrm>
          <a:custGeom>
            <a:avLst/>
            <a:gdLst>
              <a:gd name="connsiteX0" fmla="*/ 693539 w 693539"/>
              <a:gd name="connsiteY0" fmla="*/ 0 h 2147300"/>
              <a:gd name="connsiteX1" fmla="*/ 630039 w 693539"/>
              <a:gd name="connsiteY1" fmla="*/ 136525 h 2147300"/>
              <a:gd name="connsiteX2" fmla="*/ 566539 w 693539"/>
              <a:gd name="connsiteY2" fmla="*/ 311150 h 2147300"/>
              <a:gd name="connsiteX3" fmla="*/ 509389 w 693539"/>
              <a:gd name="connsiteY3" fmla="*/ 495300 h 2147300"/>
              <a:gd name="connsiteX4" fmla="*/ 433189 w 693539"/>
              <a:gd name="connsiteY4" fmla="*/ 666750 h 2147300"/>
              <a:gd name="connsiteX5" fmla="*/ 395089 w 693539"/>
              <a:gd name="connsiteY5" fmla="*/ 822325 h 2147300"/>
              <a:gd name="connsiteX6" fmla="*/ 299839 w 693539"/>
              <a:gd name="connsiteY6" fmla="*/ 1108075 h 2147300"/>
              <a:gd name="connsiteX7" fmla="*/ 185539 w 693539"/>
              <a:gd name="connsiteY7" fmla="*/ 1435100 h 2147300"/>
              <a:gd name="connsiteX8" fmla="*/ 17264 w 693539"/>
              <a:gd name="connsiteY8" fmla="*/ 2073275 h 2147300"/>
              <a:gd name="connsiteX9" fmla="*/ 14089 w 693539"/>
              <a:gd name="connsiteY9" fmla="*/ 2108200 h 214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3539" h="2147300">
                <a:moveTo>
                  <a:pt x="693539" y="0"/>
                </a:moveTo>
                <a:cubicBezTo>
                  <a:pt x="672372" y="42333"/>
                  <a:pt x="651206" y="84667"/>
                  <a:pt x="630039" y="136525"/>
                </a:cubicBezTo>
                <a:cubicBezTo>
                  <a:pt x="608872" y="188383"/>
                  <a:pt x="586647" y="251354"/>
                  <a:pt x="566539" y="311150"/>
                </a:cubicBezTo>
                <a:cubicBezTo>
                  <a:pt x="546431" y="370946"/>
                  <a:pt x="531614" y="436033"/>
                  <a:pt x="509389" y="495300"/>
                </a:cubicBezTo>
                <a:cubicBezTo>
                  <a:pt x="487164" y="554567"/>
                  <a:pt x="452239" y="612246"/>
                  <a:pt x="433189" y="666750"/>
                </a:cubicBezTo>
                <a:cubicBezTo>
                  <a:pt x="414139" y="721254"/>
                  <a:pt x="417314" y="748771"/>
                  <a:pt x="395089" y="822325"/>
                </a:cubicBezTo>
                <a:cubicBezTo>
                  <a:pt x="372864" y="895879"/>
                  <a:pt x="334764" y="1005946"/>
                  <a:pt x="299839" y="1108075"/>
                </a:cubicBezTo>
                <a:cubicBezTo>
                  <a:pt x="264914" y="1210204"/>
                  <a:pt x="232635" y="1274233"/>
                  <a:pt x="185539" y="1435100"/>
                </a:cubicBezTo>
                <a:cubicBezTo>
                  <a:pt x="138443" y="1595967"/>
                  <a:pt x="45839" y="1961092"/>
                  <a:pt x="17264" y="2073275"/>
                </a:cubicBezTo>
                <a:cubicBezTo>
                  <a:pt x="-11311" y="2185458"/>
                  <a:pt x="1389" y="2146829"/>
                  <a:pt x="14089" y="21082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олилиния 65"/>
          <p:cNvSpPr/>
          <p:nvPr/>
        </p:nvSpPr>
        <p:spPr>
          <a:xfrm>
            <a:off x="8007260" y="4860925"/>
            <a:ext cx="225515" cy="1069975"/>
          </a:xfrm>
          <a:custGeom>
            <a:avLst/>
            <a:gdLst>
              <a:gd name="connsiteX0" fmla="*/ 57240 w 225515"/>
              <a:gd name="connsiteY0" fmla="*/ 0 h 1069975"/>
              <a:gd name="connsiteX1" fmla="*/ 19140 w 225515"/>
              <a:gd name="connsiteY1" fmla="*/ 301625 h 1069975"/>
              <a:gd name="connsiteX2" fmla="*/ 90 w 225515"/>
              <a:gd name="connsiteY2" fmla="*/ 488950 h 1069975"/>
              <a:gd name="connsiteX3" fmla="*/ 12790 w 225515"/>
              <a:gd name="connsiteY3" fmla="*/ 695325 h 1069975"/>
              <a:gd name="connsiteX4" fmla="*/ 31840 w 225515"/>
              <a:gd name="connsiteY4" fmla="*/ 755650 h 1069975"/>
              <a:gd name="connsiteX5" fmla="*/ 31840 w 225515"/>
              <a:gd name="connsiteY5" fmla="*/ 835025 h 1069975"/>
              <a:gd name="connsiteX6" fmla="*/ 88990 w 225515"/>
              <a:gd name="connsiteY6" fmla="*/ 930275 h 1069975"/>
              <a:gd name="connsiteX7" fmla="*/ 149315 w 225515"/>
              <a:gd name="connsiteY7" fmla="*/ 971550 h 1069975"/>
              <a:gd name="connsiteX8" fmla="*/ 155665 w 225515"/>
              <a:gd name="connsiteY8" fmla="*/ 1016000 h 1069975"/>
              <a:gd name="connsiteX9" fmla="*/ 206465 w 225515"/>
              <a:gd name="connsiteY9" fmla="*/ 1050925 h 1069975"/>
              <a:gd name="connsiteX10" fmla="*/ 225515 w 225515"/>
              <a:gd name="connsiteY10" fmla="*/ 1069975 h 106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515" h="1069975">
                <a:moveTo>
                  <a:pt x="57240" y="0"/>
                </a:moveTo>
                <a:cubicBezTo>
                  <a:pt x="42952" y="110066"/>
                  <a:pt x="28665" y="220133"/>
                  <a:pt x="19140" y="301625"/>
                </a:cubicBezTo>
                <a:cubicBezTo>
                  <a:pt x="9615" y="383117"/>
                  <a:pt x="1148" y="423333"/>
                  <a:pt x="90" y="488950"/>
                </a:cubicBezTo>
                <a:cubicBezTo>
                  <a:pt x="-968" y="554567"/>
                  <a:pt x="7498" y="650875"/>
                  <a:pt x="12790" y="695325"/>
                </a:cubicBezTo>
                <a:cubicBezTo>
                  <a:pt x="18082" y="739775"/>
                  <a:pt x="28665" y="732367"/>
                  <a:pt x="31840" y="755650"/>
                </a:cubicBezTo>
                <a:cubicBezTo>
                  <a:pt x="35015" y="778933"/>
                  <a:pt x="22315" y="805921"/>
                  <a:pt x="31840" y="835025"/>
                </a:cubicBezTo>
                <a:cubicBezTo>
                  <a:pt x="41365" y="864129"/>
                  <a:pt x="69411" y="907521"/>
                  <a:pt x="88990" y="930275"/>
                </a:cubicBezTo>
                <a:cubicBezTo>
                  <a:pt x="108569" y="953029"/>
                  <a:pt x="138203" y="957263"/>
                  <a:pt x="149315" y="971550"/>
                </a:cubicBezTo>
                <a:cubicBezTo>
                  <a:pt x="160428" y="985838"/>
                  <a:pt x="146140" y="1002771"/>
                  <a:pt x="155665" y="1016000"/>
                </a:cubicBezTo>
                <a:cubicBezTo>
                  <a:pt x="165190" y="1029229"/>
                  <a:pt x="194823" y="1041929"/>
                  <a:pt x="206465" y="1050925"/>
                </a:cubicBezTo>
                <a:cubicBezTo>
                  <a:pt x="218107" y="1059921"/>
                  <a:pt x="221811" y="1064948"/>
                  <a:pt x="225515" y="10699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>
            <a:off x="8772525" y="2314321"/>
            <a:ext cx="2528888" cy="171704"/>
          </a:xfrm>
          <a:custGeom>
            <a:avLst/>
            <a:gdLst>
              <a:gd name="connsiteX0" fmla="*/ 0 w 2528888"/>
              <a:gd name="connsiteY0" fmla="*/ 24067 h 171704"/>
              <a:gd name="connsiteX1" fmla="*/ 152400 w 2528888"/>
              <a:gd name="connsiteY1" fmla="*/ 43117 h 171704"/>
              <a:gd name="connsiteX2" fmla="*/ 623888 w 2528888"/>
              <a:gd name="connsiteY2" fmla="*/ 38354 h 171704"/>
              <a:gd name="connsiteX3" fmla="*/ 1219200 w 2528888"/>
              <a:gd name="connsiteY3" fmla="*/ 57404 h 171704"/>
              <a:gd name="connsiteX4" fmla="*/ 1428750 w 2528888"/>
              <a:gd name="connsiteY4" fmla="*/ 47879 h 171704"/>
              <a:gd name="connsiteX5" fmla="*/ 1538288 w 2528888"/>
              <a:gd name="connsiteY5" fmla="*/ 9779 h 171704"/>
              <a:gd name="connsiteX6" fmla="*/ 1743075 w 2528888"/>
              <a:gd name="connsiteY6" fmla="*/ 14542 h 171704"/>
              <a:gd name="connsiteX7" fmla="*/ 1985963 w 2528888"/>
              <a:gd name="connsiteY7" fmla="*/ 254 h 171704"/>
              <a:gd name="connsiteX8" fmla="*/ 2076450 w 2528888"/>
              <a:gd name="connsiteY8" fmla="*/ 28829 h 171704"/>
              <a:gd name="connsiteX9" fmla="*/ 2252663 w 2528888"/>
              <a:gd name="connsiteY9" fmla="*/ 52642 h 171704"/>
              <a:gd name="connsiteX10" fmla="*/ 2371725 w 2528888"/>
              <a:gd name="connsiteY10" fmla="*/ 124079 h 171704"/>
              <a:gd name="connsiteX11" fmla="*/ 2528888 w 2528888"/>
              <a:gd name="connsiteY11" fmla="*/ 171704 h 17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8888" h="171704">
                <a:moveTo>
                  <a:pt x="0" y="24067"/>
                </a:moveTo>
                <a:cubicBezTo>
                  <a:pt x="24209" y="32401"/>
                  <a:pt x="48419" y="40736"/>
                  <a:pt x="152400" y="43117"/>
                </a:cubicBezTo>
                <a:cubicBezTo>
                  <a:pt x="256381" y="45498"/>
                  <a:pt x="446088" y="35973"/>
                  <a:pt x="623888" y="38354"/>
                </a:cubicBezTo>
                <a:cubicBezTo>
                  <a:pt x="801688" y="40735"/>
                  <a:pt x="1085056" y="55817"/>
                  <a:pt x="1219200" y="57404"/>
                </a:cubicBezTo>
                <a:cubicBezTo>
                  <a:pt x="1353344" y="58992"/>
                  <a:pt x="1375569" y="55816"/>
                  <a:pt x="1428750" y="47879"/>
                </a:cubicBezTo>
                <a:cubicBezTo>
                  <a:pt x="1481931" y="39942"/>
                  <a:pt x="1485900" y="15335"/>
                  <a:pt x="1538288" y="9779"/>
                </a:cubicBezTo>
                <a:cubicBezTo>
                  <a:pt x="1590676" y="4223"/>
                  <a:pt x="1668463" y="16129"/>
                  <a:pt x="1743075" y="14542"/>
                </a:cubicBezTo>
                <a:cubicBezTo>
                  <a:pt x="1817687" y="12955"/>
                  <a:pt x="1930401" y="-2127"/>
                  <a:pt x="1985963" y="254"/>
                </a:cubicBezTo>
                <a:cubicBezTo>
                  <a:pt x="2041525" y="2635"/>
                  <a:pt x="2032000" y="20098"/>
                  <a:pt x="2076450" y="28829"/>
                </a:cubicBezTo>
                <a:cubicBezTo>
                  <a:pt x="2120900" y="37560"/>
                  <a:pt x="2203451" y="36767"/>
                  <a:pt x="2252663" y="52642"/>
                </a:cubicBezTo>
                <a:cubicBezTo>
                  <a:pt x="2301875" y="68517"/>
                  <a:pt x="2325687" y="104235"/>
                  <a:pt x="2371725" y="124079"/>
                </a:cubicBezTo>
                <a:cubicBezTo>
                  <a:pt x="2417763" y="143923"/>
                  <a:pt x="2473325" y="157813"/>
                  <a:pt x="2528888" y="171704"/>
                </a:cubicBezTo>
              </a:path>
            </a:pathLst>
          </a:cu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AutoShape 4" descr="Вертолет icon">
            <a:hlinkClick r:id="rId185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id="{C09D824C-5FCC-26DB-BE08-54B7804F19BA}"/>
              </a:ext>
            </a:extLst>
          </p:cNvPr>
          <p:cNvSpPr/>
          <p:nvPr/>
        </p:nvSpPr>
        <p:spPr>
          <a:xfrm>
            <a:off x="456630" y="1922478"/>
            <a:ext cx="3137282" cy="807397"/>
          </a:xfrm>
          <a:prstGeom prst="roundRect">
            <a:avLst>
              <a:gd name="adj" fmla="val 2238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055F195-387D-671C-B0AC-5585372BAF3F}"/>
              </a:ext>
            </a:extLst>
          </p:cNvPr>
          <p:cNvSpPr txBox="1"/>
          <p:nvPr/>
        </p:nvSpPr>
        <p:spPr>
          <a:xfrm>
            <a:off x="685819" y="2025845"/>
            <a:ext cx="2023164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390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</a:p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численность</a:t>
            </a:r>
          </a:p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 ГО, 2023 год </a:t>
            </a:r>
            <a:endParaRPr lang="ru-ID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Рисунок 73" descr="Пользователи со сплошной заливкой">
            <a:extLst>
              <a:ext uri="{FF2B5EF4-FFF2-40B4-BE49-F238E27FC236}">
                <a16:creationId xmlns:a16="http://schemas.microsoft.com/office/drawing/2014/main" id="{CD68CE8E-FB46-8639-D97A-1B6559563DE1}"/>
              </a:ext>
            </a:extLst>
          </p:cNvPr>
          <p:cNvPicPr>
            <a:picLocks noChangeAspect="1"/>
          </p:cNvPicPr>
          <p:nvPr/>
        </p:nvPicPr>
        <p:blipFill>
          <a:blip r:embed="rId182">
            <a:extLst>
              <a:ext uri="{96DAC541-7B7A-43D3-8B79-37D633B846F1}">
                <asvg:svgBlip xmlns=""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2652431" y="2004835"/>
            <a:ext cx="642685" cy="642685"/>
          </a:xfrm>
          <a:prstGeom prst="rect">
            <a:avLst/>
          </a:prstGeom>
        </p:spPr>
      </p:pic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id="{C09D824C-5FCC-26DB-BE08-54B7804F19BA}"/>
              </a:ext>
            </a:extLst>
          </p:cNvPr>
          <p:cNvSpPr/>
          <p:nvPr/>
        </p:nvSpPr>
        <p:spPr>
          <a:xfrm>
            <a:off x="442882" y="2905693"/>
            <a:ext cx="3137282" cy="807397"/>
          </a:xfrm>
          <a:prstGeom prst="roundRect">
            <a:avLst>
              <a:gd name="adj" fmla="val 2238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id="{C09D824C-5FCC-26DB-BE08-54B7804F19BA}"/>
              </a:ext>
            </a:extLst>
          </p:cNvPr>
          <p:cNvSpPr/>
          <p:nvPr/>
        </p:nvSpPr>
        <p:spPr>
          <a:xfrm>
            <a:off x="442882" y="3937353"/>
            <a:ext cx="3137282" cy="807397"/>
          </a:xfrm>
          <a:prstGeom prst="roundRect">
            <a:avLst>
              <a:gd name="adj" fmla="val 2238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055F195-387D-671C-B0AC-5585372BAF3F}"/>
              </a:ext>
            </a:extLst>
          </p:cNvPr>
          <p:cNvSpPr txBox="1"/>
          <p:nvPr/>
        </p:nvSpPr>
        <p:spPr>
          <a:xfrm>
            <a:off x="685819" y="3090966"/>
            <a:ext cx="202316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6034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</a:p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лощадь ГО, 2023 год </a:t>
            </a:r>
            <a:endParaRPr lang="ru-ID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Рисунок 78" descr="Переместить со сплошной заливкой">
            <a:extLst>
              <a:ext uri="{FF2B5EF4-FFF2-40B4-BE49-F238E27FC236}">
                <a16:creationId xmlns:a16="http://schemas.microsoft.com/office/drawing/2014/main" id="{62B92EDF-90E7-71C2-1FCE-ED41AEC1DAD4}"/>
              </a:ext>
            </a:extLst>
          </p:cNvPr>
          <p:cNvPicPr>
            <a:picLocks noChangeAspect="1"/>
          </p:cNvPicPr>
          <p:nvPr/>
        </p:nvPicPr>
        <p:blipFill>
          <a:blip r:embed="rId186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676970" y="2993213"/>
            <a:ext cx="618146" cy="618146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8055F195-387D-671C-B0AC-5585372BAF3F}"/>
              </a:ext>
            </a:extLst>
          </p:cNvPr>
          <p:cNvSpPr txBox="1"/>
          <p:nvPr/>
        </p:nvSpPr>
        <p:spPr>
          <a:xfrm>
            <a:off x="647514" y="4033283"/>
            <a:ext cx="2023164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29,8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</a:p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ротяженность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автодорог,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2023 год </a:t>
            </a:r>
            <a:endParaRPr lang="ru-ID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Рисунок 80" descr="Мишень со сплошной заливкой">
            <a:extLst>
              <a:ext uri="{FF2B5EF4-FFF2-40B4-BE49-F238E27FC236}">
                <a16:creationId xmlns:a16="http://schemas.microsoft.com/office/drawing/2014/main" id="{EB7C947A-4E72-C0B4-EE3E-7C1F0B0CEE54}"/>
              </a:ext>
            </a:extLst>
          </p:cNvPr>
          <p:cNvPicPr>
            <a:picLocks noChangeAspect="1"/>
          </p:cNvPicPr>
          <p:nvPr/>
        </p:nvPicPr>
        <p:blipFill>
          <a:blip r:embed="rId187">
            <a:extLst>
              <a:ext uri="{96DAC541-7B7A-43D3-8B79-37D633B846F1}">
                <asvg:svgBlip xmlns=""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2659686" y="4059558"/>
            <a:ext cx="581407" cy="581407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FFC56774-2234-9CA0-1486-07D9AC31E70F}"/>
              </a:ext>
            </a:extLst>
          </p:cNvPr>
          <p:cNvSpPr txBox="1"/>
          <p:nvPr/>
        </p:nvSpPr>
        <p:spPr>
          <a:xfrm>
            <a:off x="442882" y="4883849"/>
            <a:ext cx="459287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 городского округа Анадырь</a:t>
            </a:r>
            <a:endParaRPr lang="ru-ID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Скругленный прямоугольник 83">
            <a:extLst>
              <a:ext uri="{FF2B5EF4-FFF2-40B4-BE49-F238E27FC236}">
                <a16:creationId xmlns:a16="http://schemas.microsoft.com/office/drawing/2014/main" id="{CA411F8E-77CD-4BE9-2511-C020C045A872}"/>
              </a:ext>
            </a:extLst>
          </p:cNvPr>
          <p:cNvSpPr/>
          <p:nvPr/>
        </p:nvSpPr>
        <p:spPr>
          <a:xfrm>
            <a:off x="459035" y="5258573"/>
            <a:ext cx="2193396" cy="807397"/>
          </a:xfrm>
          <a:prstGeom prst="roundRect">
            <a:avLst>
              <a:gd name="adj" fmla="val 2238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id="{CA411F8E-77CD-4BE9-2511-C020C045A872}"/>
              </a:ext>
            </a:extLst>
          </p:cNvPr>
          <p:cNvSpPr/>
          <p:nvPr/>
        </p:nvSpPr>
        <p:spPr>
          <a:xfrm>
            <a:off x="3107469" y="5259815"/>
            <a:ext cx="2299603" cy="807397"/>
          </a:xfrm>
          <a:prstGeom prst="roundRect">
            <a:avLst>
              <a:gd name="adj" fmla="val 2238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4043A4A-B7AD-BD8E-ABFB-FD27094F5857}"/>
              </a:ext>
            </a:extLst>
          </p:cNvPr>
          <p:cNvSpPr txBox="1"/>
          <p:nvPr/>
        </p:nvSpPr>
        <p:spPr>
          <a:xfrm>
            <a:off x="647514" y="5415829"/>
            <a:ext cx="1846012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МОРСКОЙ ТРАНСПОРТ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Владивосток – Анадырь</a:t>
            </a:r>
            <a:endParaRPr lang="ru-ID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4043A4A-B7AD-BD8E-ABFB-FD27094F5857}"/>
              </a:ext>
            </a:extLst>
          </p:cNvPr>
          <p:cNvSpPr txBox="1"/>
          <p:nvPr/>
        </p:nvSpPr>
        <p:spPr>
          <a:xfrm>
            <a:off x="3252372" y="5415752"/>
            <a:ext cx="295199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АВИА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Москва, Хабаровск, Магадан</a:t>
            </a:r>
            <a:endParaRPr lang="ru-ID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5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46523" y="6361061"/>
            <a:ext cx="2743200" cy="365125"/>
          </a:xfrm>
        </p:spPr>
        <p:txBody>
          <a:bodyPr/>
          <a:lstStyle/>
          <a:p>
            <a:fld id="{58DB5288-0911-409C-A761-39D1E434F0D0}" type="slidenum">
              <a:rPr lang="ru-RU" sz="110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A411F8E-77CD-4BE9-2511-C020C045A872}"/>
              </a:ext>
            </a:extLst>
          </p:cNvPr>
          <p:cNvSpPr/>
          <p:nvPr/>
        </p:nvSpPr>
        <p:spPr>
          <a:xfrm>
            <a:off x="442883" y="399963"/>
            <a:ext cx="2134062" cy="386618"/>
          </a:xfrm>
          <a:prstGeom prst="roundRect">
            <a:avLst>
              <a:gd name="adj" fmla="val 2238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трудовые ресурсы</a:t>
            </a:r>
            <a:endParaRPr lang="ru-ID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AFE5BA-EC71-88F3-6F37-48ED5F5A2D1D}"/>
              </a:ext>
            </a:extLst>
          </p:cNvPr>
          <p:cNvSpPr txBox="1"/>
          <p:nvPr/>
        </p:nvSpPr>
        <p:spPr>
          <a:xfrm>
            <a:off x="442883" y="911631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ТРУДОВЫЕ РЕСУРСЫ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АНАДЫРЬ</a:t>
            </a:r>
            <a:endParaRPr lang="ru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D5B699-E053-6CC0-0000-14DCC1BD2C99}"/>
              </a:ext>
            </a:extLst>
          </p:cNvPr>
          <p:cNvSpPr txBox="1"/>
          <p:nvPr/>
        </p:nvSpPr>
        <p:spPr>
          <a:xfrm>
            <a:off x="442883" y="6374346"/>
            <a:ext cx="916058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городского округа Анадырь</a:t>
            </a:r>
            <a:endParaRPr lang="ru-ID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Город со сплошной заливкой">
            <a:extLst>
              <a:ext uri="{FF2B5EF4-FFF2-40B4-BE49-F238E27FC236}">
                <a16:creationId xmlns:a16="http://schemas.microsoft.com/office/drawing/2014/main" id="{CA14DA99-BF29-261A-03CD-489D1DDDC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783382" y="1976649"/>
            <a:ext cx="360000" cy="360000"/>
          </a:xfrm>
          <a:prstGeom prst="rect">
            <a:avLst/>
          </a:prstGeom>
        </p:spPr>
      </p:pic>
      <p:pic>
        <p:nvPicPr>
          <p:cNvPr id="19" name="Рисунок 18" descr="Указатель со сплошной заливкой">
            <a:extLst>
              <a:ext uri="{FF2B5EF4-FFF2-40B4-BE49-F238E27FC236}">
                <a16:creationId xmlns:a16="http://schemas.microsoft.com/office/drawing/2014/main" id="{A45A8E71-380A-6D0B-2161-D39EFA25AA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469475" y="1976649"/>
            <a:ext cx="360000" cy="360000"/>
          </a:xfrm>
          <a:prstGeom prst="rect">
            <a:avLst/>
          </a:prstGeom>
        </p:spPr>
      </p:pic>
      <p:pic>
        <p:nvPicPr>
          <p:cNvPr id="14" name="Рисунок 13" descr="Запасы со сплошной заливкой">
            <a:extLst>
              <a:ext uri="{FF2B5EF4-FFF2-40B4-BE49-F238E27FC236}">
                <a16:creationId xmlns:a16="http://schemas.microsoft.com/office/drawing/2014/main" id="{717FEFC0-A000-68AF-FD98-613B3C684E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9901534" y="1976649"/>
            <a:ext cx="360000" cy="360000"/>
          </a:xfrm>
          <a:prstGeom prst="rect">
            <a:avLst/>
          </a:prstGeom>
        </p:spPr>
      </p:pic>
      <p:pic>
        <p:nvPicPr>
          <p:cNvPr id="21" name="Рисунок 20" descr="Ракета со сплошной заливкой">
            <a:extLst>
              <a:ext uri="{FF2B5EF4-FFF2-40B4-BE49-F238E27FC236}">
                <a16:creationId xmlns:a16="http://schemas.microsoft.com/office/drawing/2014/main" id="{4B7F80D0-D58D-8CAE-D4CB-3C3AC762A9A7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83382" y="4170262"/>
            <a:ext cx="360000" cy="360000"/>
          </a:xfrm>
          <a:prstGeom prst="rect">
            <a:avLst/>
          </a:prstGeom>
        </p:spPr>
      </p:pic>
      <p:pic>
        <p:nvPicPr>
          <p:cNvPr id="23" name="Рисунок 22" descr="Переместить со сплошной заливкой">
            <a:extLst>
              <a:ext uri="{FF2B5EF4-FFF2-40B4-BE49-F238E27FC236}">
                <a16:creationId xmlns:a16="http://schemas.microsoft.com/office/drawing/2014/main" id="{1C4ECB49-F1B8-2CFC-23BB-677AD829CDC7}"/>
              </a:ext>
            </a:extLst>
          </p:cNvPr>
          <p:cNvPicPr>
            <a:picLocks noChangeAspect="1"/>
          </p:cNvPicPr>
          <p:nvPr/>
        </p:nvPicPr>
        <p:blipFill>
          <a:blip r:embed="rId165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469475" y="4170262"/>
            <a:ext cx="360000" cy="360000"/>
          </a:xfrm>
          <a:prstGeom prst="rect">
            <a:avLst/>
          </a:prstGeom>
        </p:spPr>
      </p:pic>
      <p:pic>
        <p:nvPicPr>
          <p:cNvPr id="25" name="Рисунок 24" descr="Линейчатая диаграмма со сплошной заливкой">
            <a:extLst>
              <a:ext uri="{FF2B5EF4-FFF2-40B4-BE49-F238E27FC236}">
                <a16:creationId xmlns:a16="http://schemas.microsoft.com/office/drawing/2014/main" id="{76087427-9828-1255-1ABF-2D97D9F7B20E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=""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901534" y="4170262"/>
            <a:ext cx="360000" cy="360000"/>
          </a:xfrm>
          <a:prstGeom prst="rect">
            <a:avLst/>
          </a:prstGeom>
        </p:spPr>
      </p:pic>
      <p:graphicFrame>
        <p:nvGraphicFramePr>
          <p:cNvPr id="26" name="Таблица 6">
            <a:extLst>
              <a:ext uri="{FF2B5EF4-FFF2-40B4-BE49-F238E27FC236}">
                <a16:creationId xmlns:a16="http://schemas.microsoft.com/office/drawing/2014/main" id="{AD521774-5AC7-4CEA-8B25-0FACEB2715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332921"/>
              </p:ext>
            </p:extLst>
          </p:nvPr>
        </p:nvGraphicFramePr>
        <p:xfrm>
          <a:off x="658709" y="1775345"/>
          <a:ext cx="10603031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699">
                  <a:extLst>
                    <a:ext uri="{9D8B030D-6E8A-4147-A177-3AD203B41FA5}">
                      <a16:colId xmlns:a16="http://schemas.microsoft.com/office/drawing/2014/main" val="265471133"/>
                    </a:ext>
                  </a:extLst>
                </a:gridCol>
                <a:gridCol w="2124333">
                  <a:extLst>
                    <a:ext uri="{9D8B030D-6E8A-4147-A177-3AD203B41FA5}">
                      <a16:colId xmlns:a16="http://schemas.microsoft.com/office/drawing/2014/main" val="94458175"/>
                    </a:ext>
                  </a:extLst>
                </a:gridCol>
                <a:gridCol w="2124333">
                  <a:extLst>
                    <a:ext uri="{9D8B030D-6E8A-4147-A177-3AD203B41FA5}">
                      <a16:colId xmlns:a16="http://schemas.microsoft.com/office/drawing/2014/main" val="2616811565"/>
                    </a:ext>
                  </a:extLst>
                </a:gridCol>
                <a:gridCol w="2124333">
                  <a:extLst>
                    <a:ext uri="{9D8B030D-6E8A-4147-A177-3AD203B41FA5}">
                      <a16:colId xmlns:a16="http://schemas.microsoft.com/office/drawing/2014/main" val="3032526769"/>
                    </a:ext>
                  </a:extLst>
                </a:gridCol>
                <a:gridCol w="2124333">
                  <a:extLst>
                    <a:ext uri="{9D8B030D-6E8A-4147-A177-3AD203B41FA5}">
                      <a16:colId xmlns:a16="http://schemas.microsoft.com/office/drawing/2014/main" val="23992920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 </a:t>
                      </a:r>
                    </a:p>
                  </a:txBody>
                  <a:tcPr>
                    <a:solidFill>
                      <a:srgbClr val="4756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Ед. измерения</a:t>
                      </a:r>
                      <a:endParaRPr lang="ru-RU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4756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2022 год</a:t>
                      </a:r>
                    </a:p>
                  </a:txBody>
                  <a:tcPr>
                    <a:solidFill>
                      <a:srgbClr val="4756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2023 год</a:t>
                      </a:r>
                    </a:p>
                  </a:txBody>
                  <a:tcPr>
                    <a:solidFill>
                      <a:srgbClr val="4756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2024 год</a:t>
                      </a:r>
                    </a:p>
                  </a:txBody>
                  <a:tcPr>
                    <a:solidFill>
                      <a:srgbClr val="475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961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Среднесписочная численность работников организаций (без субъектов малого предпринимательства)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человек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9 725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9 869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9 943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481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Численность безработных, зарегистрированных в органах государственной службы занятости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человек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1375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Численность пенсионеров, состоящих на учете в Пенсионном фонде, всего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человек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3 585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3 </a:t>
                      </a:r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632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3 708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8899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Численность неработающих пенсионеров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человек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2 199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2 </a:t>
                      </a:r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365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2 422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671050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8709" y="5602147"/>
            <a:ext cx="10464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*данные прогноза </a:t>
            </a:r>
            <a:r>
              <a:rPr lang="ru-RU" sz="1200" dirty="0"/>
              <a:t>социально-экономического развития городского округа Анадырь на 2025 год и плановый период 2026 и 2027 </a:t>
            </a:r>
            <a:r>
              <a:rPr lang="ru-RU" sz="1200" dirty="0" smtClean="0"/>
              <a:t>годов, утвержденные Распоряжением Администрации городского округа Анадырь от 21.10.2024 № 336-р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8508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46523" y="6361061"/>
            <a:ext cx="2743200" cy="365125"/>
          </a:xfrm>
        </p:spPr>
        <p:txBody>
          <a:bodyPr/>
          <a:lstStyle/>
          <a:p>
            <a:fld id="{58DB5288-0911-409C-A761-39D1E434F0D0}" type="slidenum">
              <a:rPr lang="ru-RU" sz="110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A411F8E-77CD-4BE9-2511-C020C045A872}"/>
              </a:ext>
            </a:extLst>
          </p:cNvPr>
          <p:cNvSpPr/>
          <p:nvPr/>
        </p:nvSpPr>
        <p:spPr>
          <a:xfrm>
            <a:off x="442882" y="399963"/>
            <a:ext cx="3527233" cy="386618"/>
          </a:xfrm>
          <a:prstGeom prst="roundRect">
            <a:avLst>
              <a:gd name="adj" fmla="val 2238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  <a:endParaRPr lang="ru-ID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AFE5BA-EC71-88F3-6F37-48ED5F5A2D1D}"/>
              </a:ext>
            </a:extLst>
          </p:cNvPr>
          <p:cNvSpPr txBox="1"/>
          <p:nvPr/>
        </p:nvSpPr>
        <p:spPr>
          <a:xfrm>
            <a:off x="442883" y="911631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АНАДЫРЬ</a:t>
            </a:r>
            <a:endParaRPr lang="ru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D5B699-E053-6CC0-0000-14DCC1BD2C99}"/>
              </a:ext>
            </a:extLst>
          </p:cNvPr>
          <p:cNvSpPr txBox="1"/>
          <p:nvPr/>
        </p:nvSpPr>
        <p:spPr>
          <a:xfrm>
            <a:off x="442882" y="6456828"/>
            <a:ext cx="916058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городского округа Анадырь</a:t>
            </a:r>
            <a:endParaRPr lang="ru-ID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Город со сплошной заливкой">
            <a:extLst>
              <a:ext uri="{FF2B5EF4-FFF2-40B4-BE49-F238E27FC236}">
                <a16:creationId xmlns:a16="http://schemas.microsoft.com/office/drawing/2014/main" id="{CA14DA99-BF29-261A-03CD-489D1DDDC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783382" y="1976649"/>
            <a:ext cx="360000" cy="360000"/>
          </a:xfrm>
          <a:prstGeom prst="rect">
            <a:avLst/>
          </a:prstGeom>
        </p:spPr>
      </p:pic>
      <p:pic>
        <p:nvPicPr>
          <p:cNvPr id="19" name="Рисунок 18" descr="Указатель со сплошной заливкой">
            <a:extLst>
              <a:ext uri="{FF2B5EF4-FFF2-40B4-BE49-F238E27FC236}">
                <a16:creationId xmlns:a16="http://schemas.microsoft.com/office/drawing/2014/main" id="{A45A8E71-380A-6D0B-2161-D39EFA25AA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469475" y="1976649"/>
            <a:ext cx="360000" cy="360000"/>
          </a:xfrm>
          <a:prstGeom prst="rect">
            <a:avLst/>
          </a:prstGeom>
        </p:spPr>
      </p:pic>
      <p:pic>
        <p:nvPicPr>
          <p:cNvPr id="14" name="Рисунок 13" descr="Запасы со сплошной заливкой">
            <a:extLst>
              <a:ext uri="{FF2B5EF4-FFF2-40B4-BE49-F238E27FC236}">
                <a16:creationId xmlns:a16="http://schemas.microsoft.com/office/drawing/2014/main" id="{717FEFC0-A000-68AF-FD98-613B3C684E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9901534" y="1976649"/>
            <a:ext cx="360000" cy="360000"/>
          </a:xfrm>
          <a:prstGeom prst="rect">
            <a:avLst/>
          </a:prstGeom>
        </p:spPr>
      </p:pic>
      <p:pic>
        <p:nvPicPr>
          <p:cNvPr id="23" name="Рисунок 22" descr="Переместить со сплошной заливкой">
            <a:extLst>
              <a:ext uri="{FF2B5EF4-FFF2-40B4-BE49-F238E27FC236}">
                <a16:creationId xmlns:a16="http://schemas.microsoft.com/office/drawing/2014/main" id="{1C4ECB49-F1B8-2CFC-23BB-677AD829CDC7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469475" y="4170262"/>
            <a:ext cx="360000" cy="360000"/>
          </a:xfrm>
          <a:prstGeom prst="rect">
            <a:avLst/>
          </a:prstGeom>
        </p:spPr>
      </p:pic>
      <p:pic>
        <p:nvPicPr>
          <p:cNvPr id="25" name="Рисунок 24" descr="Линейчатая диаграмма со сплошной заливкой">
            <a:extLst>
              <a:ext uri="{FF2B5EF4-FFF2-40B4-BE49-F238E27FC236}">
                <a16:creationId xmlns:a16="http://schemas.microsoft.com/office/drawing/2014/main" id="{76087427-9828-1255-1ABF-2D97D9F7B20E}"/>
              </a:ext>
            </a:extLst>
          </p:cNvPr>
          <p:cNvPicPr>
            <a:picLocks noChangeAspect="1"/>
          </p:cNvPicPr>
          <p:nvPr/>
        </p:nvPicPr>
        <p:blipFill>
          <a:blip r:embed="rId165">
            <a:extLst>
              <a:ext uri="{96DAC541-7B7A-43D3-8B79-37D633B846F1}">
                <asvg:svgBlip xmlns=""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901534" y="4170262"/>
            <a:ext cx="360000" cy="36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54326" y="5665408"/>
            <a:ext cx="6278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*данные прогноза </a:t>
            </a:r>
            <a:r>
              <a:rPr lang="ru-RU" sz="1200" dirty="0"/>
              <a:t>социально-экономического развития городского округа Анадырь на 2025 год и плановый период 2026 и 2027 </a:t>
            </a:r>
            <a:r>
              <a:rPr lang="ru-RU" sz="1200" dirty="0" smtClean="0"/>
              <a:t>годов, утвержденные Распоряжением Администрации городского округа Анадырь от 21.10.2024 № 336-р.</a:t>
            </a:r>
          </a:p>
          <a:p>
            <a:r>
              <a:rPr lang="ru-RU" sz="1200" dirty="0"/>
              <a:t>**темп роста указан в процентах к предыдущему </a:t>
            </a:r>
            <a:r>
              <a:rPr lang="ru-RU" sz="1200" dirty="0" smtClean="0"/>
              <a:t>году.</a:t>
            </a:r>
            <a:endParaRPr lang="ru-RU" sz="1200" dirty="0"/>
          </a:p>
        </p:txBody>
      </p:sp>
      <p:graphicFrame>
        <p:nvGraphicFramePr>
          <p:cNvPr id="18" name="Таблица 4">
            <a:extLst>
              <a:ext uri="{FF2B5EF4-FFF2-40B4-BE49-F238E27FC236}">
                <a16:creationId xmlns:a16="http://schemas.microsoft.com/office/drawing/2014/main" id="{4F3FBB78-7515-4DA6-B178-C93066FE8A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0571191"/>
              </p:ext>
            </p:extLst>
          </p:nvPr>
        </p:nvGraphicFramePr>
        <p:xfrm>
          <a:off x="5764193" y="1931697"/>
          <a:ext cx="6070949" cy="3638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548">
                  <a:extLst>
                    <a:ext uri="{9D8B030D-6E8A-4147-A177-3AD203B41FA5}">
                      <a16:colId xmlns:a16="http://schemas.microsoft.com/office/drawing/2014/main" val="171079030"/>
                    </a:ext>
                  </a:extLst>
                </a:gridCol>
                <a:gridCol w="1097215">
                  <a:extLst>
                    <a:ext uri="{9D8B030D-6E8A-4147-A177-3AD203B41FA5}">
                      <a16:colId xmlns:a16="http://schemas.microsoft.com/office/drawing/2014/main" val="338253213"/>
                    </a:ext>
                  </a:extLst>
                </a:gridCol>
                <a:gridCol w="1099504">
                  <a:extLst>
                    <a:ext uri="{9D8B030D-6E8A-4147-A177-3AD203B41FA5}">
                      <a16:colId xmlns:a16="http://schemas.microsoft.com/office/drawing/2014/main" val="1001826808"/>
                    </a:ext>
                  </a:extLst>
                </a:gridCol>
                <a:gridCol w="1087682">
                  <a:extLst>
                    <a:ext uri="{9D8B030D-6E8A-4147-A177-3AD203B41FA5}">
                      <a16:colId xmlns:a16="http://schemas.microsoft.com/office/drawing/2014/main" val="2708685881"/>
                    </a:ext>
                  </a:extLst>
                </a:gridCol>
              </a:tblGrid>
              <a:tr h="389882"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Наименование</a:t>
                      </a:r>
                    </a:p>
                  </a:txBody>
                  <a:tcPr>
                    <a:solidFill>
                      <a:srgbClr val="4756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2022 год</a:t>
                      </a:r>
                    </a:p>
                  </a:txBody>
                  <a:tcPr>
                    <a:solidFill>
                      <a:srgbClr val="4756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2023 год</a:t>
                      </a:r>
                    </a:p>
                  </a:txBody>
                  <a:tcPr>
                    <a:solidFill>
                      <a:srgbClr val="4756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2024 год</a:t>
                      </a:r>
                    </a:p>
                  </a:txBody>
                  <a:tcPr>
                    <a:solidFill>
                      <a:srgbClr val="475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532315"/>
                  </a:ext>
                </a:extLst>
              </a:tr>
              <a:tr h="91542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крупных и средних предприятий и некоммерческих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организаций (руб.)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145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888,7   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169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258,0   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189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209,3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7485947"/>
                  </a:ext>
                </a:extLst>
              </a:tr>
              <a:tr h="91542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муниципальных дошкольных образовательных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учреждений (руб.)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100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846,0   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117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192,3   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119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783,0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9666375"/>
                  </a:ext>
                </a:extLst>
              </a:tr>
              <a:tr h="68656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муниципальных общеобразовательных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учреждений(руб.)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133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880,0   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148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451,2   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168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446,5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8965396"/>
                  </a:ext>
                </a:extLst>
              </a:tr>
              <a:tr h="68656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муниципальных учреждений культуры и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искусства (руб.)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116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822,0    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126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271,6   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141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723,8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298567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71348" y="1305657"/>
            <a:ext cx="5244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Среднемесячная начисленная заработная </a:t>
            </a:r>
            <a:r>
              <a:rPr lang="ru-RU" b="1" dirty="0" smtClean="0"/>
              <a:t>плата  </a:t>
            </a:r>
            <a:r>
              <a:rPr lang="ru-RU" b="1" dirty="0"/>
              <a:t>(по итогам 9 </a:t>
            </a:r>
            <a:r>
              <a:rPr lang="ru-RU" b="1" dirty="0" smtClean="0"/>
              <a:t>месяцев 2024 года)*</a:t>
            </a:r>
            <a:endParaRPr lang="ru-RU" b="1" dirty="0"/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189429"/>
              </p:ext>
            </p:extLst>
          </p:nvPr>
        </p:nvGraphicFramePr>
        <p:xfrm>
          <a:off x="222714" y="1798343"/>
          <a:ext cx="5428527" cy="2519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6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311801"/>
              </p:ext>
            </p:extLst>
          </p:nvPr>
        </p:nvGraphicFramePr>
        <p:xfrm>
          <a:off x="758279" y="4021500"/>
          <a:ext cx="4572000" cy="2522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7"/>
          </a:graphicData>
        </a:graphic>
      </p:graphicFrame>
    </p:spTree>
    <p:extLst>
      <p:ext uri="{BB962C8B-B14F-4D97-AF65-F5344CB8AC3E}">
        <p14:creationId xmlns:p14="http://schemas.microsoft.com/office/powerpoint/2010/main" val="360425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46523" y="6361061"/>
            <a:ext cx="2743200" cy="365125"/>
          </a:xfrm>
        </p:spPr>
        <p:txBody>
          <a:bodyPr/>
          <a:lstStyle/>
          <a:p>
            <a:fld id="{58DB5288-0911-409C-A761-39D1E434F0D0}" type="slidenum">
              <a:rPr lang="ru-RU" sz="110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A411F8E-77CD-4BE9-2511-C020C045A872}"/>
              </a:ext>
            </a:extLst>
          </p:cNvPr>
          <p:cNvSpPr/>
          <p:nvPr/>
        </p:nvSpPr>
        <p:spPr>
          <a:xfrm>
            <a:off x="442883" y="399963"/>
            <a:ext cx="3770302" cy="386618"/>
          </a:xfrm>
          <a:prstGeom prst="roundRect">
            <a:avLst>
              <a:gd name="adj" fmla="val 2238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индекс качества городской среды</a:t>
            </a:r>
            <a:endParaRPr lang="ru-ID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AFE5BA-EC71-88F3-6F37-48ED5F5A2D1D}"/>
              </a:ext>
            </a:extLst>
          </p:cNvPr>
          <p:cNvSpPr txBox="1"/>
          <p:nvPr/>
        </p:nvSpPr>
        <p:spPr>
          <a:xfrm>
            <a:off x="442882" y="911631"/>
            <a:ext cx="66348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ИНДЕКС КАЧЕСТВА ГОРОДСКОЙ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АНАДЫРЬ</a:t>
            </a:r>
            <a:endParaRPr lang="ru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D5B699-E053-6CC0-0000-14DCC1BD2C99}"/>
              </a:ext>
            </a:extLst>
          </p:cNvPr>
          <p:cNvSpPr txBox="1"/>
          <p:nvPr/>
        </p:nvSpPr>
        <p:spPr>
          <a:xfrm>
            <a:off x="442883" y="6374346"/>
            <a:ext cx="916058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городского округа Анадырь</a:t>
            </a:r>
            <a:endParaRPr lang="ru-ID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Город со сплошной заливкой">
            <a:extLst>
              <a:ext uri="{FF2B5EF4-FFF2-40B4-BE49-F238E27FC236}">
                <a16:creationId xmlns:a16="http://schemas.microsoft.com/office/drawing/2014/main" id="{CA14DA99-BF29-261A-03CD-489D1DDDC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783382" y="1976649"/>
            <a:ext cx="360000" cy="360000"/>
          </a:xfrm>
          <a:prstGeom prst="rect">
            <a:avLst/>
          </a:prstGeom>
        </p:spPr>
      </p:pic>
      <p:pic>
        <p:nvPicPr>
          <p:cNvPr id="19" name="Рисунок 18" descr="Указатель со сплошной заливкой">
            <a:extLst>
              <a:ext uri="{FF2B5EF4-FFF2-40B4-BE49-F238E27FC236}">
                <a16:creationId xmlns:a16="http://schemas.microsoft.com/office/drawing/2014/main" id="{A45A8E71-380A-6D0B-2161-D39EFA25AA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469475" y="1976649"/>
            <a:ext cx="360000" cy="360000"/>
          </a:xfrm>
          <a:prstGeom prst="rect">
            <a:avLst/>
          </a:prstGeom>
        </p:spPr>
      </p:pic>
      <p:pic>
        <p:nvPicPr>
          <p:cNvPr id="14" name="Рисунок 13" descr="Запасы со сплошной заливкой">
            <a:extLst>
              <a:ext uri="{FF2B5EF4-FFF2-40B4-BE49-F238E27FC236}">
                <a16:creationId xmlns:a16="http://schemas.microsoft.com/office/drawing/2014/main" id="{717FEFC0-A000-68AF-FD98-613B3C684E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9901534" y="1976649"/>
            <a:ext cx="360000" cy="360000"/>
          </a:xfrm>
          <a:prstGeom prst="rect">
            <a:avLst/>
          </a:prstGeom>
        </p:spPr>
      </p:pic>
      <p:pic>
        <p:nvPicPr>
          <p:cNvPr id="23" name="Рисунок 22" descr="Переместить со сплошной заливкой">
            <a:extLst>
              <a:ext uri="{FF2B5EF4-FFF2-40B4-BE49-F238E27FC236}">
                <a16:creationId xmlns:a16="http://schemas.microsoft.com/office/drawing/2014/main" id="{1C4ECB49-F1B8-2CFC-23BB-677AD829CDC7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469475" y="4170262"/>
            <a:ext cx="360000" cy="360000"/>
          </a:xfrm>
          <a:prstGeom prst="rect">
            <a:avLst/>
          </a:prstGeom>
        </p:spPr>
      </p:pic>
      <p:pic>
        <p:nvPicPr>
          <p:cNvPr id="25" name="Рисунок 24" descr="Линейчатая диаграмма со сплошной заливкой">
            <a:extLst>
              <a:ext uri="{FF2B5EF4-FFF2-40B4-BE49-F238E27FC236}">
                <a16:creationId xmlns:a16="http://schemas.microsoft.com/office/drawing/2014/main" id="{76087427-9828-1255-1ABF-2D97D9F7B20E}"/>
              </a:ext>
            </a:extLst>
          </p:cNvPr>
          <p:cNvPicPr>
            <a:picLocks noChangeAspect="1"/>
          </p:cNvPicPr>
          <p:nvPr/>
        </p:nvPicPr>
        <p:blipFill>
          <a:blip r:embed="rId165">
            <a:extLst>
              <a:ext uri="{96DAC541-7B7A-43D3-8B79-37D633B846F1}">
                <asvg:svgBlip xmlns=""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901534" y="4170262"/>
            <a:ext cx="360000" cy="36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89685" y="186416"/>
            <a:ext cx="1945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4756A0"/>
                </a:solidFill>
              </a:rPr>
              <a:t>228/360 БАЛЛОВ</a:t>
            </a:r>
            <a:endParaRPr lang="ru-RU" sz="3600" dirty="0">
              <a:solidFill>
                <a:srgbClr val="4756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94437" y="1495513"/>
            <a:ext cx="548640" cy="37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4756A0"/>
                </a:solidFill>
              </a:rPr>
              <a:t>228</a:t>
            </a:r>
            <a:endParaRPr lang="ru-RU" b="1" dirty="0">
              <a:solidFill>
                <a:srgbClr val="4756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287" y="5900184"/>
            <a:ext cx="3356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2">
                    <a:lumMod val="50000"/>
                  </a:schemeClr>
                </a:solidFill>
              </a:rPr>
              <a:t>*Индекс формируется Министерством строительства и жилищно-коммунального хозяйства </a:t>
            </a:r>
            <a:r>
              <a:rPr lang="ru-RU" sz="1000" dirty="0" smtClean="0">
                <a:solidFill>
                  <a:schemeClr val="bg2">
                    <a:lumMod val="50000"/>
                  </a:schemeClr>
                </a:solidFill>
              </a:rPr>
              <a:t>РФ</a:t>
            </a:r>
            <a:endParaRPr lang="ru-RU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C09D824C-5FCC-26DB-BE08-54B7804F19BA}"/>
              </a:ext>
            </a:extLst>
          </p:cNvPr>
          <p:cNvSpPr/>
          <p:nvPr/>
        </p:nvSpPr>
        <p:spPr>
          <a:xfrm>
            <a:off x="386126" y="1860804"/>
            <a:ext cx="2880776" cy="807397"/>
          </a:xfrm>
          <a:prstGeom prst="roundRect">
            <a:avLst>
              <a:gd name="adj" fmla="val 2238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55F195-387D-671C-B0AC-5585372BAF3F}"/>
              </a:ext>
            </a:extLst>
          </p:cNvPr>
          <p:cNvSpPr txBox="1"/>
          <p:nvPr/>
        </p:nvSpPr>
        <p:spPr>
          <a:xfrm>
            <a:off x="613601" y="3193807"/>
            <a:ext cx="1204694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ЖИЛЬЕ И ПРИЛЕГАЮЩИЕ ПРОСТРАНСТВА</a:t>
            </a:r>
            <a:endParaRPr lang="ru-ID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 descr="Облачно с прояснениями со сплошной заливкой">
            <a:extLst>
              <a:ext uri="{FF2B5EF4-FFF2-40B4-BE49-F238E27FC236}">
                <a16:creationId xmlns:a16="http://schemas.microsoft.com/office/drawing/2014/main" id="{E202DBDB-D051-E022-C5C3-B22F4CF0E4E6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:asvg="http://schemas.microsoft.com/office/drawing/2016/SVG/main" xmlns="" r:embed="rId132"/>
              </a:ext>
            </a:extLst>
          </a:blip>
          <a:stretch>
            <a:fillRect/>
          </a:stretch>
        </p:blipFill>
        <p:spPr>
          <a:xfrm>
            <a:off x="2384323" y="1935839"/>
            <a:ext cx="624729" cy="624729"/>
          </a:xfrm>
          <a:prstGeom prst="rect">
            <a:avLst/>
          </a:prstGeom>
        </p:spPr>
      </p:pic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C09D824C-5FCC-26DB-BE08-54B7804F19BA}"/>
              </a:ext>
            </a:extLst>
          </p:cNvPr>
          <p:cNvSpPr/>
          <p:nvPr/>
        </p:nvSpPr>
        <p:spPr>
          <a:xfrm>
            <a:off x="386126" y="3049253"/>
            <a:ext cx="3271476" cy="807397"/>
          </a:xfrm>
          <a:prstGeom prst="roundRect">
            <a:avLst>
              <a:gd name="adj" fmla="val 2238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pic>
        <p:nvPicPr>
          <p:cNvPr id="32" name="Рисунок 31" descr="Город со сплошной заливкой">
            <a:extLst>
              <a:ext uri="{FF2B5EF4-FFF2-40B4-BE49-F238E27FC236}">
                <a16:creationId xmlns:a16="http://schemas.microsoft.com/office/drawing/2014/main" id="{D99B5BDD-DBE8-04D7-204D-397E3EFD92D0}"/>
              </a:ext>
            </a:extLst>
          </p:cNvPr>
          <p:cNvPicPr>
            <a:picLocks noChangeAspect="1"/>
          </p:cNvPicPr>
          <p:nvPr/>
        </p:nvPicPr>
        <p:blipFill>
          <a:blip r:embed="rId167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913645" y="4295335"/>
            <a:ext cx="587482" cy="58748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055F195-387D-671C-B0AC-5585372BAF3F}"/>
              </a:ext>
            </a:extLst>
          </p:cNvPr>
          <p:cNvSpPr txBox="1"/>
          <p:nvPr/>
        </p:nvSpPr>
        <p:spPr>
          <a:xfrm>
            <a:off x="621776" y="2010586"/>
            <a:ext cx="143445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ТЯЖЕЛЫЕ КЛИМАТИЧЕСКИЕ УСЛОВИЯ</a:t>
            </a:r>
            <a:endParaRPr lang="ru-ID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645" y="3221117"/>
            <a:ext cx="798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52/60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C09D824C-5FCC-26DB-BE08-54B7804F19BA}"/>
              </a:ext>
            </a:extLst>
          </p:cNvPr>
          <p:cNvSpPr/>
          <p:nvPr/>
        </p:nvSpPr>
        <p:spPr>
          <a:xfrm>
            <a:off x="420487" y="4227183"/>
            <a:ext cx="3271476" cy="807397"/>
          </a:xfrm>
          <a:prstGeom prst="roundRect">
            <a:avLst>
              <a:gd name="adj" fmla="val 2238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55F195-387D-671C-B0AC-5585372BAF3F}"/>
              </a:ext>
            </a:extLst>
          </p:cNvPr>
          <p:cNvSpPr txBox="1"/>
          <p:nvPr/>
        </p:nvSpPr>
        <p:spPr>
          <a:xfrm>
            <a:off x="605421" y="4461604"/>
            <a:ext cx="141644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ОБЩЕГОРОДСКОЕ ПРОСТРАНСТВО</a:t>
            </a:r>
            <a:endParaRPr lang="ru-ID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 descr="Окрестности со сплошной заливкой">
            <a:extLst>
              <a:ext uri="{FF2B5EF4-FFF2-40B4-BE49-F238E27FC236}">
                <a16:creationId xmlns:a16="http://schemas.microsoft.com/office/drawing/2014/main" id="{9A6F2614-FE42-F12A-A559-C10FAB040175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96DAC541-7B7A-43D3-8B79-37D633B846F1}">
                <asvg:svgBlip xmlns="" xmlns:asvg="http://schemas.microsoft.com/office/drawing/2016/SVG/main" r:embed="rId130"/>
              </a:ext>
            </a:extLst>
          </a:blip>
          <a:stretch>
            <a:fillRect/>
          </a:stretch>
        </p:blipFill>
        <p:spPr>
          <a:xfrm>
            <a:off x="2913645" y="3167257"/>
            <a:ext cx="540000" cy="54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030733" y="4372558"/>
            <a:ext cx="798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46</a:t>
            </a:r>
            <a:r>
              <a:rPr lang="ru-RU" sz="2000" dirty="0" smtClean="0">
                <a:solidFill>
                  <a:srgbClr val="002060"/>
                </a:solidFill>
              </a:rPr>
              <a:t>/60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CA411F8E-77CD-4BE9-2511-C020C045A872}"/>
              </a:ext>
            </a:extLst>
          </p:cNvPr>
          <p:cNvSpPr/>
          <p:nvPr/>
        </p:nvSpPr>
        <p:spPr>
          <a:xfrm>
            <a:off x="8193216" y="1265031"/>
            <a:ext cx="3141647" cy="180891"/>
          </a:xfrm>
          <a:prstGeom prst="roundRect">
            <a:avLst>
              <a:gd name="adj" fmla="val 2238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043A4A-B7AD-BD8E-ABFB-FD27094F5857}"/>
              </a:ext>
            </a:extLst>
          </p:cNvPr>
          <p:cNvSpPr txBox="1"/>
          <p:nvPr/>
        </p:nvSpPr>
        <p:spPr>
          <a:xfrm>
            <a:off x="8382864" y="1292713"/>
            <a:ext cx="29519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 средний балл по городам ЧАО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/>
          <p:nvPr/>
        </p:nvPicPr>
        <p:blipFill>
          <a:blip r:embed="rId16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833" y="1783483"/>
            <a:ext cx="7797165" cy="4486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02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46523" y="6361061"/>
            <a:ext cx="2743200" cy="365125"/>
          </a:xfrm>
        </p:spPr>
        <p:txBody>
          <a:bodyPr/>
          <a:lstStyle/>
          <a:p>
            <a:fld id="{58DB5288-0911-409C-A761-39D1E434F0D0}" type="slidenum">
              <a:rPr lang="ru-RU" sz="110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AFE5BA-EC71-88F3-6F37-48ED5F5A2D1D}"/>
              </a:ext>
            </a:extLst>
          </p:cNvPr>
          <p:cNvSpPr txBox="1"/>
          <p:nvPr/>
        </p:nvSpPr>
        <p:spPr>
          <a:xfrm>
            <a:off x="442883" y="911631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ТЕРРИТОРИЯ ОПЕРЕЖАЮЩЕГО РАЗВИТИЯ-ЧУКОТКА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ГОРОДСКОЙ ОКРУГ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АНАДЫРЬ</a:t>
            </a:r>
            <a:endParaRPr lang="ru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D5B699-E053-6CC0-0000-14DCC1BD2C99}"/>
              </a:ext>
            </a:extLst>
          </p:cNvPr>
          <p:cNvSpPr txBox="1"/>
          <p:nvPr/>
        </p:nvSpPr>
        <p:spPr>
          <a:xfrm>
            <a:off x="442883" y="6374346"/>
            <a:ext cx="916058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городского округа Анадырь</a:t>
            </a:r>
            <a:endParaRPr lang="ru-ID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Город со сплошной заливкой">
            <a:extLst>
              <a:ext uri="{FF2B5EF4-FFF2-40B4-BE49-F238E27FC236}">
                <a16:creationId xmlns:a16="http://schemas.microsoft.com/office/drawing/2014/main" id="{CA14DA99-BF29-261A-03CD-489D1DDDC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783382" y="1976649"/>
            <a:ext cx="360000" cy="360000"/>
          </a:xfrm>
          <a:prstGeom prst="rect">
            <a:avLst/>
          </a:prstGeom>
        </p:spPr>
      </p:pic>
      <p:pic>
        <p:nvPicPr>
          <p:cNvPr id="19" name="Рисунок 18" descr="Указатель со сплошной заливкой">
            <a:extLst>
              <a:ext uri="{FF2B5EF4-FFF2-40B4-BE49-F238E27FC236}">
                <a16:creationId xmlns:a16="http://schemas.microsoft.com/office/drawing/2014/main" id="{A45A8E71-380A-6D0B-2161-D39EFA25AA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469475" y="1976649"/>
            <a:ext cx="360000" cy="360000"/>
          </a:xfrm>
          <a:prstGeom prst="rect">
            <a:avLst/>
          </a:prstGeom>
        </p:spPr>
      </p:pic>
      <p:pic>
        <p:nvPicPr>
          <p:cNvPr id="14" name="Рисунок 13" descr="Запасы со сплошной заливкой">
            <a:extLst>
              <a:ext uri="{FF2B5EF4-FFF2-40B4-BE49-F238E27FC236}">
                <a16:creationId xmlns:a16="http://schemas.microsoft.com/office/drawing/2014/main" id="{717FEFC0-A000-68AF-FD98-613B3C684E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9901534" y="1976649"/>
            <a:ext cx="360000" cy="360000"/>
          </a:xfrm>
          <a:prstGeom prst="rect">
            <a:avLst/>
          </a:prstGeom>
        </p:spPr>
      </p:pic>
      <p:pic>
        <p:nvPicPr>
          <p:cNvPr id="21" name="Рисунок 20" descr="Ракета со сплошной заливкой">
            <a:extLst>
              <a:ext uri="{FF2B5EF4-FFF2-40B4-BE49-F238E27FC236}">
                <a16:creationId xmlns:a16="http://schemas.microsoft.com/office/drawing/2014/main" id="{4B7F80D0-D58D-8CAE-D4CB-3C3AC762A9A7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83382" y="4170262"/>
            <a:ext cx="360000" cy="360000"/>
          </a:xfrm>
          <a:prstGeom prst="rect">
            <a:avLst/>
          </a:prstGeom>
        </p:spPr>
      </p:pic>
      <p:pic>
        <p:nvPicPr>
          <p:cNvPr id="23" name="Рисунок 22" descr="Переместить со сплошной заливкой">
            <a:extLst>
              <a:ext uri="{FF2B5EF4-FFF2-40B4-BE49-F238E27FC236}">
                <a16:creationId xmlns:a16="http://schemas.microsoft.com/office/drawing/2014/main" id="{1C4ECB49-F1B8-2CFC-23BB-677AD829CDC7}"/>
              </a:ext>
            </a:extLst>
          </p:cNvPr>
          <p:cNvPicPr>
            <a:picLocks noChangeAspect="1"/>
          </p:cNvPicPr>
          <p:nvPr/>
        </p:nvPicPr>
        <p:blipFill>
          <a:blip r:embed="rId165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469475" y="4170262"/>
            <a:ext cx="360000" cy="360000"/>
          </a:xfrm>
          <a:prstGeom prst="rect">
            <a:avLst/>
          </a:prstGeom>
        </p:spPr>
      </p:pic>
      <p:pic>
        <p:nvPicPr>
          <p:cNvPr id="25" name="Рисунок 24" descr="Линейчатая диаграмма со сплошной заливкой">
            <a:extLst>
              <a:ext uri="{FF2B5EF4-FFF2-40B4-BE49-F238E27FC236}">
                <a16:creationId xmlns:a16="http://schemas.microsoft.com/office/drawing/2014/main" id="{76087427-9828-1255-1ABF-2D97D9F7B20E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=""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901534" y="4170262"/>
            <a:ext cx="360000" cy="360000"/>
          </a:xfrm>
          <a:prstGeom prst="rect">
            <a:avLst/>
          </a:prstGeom>
        </p:spPr>
      </p:pic>
      <p:pic>
        <p:nvPicPr>
          <p:cNvPr id="26" name="Рисунок 25"/>
          <p:cNvPicPr/>
          <p:nvPr/>
        </p:nvPicPr>
        <p:blipFill rotWithShape="1">
          <a:blip r:embed="rId16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8619" t="18413" r="13897" b="8357"/>
          <a:stretch/>
        </p:blipFill>
        <p:spPr bwMode="auto">
          <a:xfrm>
            <a:off x="4572000" y="1843926"/>
            <a:ext cx="7306512" cy="40111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883" y="1843926"/>
            <a:ext cx="41291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Территория опережающего развития (ТОР)</a:t>
            </a:r>
            <a:r>
              <a:rPr lang="ru-RU" dirty="0" smtClean="0"/>
              <a:t>- </a:t>
            </a:r>
            <a:r>
              <a:rPr lang="ru-RU" dirty="0"/>
              <a:t>часть территории Чукотского автономного округа, где установлен особый правовой режим с целью осуществления предпринимательской и иных видов деятельности, призванный сформировать условия, благоприятные для привлечения инвесторов и обеспечить развитие социально-экономической сферы ускоренными темпами</a:t>
            </a:r>
            <a:r>
              <a:rPr lang="ru-RU" dirty="0" smtClean="0"/>
              <a:t>.</a:t>
            </a:r>
          </a:p>
          <a:p>
            <a:r>
              <a:rPr lang="en-US" dirty="0">
                <a:hlinkClick r:id="rId168"/>
              </a:rPr>
              <a:t>https://erdc.ru/about-tor/</a:t>
            </a:r>
            <a:endParaRPr lang="ru-RU" dirty="0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CA411F8E-77CD-4BE9-2511-C020C045A872}"/>
              </a:ext>
            </a:extLst>
          </p:cNvPr>
          <p:cNvSpPr/>
          <p:nvPr/>
        </p:nvSpPr>
        <p:spPr>
          <a:xfrm>
            <a:off x="442883" y="399963"/>
            <a:ext cx="1536388" cy="386618"/>
          </a:xfrm>
          <a:prstGeom prst="roundRect">
            <a:avLst>
              <a:gd name="adj" fmla="val 2238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ТОР-Чукотка</a:t>
            </a:r>
            <a:endParaRPr lang="ru-ID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537" y="394943"/>
            <a:ext cx="9429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46523" y="6361061"/>
            <a:ext cx="2743200" cy="365125"/>
          </a:xfrm>
        </p:spPr>
        <p:txBody>
          <a:bodyPr/>
          <a:lstStyle/>
          <a:p>
            <a:fld id="{58DB5288-0911-409C-A761-39D1E434F0D0}" type="slidenum">
              <a:rPr lang="ru-RU" sz="110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AFE5BA-EC71-88F3-6F37-48ED5F5A2D1D}"/>
              </a:ext>
            </a:extLst>
          </p:cNvPr>
          <p:cNvSpPr txBox="1"/>
          <p:nvPr/>
        </p:nvSpPr>
        <p:spPr>
          <a:xfrm>
            <a:off x="442883" y="911631"/>
            <a:ext cx="762969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АРКТИЧЕСКАЯ ЗОНА РОССИЙСКОЙ ФЕДЕРАЦИИ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ГОРОДСКОЙ ОКРУГ АНАДЫРЬ</a:t>
            </a:r>
            <a:endParaRPr lang="ru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D5B699-E053-6CC0-0000-14DCC1BD2C99}"/>
              </a:ext>
            </a:extLst>
          </p:cNvPr>
          <p:cNvSpPr txBox="1"/>
          <p:nvPr/>
        </p:nvSpPr>
        <p:spPr>
          <a:xfrm>
            <a:off x="442883" y="6374346"/>
            <a:ext cx="916058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городского округа Анадырь</a:t>
            </a:r>
            <a:endParaRPr lang="ru-ID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Город со сплошной заливкой">
            <a:extLst>
              <a:ext uri="{FF2B5EF4-FFF2-40B4-BE49-F238E27FC236}">
                <a16:creationId xmlns:a16="http://schemas.microsoft.com/office/drawing/2014/main" id="{CA14DA99-BF29-261A-03CD-489D1DDDC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783382" y="1976649"/>
            <a:ext cx="360000" cy="360000"/>
          </a:xfrm>
          <a:prstGeom prst="rect">
            <a:avLst/>
          </a:prstGeom>
        </p:spPr>
      </p:pic>
      <p:pic>
        <p:nvPicPr>
          <p:cNvPr id="19" name="Рисунок 18" descr="Указатель со сплошной заливкой">
            <a:extLst>
              <a:ext uri="{FF2B5EF4-FFF2-40B4-BE49-F238E27FC236}">
                <a16:creationId xmlns:a16="http://schemas.microsoft.com/office/drawing/2014/main" id="{A45A8E71-380A-6D0B-2161-D39EFA25AA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469475" y="1976649"/>
            <a:ext cx="360000" cy="360000"/>
          </a:xfrm>
          <a:prstGeom prst="rect">
            <a:avLst/>
          </a:prstGeom>
        </p:spPr>
      </p:pic>
      <p:pic>
        <p:nvPicPr>
          <p:cNvPr id="14" name="Рисунок 13" descr="Запасы со сплошной заливкой">
            <a:extLst>
              <a:ext uri="{FF2B5EF4-FFF2-40B4-BE49-F238E27FC236}">
                <a16:creationId xmlns:a16="http://schemas.microsoft.com/office/drawing/2014/main" id="{717FEFC0-A000-68AF-FD98-613B3C684E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9901534" y="1976649"/>
            <a:ext cx="360000" cy="360000"/>
          </a:xfrm>
          <a:prstGeom prst="rect">
            <a:avLst/>
          </a:prstGeom>
        </p:spPr>
      </p:pic>
      <p:pic>
        <p:nvPicPr>
          <p:cNvPr id="21" name="Рисунок 20" descr="Ракета со сплошной заливкой">
            <a:extLst>
              <a:ext uri="{FF2B5EF4-FFF2-40B4-BE49-F238E27FC236}">
                <a16:creationId xmlns:a16="http://schemas.microsoft.com/office/drawing/2014/main" id="{4B7F80D0-D58D-8CAE-D4CB-3C3AC762A9A7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83382" y="4170262"/>
            <a:ext cx="360000" cy="360000"/>
          </a:xfrm>
          <a:prstGeom prst="rect">
            <a:avLst/>
          </a:prstGeom>
        </p:spPr>
      </p:pic>
      <p:pic>
        <p:nvPicPr>
          <p:cNvPr id="23" name="Рисунок 22" descr="Переместить со сплошной заливкой">
            <a:extLst>
              <a:ext uri="{FF2B5EF4-FFF2-40B4-BE49-F238E27FC236}">
                <a16:creationId xmlns:a16="http://schemas.microsoft.com/office/drawing/2014/main" id="{1C4ECB49-F1B8-2CFC-23BB-677AD829CDC7}"/>
              </a:ext>
            </a:extLst>
          </p:cNvPr>
          <p:cNvPicPr>
            <a:picLocks noChangeAspect="1"/>
          </p:cNvPicPr>
          <p:nvPr/>
        </p:nvPicPr>
        <p:blipFill>
          <a:blip r:embed="rId165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469475" y="4170262"/>
            <a:ext cx="360000" cy="360000"/>
          </a:xfrm>
          <a:prstGeom prst="rect">
            <a:avLst/>
          </a:prstGeom>
        </p:spPr>
      </p:pic>
      <p:pic>
        <p:nvPicPr>
          <p:cNvPr id="25" name="Рисунок 24" descr="Линейчатая диаграмма со сплошной заливкой">
            <a:extLst>
              <a:ext uri="{FF2B5EF4-FFF2-40B4-BE49-F238E27FC236}">
                <a16:creationId xmlns:a16="http://schemas.microsoft.com/office/drawing/2014/main" id="{76087427-9828-1255-1ABF-2D97D9F7B20E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=""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901534" y="4170262"/>
            <a:ext cx="360000" cy="36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2883" y="1843926"/>
            <a:ext cx="41291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Арктическая зона РФ (АЗРФ)</a:t>
            </a:r>
            <a:r>
              <a:rPr lang="ru-RU" dirty="0"/>
              <a:t> — это часть территории Арктики, на которой действуют особые режимы налогового и административного регулирования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Внутри АЗРФ действуют налоговые льготы и административные преференции для его </a:t>
            </a:r>
            <a:r>
              <a:rPr lang="ru-RU" dirty="0" smtClean="0"/>
              <a:t>резидентов.</a:t>
            </a:r>
            <a:endParaRPr lang="ru-RU" dirty="0"/>
          </a:p>
          <a:p>
            <a:r>
              <a:rPr lang="en-US" dirty="0">
                <a:hlinkClick r:id="rId167"/>
              </a:rPr>
              <a:t>https://erdc.ru/about-azrf</a:t>
            </a:r>
            <a:r>
              <a:rPr lang="en-US" dirty="0" smtClean="0">
                <a:hlinkClick r:id="rId167"/>
              </a:rPr>
              <a:t>/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Чукотский автономный округ входит в АЗРФ.</a:t>
            </a:r>
            <a:endParaRPr lang="ru-RU" dirty="0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CA411F8E-77CD-4BE9-2511-C020C045A872}"/>
              </a:ext>
            </a:extLst>
          </p:cNvPr>
          <p:cNvSpPr/>
          <p:nvPr/>
        </p:nvSpPr>
        <p:spPr>
          <a:xfrm>
            <a:off x="442882" y="399963"/>
            <a:ext cx="4286135" cy="386618"/>
          </a:xfrm>
          <a:prstGeom prst="roundRect">
            <a:avLst>
              <a:gd name="adj" fmla="val 2238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Арктическая зона Российской Федерации</a:t>
            </a:r>
            <a:endParaRPr lang="ru-ID" dirty="0"/>
          </a:p>
        </p:txBody>
      </p:sp>
      <p:pic>
        <p:nvPicPr>
          <p:cNvPr id="16" name="Рисунок 15"/>
          <p:cNvPicPr/>
          <p:nvPr/>
        </p:nvPicPr>
        <p:blipFill rotWithShape="1">
          <a:blip r:embed="rId16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3562" t="21646" r="22349" b="22405"/>
          <a:stretch/>
        </p:blipFill>
        <p:spPr bwMode="auto">
          <a:xfrm>
            <a:off x="4471872" y="1843926"/>
            <a:ext cx="6814965" cy="40392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448" y="399963"/>
            <a:ext cx="10572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4858</TotalTime>
  <Words>1128</Words>
  <Application>Microsoft Office PowerPoint</Application>
  <PresentationFormat>Широкоэкранный</PresentationFormat>
  <Paragraphs>234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Золотарева</dc:creator>
  <cp:lastModifiedBy>Людмила Золотарева</cp:lastModifiedBy>
  <cp:revision>68</cp:revision>
  <dcterms:created xsi:type="dcterms:W3CDTF">2024-09-17T23:21:56Z</dcterms:created>
  <dcterms:modified xsi:type="dcterms:W3CDTF">2024-12-20T05:56:31Z</dcterms:modified>
</cp:coreProperties>
</file>