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36"/>
  </p:notesMasterIdLst>
  <p:sldIdLst>
    <p:sldId id="284" r:id="rId2"/>
    <p:sldId id="294" r:id="rId3"/>
    <p:sldId id="295" r:id="rId4"/>
    <p:sldId id="303" r:id="rId5"/>
    <p:sldId id="330" r:id="rId6"/>
    <p:sldId id="369" r:id="rId7"/>
    <p:sldId id="331" r:id="rId8"/>
    <p:sldId id="332" r:id="rId9"/>
    <p:sldId id="333" r:id="rId10"/>
    <p:sldId id="335" r:id="rId11"/>
    <p:sldId id="334" r:id="rId12"/>
    <p:sldId id="371" r:id="rId13"/>
    <p:sldId id="372" r:id="rId14"/>
    <p:sldId id="373" r:id="rId15"/>
    <p:sldId id="337" r:id="rId16"/>
    <p:sldId id="338" r:id="rId17"/>
    <p:sldId id="339" r:id="rId18"/>
    <p:sldId id="340" r:id="rId19"/>
    <p:sldId id="374" r:id="rId20"/>
    <p:sldId id="375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70" r:id="rId29"/>
    <p:sldId id="376" r:id="rId30"/>
    <p:sldId id="377" r:id="rId31"/>
    <p:sldId id="361" r:id="rId32"/>
    <p:sldId id="368" r:id="rId33"/>
    <p:sldId id="366" r:id="rId34"/>
    <p:sldId id="36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6" autoAdjust="0"/>
    <p:restoredTop sz="96980" autoAdjust="0"/>
  </p:normalViewPr>
  <p:slideViewPr>
    <p:cSldViewPr>
      <p:cViewPr varScale="1">
        <p:scale>
          <a:sx n="69" d="100"/>
          <a:sy n="69" d="100"/>
        </p:scale>
        <p:origin x="2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1C04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производства (вариант 1)</a:t>
            </a:r>
            <a:endParaRPr lang="ru-RU" sz="2400" b="1" dirty="0">
              <a:solidFill>
                <a:srgbClr val="1C04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1700451048171627E-2"/>
          <c:y val="0.14112815330043796"/>
          <c:w val="0.89701262297948881"/>
          <c:h val="0.5739749915779878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Добыча полезных ископаемых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6765135926241078E-2"/>
                  <c:y val="-1.27472257761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E02-4D7F-856E-C6B99B5C30DC}"/>
                </c:ext>
              </c:extLst>
            </c:dLbl>
            <c:dLbl>
              <c:idx val="1"/>
              <c:layout>
                <c:manualLayout>
                  <c:x val="-1.419128398156079E-3"/>
                  <c:y val="-3.7178454781451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02-4D7F-856E-C6B99B5C30DC}"/>
                </c:ext>
              </c:extLst>
            </c:dLbl>
            <c:dLbl>
              <c:idx val="2"/>
              <c:layout>
                <c:manualLayout>
                  <c:x val="-2.1286925972340415E-2"/>
                  <c:y val="-4.8127523638174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E02-4D7F-856E-C6B99B5C30DC}"/>
                </c:ext>
              </c:extLst>
            </c:dLbl>
            <c:dLbl>
              <c:idx val="3"/>
              <c:layout>
                <c:manualLayout>
                  <c:x val="-4.2573851944679823E-3"/>
                  <c:y val="1.1439573024518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E02-4D7F-856E-C6B99B5C3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0.9486</c:v>
                </c:pt>
                <c:pt idx="1">
                  <c:v>0.99350000000000005</c:v>
                </c:pt>
                <c:pt idx="2">
                  <c:v>0.99350000000000005</c:v>
                </c:pt>
                <c:pt idx="3">
                  <c:v>0.99350000000000005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02-4D7F-856E-C6B99B5C30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Обрабатывающие производство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1088622333617023E-2"/>
                  <c:y val="-2.7862409197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E02-4D7F-856E-C6B99B5C30DC}"/>
                </c:ext>
              </c:extLst>
            </c:dLbl>
            <c:dLbl>
              <c:idx val="1"/>
              <c:layout>
                <c:manualLayout>
                  <c:x val="-4.2573851944680908E-3"/>
                  <c:y val="-0.10997977480092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E02-4D7F-856E-C6B99B5C30DC}"/>
                </c:ext>
              </c:extLst>
            </c:dLbl>
            <c:dLbl>
              <c:idx val="2"/>
              <c:layout>
                <c:manualLayout>
                  <c:x val="-2.1286925972340415E-2"/>
                  <c:y val="-0.124442724214994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E02-4D7F-856E-C6B99B5C30DC}"/>
                </c:ext>
              </c:extLst>
            </c:dLbl>
            <c:dLbl>
              <c:idx val="3"/>
              <c:layout>
                <c:manualLayout>
                  <c:x val="-4.2573851944679823E-3"/>
                  <c:y val="4.6575495449436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E02-4D7F-856E-C6B99B5C3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7030A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Лист1!$C$2:$C$6</c:f>
              <c:numCache>
                <c:formatCode>0.00%</c:formatCode>
                <c:ptCount val="5"/>
                <c:pt idx="0">
                  <c:v>1.0094000000000001</c:v>
                </c:pt>
                <c:pt idx="1">
                  <c:v>1.012</c:v>
                </c:pt>
                <c:pt idx="2">
                  <c:v>1.012</c:v>
                </c:pt>
                <c:pt idx="3">
                  <c:v>1.012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E02-4D7F-856E-C6B99B5C30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Производство электроэнергии, газа и воды</c:v>
                </c:pt>
              </c:strCache>
            </c:strRef>
          </c:tx>
          <c:spPr>
            <a:ln w="28575" cap="rnd">
              <a:solidFill>
                <a:srgbClr val="1C04A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C04AC"/>
              </a:solidFill>
              <a:ln w="9525">
                <a:solidFill>
                  <a:srgbClr val="1C04AC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3860777917021216E-2"/>
                  <c:y val="-3.5951639565975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EE02-4D7F-856E-C6B99B5C30DC}"/>
                </c:ext>
              </c:extLst>
            </c:dLbl>
            <c:dLbl>
              <c:idx val="1"/>
              <c:layout>
                <c:manualLayout>
                  <c:x val="-2.8382567963120588E-3"/>
                  <c:y val="-8.4488720300741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E02-4D7F-856E-C6B99B5C30DC}"/>
                </c:ext>
              </c:extLst>
            </c:dLbl>
            <c:dLbl>
              <c:idx val="2"/>
              <c:layout>
                <c:manualLayout>
                  <c:x val="-2.1286925972340415E-2"/>
                  <c:y val="-9.6662905846878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EE02-4D7F-856E-C6B99B5C30DC}"/>
                </c:ext>
              </c:extLst>
            </c:dLbl>
            <c:dLbl>
              <c:idx val="3"/>
              <c:layout>
                <c:manualLayout>
                  <c:x val="-4.2573851944679823E-3"/>
                  <c:y val="7.2966344130722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E02-4D7F-856E-C6B99B5C3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1C04AC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Лист1!$D$2:$D$6</c:f>
              <c:numCache>
                <c:formatCode>0.00%</c:formatCode>
                <c:ptCount val="5"/>
                <c:pt idx="0">
                  <c:v>1.1778</c:v>
                </c:pt>
                <c:pt idx="1">
                  <c:v>0.999</c:v>
                </c:pt>
                <c:pt idx="2">
                  <c:v>0.999</c:v>
                </c:pt>
                <c:pt idx="3">
                  <c:v>0.999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E02-4D7F-856E-C6B99B5C30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Водоснабжение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8250365537304767E-2"/>
                  <c:y val="-4.003833591848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E02-4D7F-856E-C6B99B5C30DC}"/>
                </c:ext>
              </c:extLst>
            </c:dLbl>
            <c:dLbl>
              <c:idx val="1"/>
              <c:layout>
                <c:manualLayout>
                  <c:x val="-2.8382567963120588E-3"/>
                  <c:y val="-3.5789854958613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EE02-4D7F-856E-C6B99B5C30DC}"/>
                </c:ext>
              </c:extLst>
            </c:dLbl>
            <c:dLbl>
              <c:idx val="2"/>
              <c:layout>
                <c:manualLayout>
                  <c:x val="-1.9867797574184377E-2"/>
                  <c:y val="-3.5462888691765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E02-4D7F-856E-C6B99B5C30DC}"/>
                </c:ext>
              </c:extLst>
            </c:dLbl>
            <c:dLbl>
              <c:idx val="3"/>
              <c:layout>
                <c:manualLayout>
                  <c:x val="-5.6765135926240134E-3"/>
                  <c:y val="-1.7649596621291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EE02-4D7F-856E-C6B99B5C3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Лист1!$E$2:$E$6</c:f>
              <c:numCache>
                <c:formatCode>0.00%</c:formatCode>
                <c:ptCount val="5"/>
                <c:pt idx="0">
                  <c:v>1.022</c:v>
                </c:pt>
                <c:pt idx="1">
                  <c:v>1.0233000000000001</c:v>
                </c:pt>
                <c:pt idx="2">
                  <c:v>1.0233000000000001</c:v>
                </c:pt>
                <c:pt idx="3">
                  <c:v>1.0233000000000001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E02-4D7F-856E-C6B99B5C3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45696"/>
        <c:axId val="97647232"/>
      </c:lineChart>
      <c:catAx>
        <c:axId val="9764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647232"/>
        <c:crosses val="autoZero"/>
        <c:auto val="1"/>
        <c:lblAlgn val="ctr"/>
        <c:lblOffset val="100"/>
        <c:noMultiLvlLbl val="0"/>
      </c:catAx>
      <c:valAx>
        <c:axId val="97647232"/>
        <c:scaling>
          <c:orientation val="minMax"/>
          <c:max val="4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645696"/>
        <c:crosses val="autoZero"/>
        <c:crossBetween val="between"/>
        <c:majorUnit val="0.60000000000000009"/>
        <c:min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313334610921827E-2"/>
          <c:y val="0.80395582361874784"/>
          <c:w val="0.9082705573878207"/>
          <c:h val="0.178884889559046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5.1964608561578127E-2"/>
                  <c:y val="-4.347738598505099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5384436777281173E-2"/>
                  <c:y val="-0.205481938884067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83371684845856"/>
                  <c:y val="-0.142067465844508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-2.9074675904248649E-2"/>
                  <c:y val="7.00235693888406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(муниципального)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52.754079508321126</c:v>
                </c:pt>
                <c:pt idx="6">
                  <c:v>2.8250020535578773</c:v>
                </c:pt>
                <c:pt idx="7">
                  <c:v>4.3889518404865147</c:v>
                </c:pt>
                <c:pt idx="8">
                  <c:v>0.30052663559765058</c:v>
                </c:pt>
                <c:pt idx="9" formatCode="#,##0.0000">
                  <c:v>3.5359274710557138E-4</c:v>
                </c:pt>
                <c:pt idx="10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1C04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производства (вариант 2)</a:t>
            </a:r>
            <a:endParaRPr lang="ru-RU" sz="2400" b="1" dirty="0">
              <a:solidFill>
                <a:srgbClr val="1C04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700451048171627E-2"/>
          <c:y val="0.14112815330043796"/>
          <c:w val="0.89701262297948869"/>
          <c:h val="0.5739749915779878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Добыча полезных ископаемых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6765135926241411E-2"/>
                  <c:y val="-3.4318573644416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4D4-4029-91E6-B94DEF0D1EB7}"/>
                </c:ext>
              </c:extLst>
            </c:dLbl>
            <c:dLbl>
              <c:idx val="1"/>
              <c:layout>
                <c:manualLayout>
                  <c:x val="-3.5478209953900684E-2"/>
                  <c:y val="-7.4928141731808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4D4-4029-91E6-B94DEF0D1EB7}"/>
                </c:ext>
              </c:extLst>
            </c:dLbl>
            <c:dLbl>
              <c:idx val="2"/>
              <c:layout>
                <c:manualLayout>
                  <c:x val="-4.3992980342837017E-2"/>
                  <c:y val="-7.509162486523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D4-4029-91E6-B94DEF0D1EB7}"/>
                </c:ext>
              </c:extLst>
            </c:dLbl>
            <c:dLbl>
              <c:idx val="3"/>
              <c:layout>
                <c:manualLayout>
                  <c:x val="-4.2573851944679823E-3"/>
                  <c:y val="4.3796494496987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4D4-4029-91E6-B94DEF0D1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0.9486</c:v>
                </c:pt>
                <c:pt idx="1">
                  <c:v>0.89749999999999996</c:v>
                </c:pt>
                <c:pt idx="2">
                  <c:v>0.89749999999999996</c:v>
                </c:pt>
                <c:pt idx="3">
                  <c:v>0.89749999999999996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4D4-4029-91E6-B94DEF0D1E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Обрабатывающие производство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669493935461086E-2"/>
                  <c:y val="-2.7862409197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4D4-4029-91E6-B94DEF0D1EB7}"/>
                </c:ext>
              </c:extLst>
            </c:dLbl>
            <c:dLbl>
              <c:idx val="1"/>
              <c:layout>
                <c:manualLayout>
                  <c:x val="-3.6897338352056781E-2"/>
                  <c:y val="-0.10728336467821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4D4-4029-91E6-B94DEF0D1EB7}"/>
                </c:ext>
              </c:extLst>
            </c:dLbl>
            <c:dLbl>
              <c:idx val="2"/>
              <c:layout>
                <c:manualLayout>
                  <c:x val="-4.5412108740992864E-2"/>
                  <c:y val="-0.105567853356054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4D4-4029-91E6-B94DEF0D1EB7}"/>
                </c:ext>
              </c:extLst>
            </c:dLbl>
            <c:dLbl>
              <c:idx val="3"/>
              <c:layout>
                <c:manualLayout>
                  <c:x val="-4.2573851944679823E-3"/>
                  <c:y val="1.4218573976967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4D4-4029-91E6-B94DEF0D1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7030A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Лист1!$C$2:$C$5</c:f>
              <c:numCache>
                <c:formatCode>0.00%</c:formatCode>
                <c:ptCount val="4"/>
                <c:pt idx="0">
                  <c:v>1.0094000000000001</c:v>
                </c:pt>
                <c:pt idx="1">
                  <c:v>1.0116000000000001</c:v>
                </c:pt>
                <c:pt idx="2">
                  <c:v>1.0116000000000001</c:v>
                </c:pt>
                <c:pt idx="3">
                  <c:v>1.0116000000000001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4D4-4029-91E6-B94DEF0D1EB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Производство электроэнергии, газа и воды</c:v>
                </c:pt>
              </c:strCache>
            </c:strRef>
          </c:tx>
          <c:spPr>
            <a:ln w="28575" cap="rnd">
              <a:solidFill>
                <a:srgbClr val="1C04A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C04AC"/>
              </a:solidFill>
              <a:ln w="9525">
                <a:solidFill>
                  <a:srgbClr val="1C04AC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6765135926241078E-2"/>
                  <c:y val="-3.5951851881733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4D4-4029-91E6-B94DEF0D1EB7}"/>
                </c:ext>
              </c:extLst>
            </c:dLbl>
            <c:dLbl>
              <c:idx val="1"/>
              <c:layout>
                <c:manualLayout>
                  <c:x val="-2.6963439564964553E-2"/>
                  <c:y val="-4.943560102132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4D4-4029-91E6-B94DEF0D1EB7}"/>
                </c:ext>
              </c:extLst>
            </c:dLbl>
            <c:dLbl>
              <c:idx val="2"/>
              <c:layout>
                <c:manualLayout>
                  <c:x val="-4.5412108740992864E-2"/>
                  <c:y val="-3.4645473024646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4D4-4029-91E6-B94DEF0D1EB7}"/>
                </c:ext>
              </c:extLst>
            </c:dLbl>
            <c:dLbl>
              <c:idx val="3"/>
              <c:layout>
                <c:manualLayout>
                  <c:x val="-4.2573851944679823E-3"/>
                  <c:y val="-1.6014977602810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4D4-4029-91E6-B94DEF0D1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1C04AC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Лист1!$D$2:$D$5</c:f>
              <c:numCache>
                <c:formatCode>0.00%</c:formatCode>
                <c:ptCount val="4"/>
                <c:pt idx="0">
                  <c:v>1.1778</c:v>
                </c:pt>
                <c:pt idx="1">
                  <c:v>0.97309999999999997</c:v>
                </c:pt>
                <c:pt idx="2">
                  <c:v>0.97309999999999997</c:v>
                </c:pt>
                <c:pt idx="3">
                  <c:v>0.97309999999999997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4D4-4029-91E6-B94DEF0D1EB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Водоснабжение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8250365537304753E-2"/>
                  <c:y val="-4.003833591848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4D4-4029-91E6-B94DEF0D1EB7}"/>
                </c:ext>
              </c:extLst>
            </c:dLbl>
            <c:dLbl>
              <c:idx val="1"/>
              <c:layout>
                <c:manualLayout>
                  <c:x val="-1.4900792309441507E-2"/>
                  <c:y val="-2.7700518432617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3037459961303E-2"/>
                      <c:h val="3.4419781374217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24D4-4029-91E6-B94DEF0D1EB7}"/>
                </c:ext>
              </c:extLst>
            </c:dLbl>
            <c:dLbl>
              <c:idx val="2"/>
              <c:layout>
                <c:manualLayout>
                  <c:x val="-4.5412108740992864E-2"/>
                  <c:y val="-5.7034169673411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4D4-4029-91E6-B94DEF0D1EB7}"/>
                </c:ext>
              </c:extLst>
            </c:dLbl>
            <c:dLbl>
              <c:idx val="3"/>
              <c:layout>
                <c:manualLayout>
                  <c:x val="-4.2573851944679823E-3"/>
                  <c:y val="-4.461369784834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24D4-4029-91E6-B94DEF0D1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Лист1!$E$2:$E$5</c:f>
              <c:numCache>
                <c:formatCode>0.00%</c:formatCode>
                <c:ptCount val="4"/>
                <c:pt idx="0">
                  <c:v>1.022</c:v>
                </c:pt>
                <c:pt idx="1">
                  <c:v>1.002</c:v>
                </c:pt>
                <c:pt idx="2">
                  <c:v>1.002</c:v>
                </c:pt>
                <c:pt idx="3">
                  <c:v>1.002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24D4-4029-91E6-B94DEF0D1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223936"/>
        <c:axId val="93262592"/>
      </c:lineChart>
      <c:catAx>
        <c:axId val="9322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3262592"/>
        <c:crosses val="autoZero"/>
        <c:auto val="1"/>
        <c:lblAlgn val="ctr"/>
        <c:lblOffset val="100"/>
        <c:noMultiLvlLbl val="0"/>
      </c:catAx>
      <c:valAx>
        <c:axId val="93262592"/>
        <c:scaling>
          <c:orientation val="minMax"/>
          <c:max val="4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3223936"/>
        <c:crosses val="autoZero"/>
        <c:crossBetween val="between"/>
        <c:majorUnit val="0.60000000000000009"/>
        <c:min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313334610921855E-2"/>
          <c:y val="0.80395582361874796"/>
          <c:w val="0.79190202873902615"/>
          <c:h val="0.1110916724239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0.32275968919123654</c:v>
                </c:pt>
                <c:pt idx="1">
                  <c:v>3.6867237139879383E-2</c:v>
                </c:pt>
                <c:pt idx="2">
                  <c:v>0.64037307366888407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0.42305364561708758</c:v>
                </c:pt>
                <c:pt idx="1">
                  <c:v>3.5791952015879418E-2</c:v>
                </c:pt>
                <c:pt idx="2">
                  <c:v>0.54115440236703294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0.47781152874206634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3.322925859767819E-3"/>
                  <c:y val="3.9119701975637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AAD-4D07-9499-858C3C86F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573747.9</c:v>
                </c:pt>
                <c:pt idx="1">
                  <c:v>1268958.2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435838.8</c:v>
                </c:pt>
                <c:pt idx="1">
                  <c:v>811417.2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235574.8</c:v>
                </c:pt>
                <c:pt idx="1">
                  <c:v>807606.8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4521216"/>
        <c:axId val="134522752"/>
        <c:axId val="0"/>
      </c:bar3DChart>
      <c:catAx>
        <c:axId val="13452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2752"/>
        <c:crosses val="autoZero"/>
        <c:auto val="1"/>
        <c:lblAlgn val="ctr"/>
        <c:lblOffset val="100"/>
        <c:noMultiLvlLbl val="0"/>
      </c:catAx>
      <c:valAx>
        <c:axId val="13452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5-4BDA-9AD1-73AC195CA5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#,##0.0\ _₽_-;\-* #,##0.0\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5-4BDA-9AD1-73AC195CA5A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#,##0.0\ _₽_-;\-* #,##0.0\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75-4BDA-9AD1-73AC195CA5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0337152"/>
        <c:axId val="140338688"/>
        <c:axId val="0"/>
      </c:bar3DChart>
      <c:catAx>
        <c:axId val="14033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338688"/>
        <c:crosses val="autoZero"/>
        <c:auto val="1"/>
        <c:lblAlgn val="ctr"/>
        <c:lblOffset val="100"/>
        <c:noMultiLvlLbl val="0"/>
      </c:catAx>
      <c:valAx>
        <c:axId val="140338688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4033715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12.211244670581506</c:v>
                </c:pt>
                <c:pt idx="1">
                  <c:v>0.25922305479596763</c:v>
                </c:pt>
                <c:pt idx="2">
                  <c:v>10.441098950936198</c:v>
                </c:pt>
                <c:pt idx="3">
                  <c:v>9.8236651850423531</c:v>
                </c:pt>
                <c:pt idx="4">
                  <c:v>1.7402893161376505E-2</c:v>
                </c:pt>
                <c:pt idx="5">
                  <c:v>60.922241959036725</c:v>
                </c:pt>
                <c:pt idx="6">
                  <c:v>2.3156324446313907</c:v>
                </c:pt>
                <c:pt idx="7">
                  <c:v>3.7727871307693417</c:v>
                </c:pt>
                <c:pt idx="8">
                  <c:v>0.23439956799058015</c:v>
                </c:pt>
                <c:pt idx="9" formatCode="#,##0.000">
                  <c:v>2.3041430545662493E-3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4.2178744332353635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084322557495805"/>
                  <c:y val="-0.216592972227665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9.8765440026136728E-2"/>
                  <c:y val="-0.169845049203505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-1.9288811675024036E-2"/>
                  <c:y val="8.39123610683390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5544049102949603"/>
                  <c:y val="-3.96928542932332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15.326881097094928</c:v>
                </c:pt>
                <c:pt idx="1">
                  <c:v>0.36208107303215303</c:v>
                </c:pt>
                <c:pt idx="2">
                  <c:v>11.42039195259399</c:v>
                </c:pt>
                <c:pt idx="3">
                  <c:v>7.6323608618477978</c:v>
                </c:pt>
                <c:pt idx="4">
                  <c:v>8.8024300050391915</c:v>
                </c:pt>
                <c:pt idx="5">
                  <c:v>48.458648202453389</c:v>
                </c:pt>
                <c:pt idx="6">
                  <c:v>2.6002458139717164</c:v>
                </c:pt>
                <c:pt idx="7">
                  <c:v>3.9717275810791697</c:v>
                </c:pt>
                <c:pt idx="8">
                  <c:v>0.30442090215545736</c:v>
                </c:pt>
                <c:pt idx="9" formatCode="#,##0.000">
                  <c:v>1.6756806415779016E-3</c:v>
                </c:pt>
                <c:pt idx="10">
                  <c:v>1.119136830090633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7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1/22/2025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2026-2027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декабрь 2024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6940" y="0"/>
            <a:ext cx="7615680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1176" y="0"/>
            <a:ext cx="1313312" cy="90872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3406" y="24991"/>
            <a:ext cx="1139074" cy="805895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471624"/>
              </p:ext>
            </p:extLst>
          </p:nvPr>
        </p:nvGraphicFramePr>
        <p:xfrm>
          <a:off x="6940" y="828675"/>
          <a:ext cx="9106426" cy="6087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4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9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82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и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занятость</a:t>
                      </a:r>
                      <a:endParaRPr lang="ru-RU" sz="14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4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Среднесписочная численность работников организаций (без субъектов малого предпринимательства)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9943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9 995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9 884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2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безработных, зарегистрированных в органах государственной службы занятости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88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работников: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крупных и средних предприятий и некоммерческих организациях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189 209,30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198 669,77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197 912,93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208 603,25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207 016,92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219 033,42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216 539,70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68747993"/>
                  </a:ext>
                </a:extLst>
              </a:tr>
              <a:tr h="399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дошкольных образовательных учреждений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119 783,04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125 772,19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125 293,06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060,80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131 056,54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138 663,84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137 085,14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1447755"/>
                  </a:ext>
                </a:extLst>
              </a:tr>
              <a:tr h="399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общеобразовательных учреждений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168 446,54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176 868,87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176 195,08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185 712,31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184 300,05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194 997,93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192 777,86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8186168"/>
                  </a:ext>
                </a:extLst>
              </a:tr>
              <a:tr h="399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учреждений культуры и искусства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141 723,82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148 810,01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148 243,12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156 250,51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155 062,30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164 063,04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162 195,16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500813"/>
                  </a:ext>
                </a:extLst>
              </a:tr>
              <a:tr h="5988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пенсионеров, состоящих на учете в Пенсионном фонде, 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3 708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3 702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3 694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3 727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2776535"/>
                  </a:ext>
                </a:extLst>
              </a:tr>
              <a:tr h="399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неработающих пенсионеров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2 422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2 426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2 414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2 430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2 413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2 435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9184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105449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-40545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2164"/>
              </p:ext>
            </p:extLst>
          </p:nvPr>
        </p:nvGraphicFramePr>
        <p:xfrm>
          <a:off x="2" y="934122"/>
          <a:ext cx="9143999" cy="4993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92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67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сфера</a:t>
                      </a:r>
                      <a:endParaRPr lang="ru-RU" sz="18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детей от 0 до 14 лет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2 681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2 677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2 671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2 695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2 665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детей от 15 до 17 лет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воспитанников, посещающих организаций, осуществляющие образовательную деятельность по образовательным программам дошкольного образования, присмотр и уход за детьми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1 130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учащихся в общеобразовательных учреждениях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2 317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2 313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2 325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2 329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6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обучающихся в учреждениях дополнительного образования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2 619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2 624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2 628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2 609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2 633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2 604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9184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105449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-40545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98311"/>
              </p:ext>
            </p:extLst>
          </p:nvPr>
        </p:nvGraphicFramePr>
        <p:xfrm>
          <a:off x="9184" y="839771"/>
          <a:ext cx="9143999" cy="577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07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8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жилого фонда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297 442,10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301 569,1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298 692,1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304 869,1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301 192,1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308 169,1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303 242,1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жилых домов за счет всех источников финансирования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м2 общей площади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4,127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1,250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площадь жилых помещений, приходящаяся на 1 жителя (на конец года)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22,16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22,43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22,33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22,63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22,56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22,84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22,76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80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семей, состоящих на учете в качестве нуждающихся в жилых помещениях на конец года, 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87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семей, получивших жилые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помещения и улучшивших жилищные условия в отчетном году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7813637"/>
                  </a:ext>
                </a:extLst>
              </a:tr>
              <a:tr h="944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детей-сирот и детей, оставшихся без попечения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родителей нуждающихся в получении жилых помещений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4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9184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105449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-40545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30134"/>
              </p:ext>
            </p:extLst>
          </p:nvPr>
        </p:nvGraphicFramePr>
        <p:xfrm>
          <a:off x="9184" y="839771"/>
          <a:ext cx="9143999" cy="5613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655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8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22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8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детей-сирот и детей,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оставшихся без попечения родителей и получивших жилые помещения в отчетном году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земельных участков, предоставленных для строительства жилья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0,49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5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полученных уведомлений о планируемых строительстве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реконструкции объекта индивидуального жилищного строительства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5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расположенных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земельных участках, в отношений которых осуществлен государственный кадастровый учет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9184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105449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-40545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405563"/>
              </p:ext>
            </p:extLst>
          </p:nvPr>
        </p:nvGraphicFramePr>
        <p:xfrm>
          <a:off x="26313" y="1340768"/>
          <a:ext cx="9117687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957">
                  <a:extLst>
                    <a:ext uri="{9D8B030D-6E8A-4147-A177-3AD203B41FA5}">
                      <a16:colId xmlns:a16="http://schemas.microsoft.com/office/drawing/2014/main" val="2227078637"/>
                    </a:ext>
                  </a:extLst>
                </a:gridCol>
                <a:gridCol w="783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09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942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8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7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в городском округе утвержденного генерального плана городского округа (да/нет)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протяженность отремонтированных инженерных сетей (текущий и капитальный ремонт), 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5,706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6,78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6,68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8,06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7,81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9,59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9,15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теплоснабжения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0,64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0908430"/>
                  </a:ext>
                </a:extLst>
              </a:tr>
              <a:tr h="303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водоснабжения и водоотведения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3,726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9013956"/>
                  </a:ext>
                </a:extLst>
              </a:tr>
              <a:tr h="397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1,34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9748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91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86176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78794" y="0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1225" y="64904"/>
            <a:ext cx="1285884" cy="90976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25540" y="1571612"/>
            <a:ext cx="91695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540385" algn="just">
              <a:lnSpc>
                <a:spcPct val="150000"/>
              </a:lnSpc>
              <a:spcAft>
                <a:spcPts val="6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перспективу показатели социально-экономического развития городского округа Анадырь составлены с учётом решения намеченных задач, направленных на повышение экономической и социальной стабильности, подъёму уровня жизни населения, создание необходимых экономических условий для эффективного хозяйствования всех субъектов, расположенных на территории городского округа, благоприятного предпринимательского и инвестиционного климата, равных условий для конкуренции.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был утвержден Решением Совета депутатов городского округа Анадырь от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39.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306630"/>
              </p:ext>
            </p:extLst>
          </p:nvPr>
        </p:nvGraphicFramePr>
        <p:xfrm>
          <a:off x="323528" y="3500438"/>
          <a:ext cx="8352928" cy="2500329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2 947 085,5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2 387 089,7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2 245 927,6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2 873 085,5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2 387 089,7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2 205 927,6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74 000,0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представлены в таблице.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39682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just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1 059 851,3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just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1 887 234,2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1 291 784,1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1 087 709,7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2 947 085,5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4580578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52216323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66897375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сложился в объеме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951 200,4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1 009 867,0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1 073 130,1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Ожидаемая структура налоговых доходов бюджета городского округа Анадырь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41830"/>
              </p:ext>
            </p:extLst>
          </p:nvPr>
        </p:nvGraphicFramePr>
        <p:xfrm>
          <a:off x="1040663" y="2780928"/>
          <a:ext cx="7062674" cy="3091447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793 546,7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Налоги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на товары (работы, услуги), реализуемые на территории Российской Федерации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11 176,5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951 200,4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1 073 130,1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 и плановый период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83,4%,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84,1%,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84,9%.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прогнозируются в объеме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108 650,9 тыс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в объеме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85 438,6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в объеме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85 087,8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 и плановый период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61933"/>
              </p:ext>
            </p:extLst>
          </p:nvPr>
        </p:nvGraphicFramePr>
        <p:xfrm>
          <a:off x="1029865" y="2780928"/>
          <a:ext cx="7084270" cy="237649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84 196,7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7 808,9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108 650,9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 и плановый период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202</a:t>
            </a:r>
            <a:r>
              <a:rPr lang="en-US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году утвержден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1 887 234,2 тыс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году –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1 291 784,1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 рублей, в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году –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1 087 709,7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580143666"/>
              </p:ext>
            </p:extLst>
          </p:nvPr>
        </p:nvGraphicFramePr>
        <p:xfrm>
          <a:off x="714348" y="3143248"/>
          <a:ext cx="7643866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31702902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в объеме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2 873 085,5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2 387 089,7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2 245 927,6 тыс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Информация  об объемах бюджета городского округа Анадырь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32299"/>
              </p:ext>
            </p:extLst>
          </p:nvPr>
        </p:nvGraphicFramePr>
        <p:xfrm>
          <a:off x="1129187" y="2274859"/>
          <a:ext cx="6919794" cy="3636379"/>
        </p:xfrm>
        <a:graphic>
          <a:graphicData uri="http://schemas.openxmlformats.org/drawingml/2006/table">
            <a:tbl>
              <a:tblPr/>
              <a:tblGrid>
                <a:gridCol w="364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18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26 714,8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53 248,5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350 839,5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365 866,4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363 644,5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7 447,7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8 831,4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299 981,7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272 615,0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269 209,9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282 242,3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182 191,3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179 104,7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210 121,9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1 750 348,1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1 156 751,4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1 163 716,8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66 530,1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62 070,2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62 317,5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108 395,4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94 808,7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96 817,1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2 873 085,5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2 387 089,7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2 205 927,6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087514777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75696236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4760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480" y="8112"/>
            <a:ext cx="7326684" cy="89678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2025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период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6" name="Овал 5"/>
          <p:cNvSpPr/>
          <p:nvPr/>
        </p:nvSpPr>
        <p:spPr bwMode="auto">
          <a:xfrm>
            <a:off x="7653254" y="-71394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22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-12980"/>
            <a:ext cx="1285884" cy="90976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872006"/>
            <a:ext cx="915908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формировании прогноза социально-экономического развития городского округа Анадырь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учитываются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сценарные условия функционирования экономики и социальной сферы Чукотского автономного округа, а также общероссийские сценарные условия функционирования экономики и социальной сферы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двух вариантах с учётом вероятностного воздействия внутренних и внешних политических, экономических, социальных и других факторов, а также приоритетов и основных направлений социально-экономического развития городского округа Анадырь.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вариант Прогноза является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умеренным (инерционным)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исходит из возможности сохранения в прогнозируемом периоде тенденций внешних и внутренних условий функционирования экономики и социальной сферы.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вариант Прогноза является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 (благоприятным)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исходит из более благоприятных по сравнению с действующими внешних и внутренних условий развития экономики и социальной сферы.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55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240411770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сформирован на основе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90,8%,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87,6%,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5%.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и плановый период 2026 и 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22988"/>
              </p:ext>
            </p:extLst>
          </p:nvPr>
        </p:nvGraphicFramePr>
        <p:xfrm>
          <a:off x="357158" y="1489966"/>
          <a:ext cx="8429683" cy="4867217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344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"Управление финансами и имуществом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69 787,8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82 561,4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83 415,5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"Анадырь - безопасный город"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"Поддержка и развитие основных секторов экономики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74 804,0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76 680,9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72 975,8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"Жилье в городском округе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81 512,7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86 363,3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80 481,7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территории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321 835,3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536 732,9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333 924,4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социально-культурной сферы в городском округе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98 722,3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95 179,7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96 503,1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образования и молодежная политика на территории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1 776 691,1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1 183 008,7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1 188 031,8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"Формирование современной городской среды на территории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174 332,4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20 509,8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20 509,8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"Создание единого информационного пространства городского округа Анадырь"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8 898,3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8 362,8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2 608 275,1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2 091 969,4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1 886 896,1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городского округа Анадырь на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						(</a:t>
            </a:r>
            <a:r>
              <a:rPr lang="ru-RU" sz="12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24510" y="66937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 и на плановый период 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годов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68344" y="-6456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0775" y="66937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365169"/>
              </p:ext>
            </p:extLst>
          </p:nvPr>
        </p:nvGraphicFramePr>
        <p:xfrm>
          <a:off x="1" y="1842015"/>
          <a:ext cx="9144000" cy="3810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1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1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5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8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 населения (среднегодовая) - 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423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447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378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471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352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493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13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324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8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пред.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</a:t>
                      </a:r>
                      <a:endParaRPr lang="ru-RU" sz="16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100,25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100,18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99,66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100,18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99,81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100,16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99,79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792">
                <a:tc gridSpan="9">
                  <a:txBody>
                    <a:bodyPr/>
                    <a:lstStyle/>
                    <a:p>
                      <a:pPr algn="ctr" fontAlgn="ctr"/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Промышленное производство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117911"/>
                  </a:ext>
                </a:extLst>
              </a:tr>
              <a:tr h="7153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отгруженных товаров всего</a:t>
                      </a:r>
                      <a:endParaRPr lang="ru-RU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млн.рублей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29 162,87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29 224,86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28 008,91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29 288,97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26 974,32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29 355,24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26 047,39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33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600" b="1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</a:t>
                      </a:r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производства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пред. году</a:t>
                      </a:r>
                      <a:endParaRPr lang="ru-RU" sz="1600" b="0" i="1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102,00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100,21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96,04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100,22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96,31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100,23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96,56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24510" y="32012"/>
            <a:ext cx="7643834" cy="968096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68344" y="36916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0775" y="32012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73899893"/>
              </p:ext>
            </p:extLst>
          </p:nvPr>
        </p:nvGraphicFramePr>
        <p:xfrm>
          <a:off x="107503" y="1076488"/>
          <a:ext cx="8949155" cy="470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9595" y="5657671"/>
            <a:ext cx="8949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24510" y="32012"/>
            <a:ext cx="7643834" cy="968096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68344" y="36916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0775" y="32012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86251535"/>
              </p:ext>
            </p:extLst>
          </p:nvPr>
        </p:nvGraphicFramePr>
        <p:xfrm>
          <a:off x="107503" y="1076488"/>
          <a:ext cx="8949155" cy="470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0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43834" y="-24526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6265" y="40378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2191"/>
              </p:ext>
            </p:extLst>
          </p:nvPr>
        </p:nvGraphicFramePr>
        <p:xfrm>
          <a:off x="0" y="1079948"/>
          <a:ext cx="9134579" cy="5349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9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7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5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37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92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2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важнейших видов продукции в натуральном выражении </a:t>
                      </a:r>
                      <a:endParaRPr lang="ru-RU" sz="20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и хлебобулочные изделия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707,94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714,95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712,33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722,03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716,75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729,17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721,19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 и птица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6,68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4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6,00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10,30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5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Яйца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штук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6,17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6,29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5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Колбасные изделия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108,40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109,47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111,65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29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Цельномолочная продукция (в пересчете на молоко)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417,00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421,13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419,59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425,30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422,19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429,51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424,80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12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Товарная пищевая рыбная продукция, включая консервы рыбные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6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148,09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150,86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4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Пиво, квас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дкл</a:t>
                      </a:r>
                      <a:endParaRPr lang="ru-RU" sz="16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14,80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9420" y="0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1698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7451" y="0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8602"/>
              </p:ext>
            </p:extLst>
          </p:nvPr>
        </p:nvGraphicFramePr>
        <p:xfrm>
          <a:off x="35496" y="1412776"/>
          <a:ext cx="9108504" cy="457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2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34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46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5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24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7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автомобильных дорог общего пользования с твердым покрытием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16,349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4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Произведенный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текущий и капитальный ремонт автомобильных дорог общего пользования</a:t>
                      </a:r>
                      <a:endParaRPr lang="ru-RU" sz="1400" b="0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  <a:endParaRPr lang="ru-RU" sz="1400" b="0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0,58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77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перевезенных пассажиров наземным общественным транспортом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151,8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150,91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gray">
          <a:xfrm>
            <a:off x="8666" y="32012"/>
            <a:ext cx="7643834" cy="828675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  <a:ea typeface="HY견고딕" pitchFamily="18" charset="-127"/>
              </a:defRPr>
            </a:lvl9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социально-экономического развития  городского округа Анадырь на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7653254" y="-7343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5685" y="0"/>
            <a:ext cx="1285884" cy="9097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53759"/>
              </p:ext>
            </p:extLst>
          </p:nvPr>
        </p:nvGraphicFramePr>
        <p:xfrm>
          <a:off x="8666" y="1628799"/>
          <a:ext cx="9135334" cy="333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6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6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3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82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24"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Малое  и среднее предпринимательство</a:t>
                      </a:r>
                      <a:endParaRPr lang="ru-RU" sz="2000" b="1" i="1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4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субъектов малого и среднего предпринимательства, всего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/>
                        </a:rPr>
                        <a:t>30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индивидуальных предпринимателей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4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/>
                        </a:rPr>
                        <a:t>600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45226</TotalTime>
  <Words>2941</Words>
  <Application>Microsoft Office PowerPoint</Application>
  <PresentationFormat>Экран (4:3)</PresentationFormat>
  <Paragraphs>915</Paragraphs>
  <Slides>34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Основные показатели прогноза социально-экономического развития  городского округа Анадырь на 2025 год и на период 2026 и 2027 годов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1471</cp:revision>
  <dcterms:created xsi:type="dcterms:W3CDTF">2004-02-12T06:43:32Z</dcterms:created>
  <dcterms:modified xsi:type="dcterms:W3CDTF">2025-01-23T00:35:40Z</dcterms:modified>
</cp:coreProperties>
</file>