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6980" autoAdjust="0"/>
  </p:normalViewPr>
  <p:slideViewPr>
    <p:cSldViewPr>
      <p:cViewPr varScale="1">
        <p:scale>
          <a:sx n="83" d="100"/>
          <a:sy n="83" d="100"/>
        </p:scale>
        <p:origin x="66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0.30948850477765627</c:v>
                </c:pt>
                <c:pt idx="1">
                  <c:v>4.7174353105839298E-2</c:v>
                </c:pt>
                <c:pt idx="2">
                  <c:v>0.64333714211650439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0.45697670441844002</c:v>
                </c:pt>
                <c:pt idx="1">
                  <c:v>3.6603654557021519E-2</c:v>
                </c:pt>
                <c:pt idx="2">
                  <c:v>0.50641964102453862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0.45699713229883648</c:v>
                </c:pt>
                <c:pt idx="1">
                  <c:v>3.6914570400956387E-2</c:v>
                </c:pt>
                <c:pt idx="2">
                  <c:v>0.5060882973002071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87911</c:v>
                </c:pt>
                <c:pt idx="1">
                  <c:v>623964.1</c:v>
                </c:pt>
                <c:pt idx="2">
                  <c:v>1172693.8</c:v>
                </c:pt>
                <c:pt idx="3">
                  <c:v>53164.9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1">
                  <c:v>227971.1</c:v>
                </c:pt>
                <c:pt idx="2">
                  <c:v>747617.2</c:v>
                </c:pt>
                <c:pt idx="3">
                  <c:v>20958.5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1">
                  <c:v>177527.6</c:v>
                </c:pt>
                <c:pt idx="2">
                  <c:v>795740.4</c:v>
                </c:pt>
                <c:pt idx="3">
                  <c:v>20925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4521216"/>
        <c:axId val="134522752"/>
        <c:axId val="0"/>
      </c:bar3DChart>
      <c:catAx>
        <c:axId val="13452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2752"/>
        <c:crosses val="autoZero"/>
        <c:auto val="1"/>
        <c:lblAlgn val="ctr"/>
        <c:lblOffset val="100"/>
        <c:noMultiLvlLbl val="0"/>
      </c:catAx>
      <c:valAx>
        <c:axId val="134522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121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107750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74000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337152"/>
        <c:axId val="140338688"/>
        <c:axId val="0"/>
      </c:bar3DChart>
      <c:catAx>
        <c:axId val="14033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338688"/>
        <c:crosses val="autoZero"/>
        <c:auto val="1"/>
        <c:lblAlgn val="ctr"/>
        <c:lblOffset val="100"/>
        <c:noMultiLvlLbl val="0"/>
      </c:catAx>
      <c:valAx>
        <c:axId val="140338688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40337152"/>
        <c:crosses val="autoZero"/>
        <c:crossBetween val="between"/>
        <c:majorUnit val="20000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1231077130846251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1085406451119094"/>
                  <c:y val="-0.115697571670539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12.953767077749545</c:v>
                </c:pt>
                <c:pt idx="1">
                  <c:v>0.21525237555293911</c:v>
                </c:pt>
                <c:pt idx="2">
                  <c:v>11.417775768433252</c:v>
                </c:pt>
                <c:pt idx="3">
                  <c:v>16.383747196521149</c:v>
                </c:pt>
                <c:pt idx="4">
                  <c:v>4.5809896129244914</c:v>
                </c:pt>
                <c:pt idx="5">
                  <c:v>47.975842736018066</c:v>
                </c:pt>
                <c:pt idx="6">
                  <c:v>2.2636813394484028</c:v>
                </c:pt>
                <c:pt idx="7">
                  <c:v>4.047963161300669</c:v>
                </c:pt>
                <c:pt idx="8">
                  <c:v>0.15700287459836615</c:v>
                </c:pt>
                <c:pt idx="9" formatCode="#,##0.000">
                  <c:v>3.9778574531235773E-3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</c:v>
                </c:pt>
                <c:pt idx="1">
                  <c:v>0.1</c:v>
                </c:pt>
                <c:pt idx="2">
                  <c:v>13.2</c:v>
                </c:pt>
                <c:pt idx="3">
                  <c:v>9.6999999999999993</c:v>
                </c:pt>
                <c:pt idx="4">
                  <c:v>53.5</c:v>
                </c:pt>
                <c:pt idx="5">
                  <c:v>3.1</c:v>
                </c:pt>
                <c:pt idx="6">
                  <c:v>2.9</c:v>
                </c:pt>
                <c:pt idx="7">
                  <c:v>0.3</c:v>
                </c:pt>
                <c:pt idx="8" formatCode="General">
                  <c:v>1E-3</c:v>
                </c:pt>
                <c:pt idx="9">
                  <c:v>1.2</c:v>
                </c:pt>
                <c:pt idx="11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General</c:formatCode>
                <c:ptCount val="14"/>
                <c:pt idx="0">
                  <c:v>16.04238526</c:v>
                </c:pt>
                <c:pt idx="1">
                  <c:v>0.14709888400000001</c:v>
                </c:pt>
                <c:pt idx="2">
                  <c:v>13.204033669999999</c:v>
                </c:pt>
                <c:pt idx="3">
                  <c:v>9.6814225109999992</c:v>
                </c:pt>
                <c:pt idx="4">
                  <c:v>53.540371479999997</c:v>
                </c:pt>
                <c:pt idx="5">
                  <c:v>3.0947370570000001</c:v>
                </c:pt>
                <c:pt idx="6">
                  <c:v>2.8756622630000002</c:v>
                </c:pt>
                <c:pt idx="7">
                  <c:v>0.25731480099999998</c:v>
                </c:pt>
                <c:pt idx="8">
                  <c:v>1.383441E-3</c:v>
                </c:pt>
                <c:pt idx="9">
                  <c:v>1.155590626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0.16042385300000001</c:v>
                </c:pt>
                <c:pt idx="1">
                  <c:v>1.470989E-3</c:v>
                </c:pt>
                <c:pt idx="2">
                  <c:v>0.13204033700000001</c:v>
                </c:pt>
                <c:pt idx="3">
                  <c:v>9.6814225000000004E-2</c:v>
                </c:pt>
                <c:pt idx="4">
                  <c:v>0.53540371499999995</c:v>
                </c:pt>
                <c:pt idx="5">
                  <c:v>3.0947371000000001E-2</c:v>
                </c:pt>
                <c:pt idx="6">
                  <c:v>2.8756622999999999E-2</c:v>
                </c:pt>
                <c:pt idx="7">
                  <c:v>2.5731479999999999E-3</c:v>
                </c:pt>
                <c:pt idx="8" formatCode="0.00E+00">
                  <c:v>1.3834399999999999E-5</c:v>
                </c:pt>
                <c:pt idx="9">
                  <c:v>1.1555905999999999E-2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Обслуживание государственного и муниципального долга</c:v>
                </c:pt>
                <c:pt idx="9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#,##0.0</c:formatCode>
                <c:ptCount val="14"/>
                <c:pt idx="0">
                  <c:v>303815.2</c:v>
                </c:pt>
                <c:pt idx="1">
                  <c:v>2785.8</c:v>
                </c:pt>
                <c:pt idx="2">
                  <c:v>250061.7</c:v>
                </c:pt>
                <c:pt idx="3">
                  <c:v>183349.5</c:v>
                </c:pt>
                <c:pt idx="4" formatCode="#,##0.00">
                  <c:v>1013962.6</c:v>
                </c:pt>
                <c:pt idx="5">
                  <c:v>58609</c:v>
                </c:pt>
                <c:pt idx="6">
                  <c:v>54460.1</c:v>
                </c:pt>
                <c:pt idx="7">
                  <c:v>4873.1000000000004</c:v>
                </c:pt>
                <c:pt idx="8">
                  <c:v>26.2</c:v>
                </c:pt>
                <c:pt idx="9">
                  <c:v>21884.9</c:v>
                </c:pt>
                <c:pt idx="11" formatCode="#,##0.00">
                  <c:v>1893828.1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16.399999999999999</c:v>
                </c:pt>
                <c:pt idx="1">
                  <c:v>0.1</c:v>
                </c:pt>
                <c:pt idx="2">
                  <c:v>13.5</c:v>
                </c:pt>
                <c:pt idx="3">
                  <c:v>7.5</c:v>
                </c:pt>
                <c:pt idx="4">
                  <c:v>54.1</c:v>
                </c:pt>
                <c:pt idx="5">
                  <c:v>3</c:v>
                </c:pt>
                <c:pt idx="6">
                  <c:v>2.8</c:v>
                </c:pt>
                <c:pt idx="7">
                  <c:v>0.2</c:v>
                </c:pt>
                <c:pt idx="8">
                  <c:v>2.4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Лист1!$E$2:$E$13</c:f>
              <c:numCache>
                <c:formatCode>0.0</c:formatCode>
                <c:ptCount val="12"/>
                <c:pt idx="0" formatCode="General">
                  <c:v>16.439072100000001</c:v>
                </c:pt>
                <c:pt idx="1">
                  <c:v>0.14581065400000001</c:v>
                </c:pt>
                <c:pt idx="2" formatCode="General">
                  <c:v>13.49773259</c:v>
                </c:pt>
                <c:pt idx="3" formatCode="General">
                  <c:v>7.4828496610000004</c:v>
                </c:pt>
                <c:pt idx="4" formatCode="General">
                  <c:v>54.054571080000002</c:v>
                </c:pt>
                <c:pt idx="5" formatCode="General">
                  <c:v>2.9834578409999999</c:v>
                </c:pt>
                <c:pt idx="6" formatCode="General">
                  <c:v>2.7964807729999999</c:v>
                </c:pt>
                <c:pt idx="7" formatCode="General">
                  <c:v>0.248062386</c:v>
                </c:pt>
                <c:pt idx="8" formatCode="General">
                  <c:v>2.3519629129999999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0.16439072099999999</c:v>
                </c:pt>
                <c:pt idx="1">
                  <c:v>1.4581069999999999E-3</c:v>
                </c:pt>
                <c:pt idx="2">
                  <c:v>0.13497732600000001</c:v>
                </c:pt>
                <c:pt idx="3">
                  <c:v>7.4828496999999994E-2</c:v>
                </c:pt>
                <c:pt idx="4">
                  <c:v>0.54054571100000004</c:v>
                </c:pt>
                <c:pt idx="5">
                  <c:v>2.9834578E-2</c:v>
                </c:pt>
                <c:pt idx="6">
                  <c:v>2.7964808000000001E-2</c:v>
                </c:pt>
                <c:pt idx="7">
                  <c:v>2.4806239999999998E-3</c:v>
                </c:pt>
                <c:pt idx="8">
                  <c:v>2.3519629E-2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Лист1!$A$2:$A$13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Условно утвержденные</c:v>
                </c:pt>
              </c:strCache>
            </c:strRef>
          </c:cat>
          <c:val>
            <c:numRef>
              <c:f>Лист1!$G$2:$G$13</c:f>
              <c:numCache>
                <c:formatCode>#,##0.0</c:formatCode>
                <c:ptCount val="12"/>
                <c:pt idx="0">
                  <c:v>322939.90000000002</c:v>
                </c:pt>
                <c:pt idx="1">
                  <c:v>2864.4</c:v>
                </c:pt>
                <c:pt idx="2">
                  <c:v>265158.3</c:v>
                </c:pt>
                <c:pt idx="3">
                  <c:v>146998</c:v>
                </c:pt>
                <c:pt idx="4" formatCode="#,##0.00">
                  <c:v>1061883.3999999999</c:v>
                </c:pt>
                <c:pt idx="5">
                  <c:v>58609</c:v>
                </c:pt>
                <c:pt idx="6">
                  <c:v>54935.9</c:v>
                </c:pt>
                <c:pt idx="7">
                  <c:v>4873.1000000000004</c:v>
                </c:pt>
                <c:pt idx="8">
                  <c:v>46203.5</c:v>
                </c:pt>
                <c:pt idx="9" formatCode="#,##0.00">
                  <c:v>1964465.5</c:v>
                </c:pt>
                <c:pt idx="11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26.12.2024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12/26/2024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12/26/2024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08.04.2024 г. № 420,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 29.07.2024 г. № 447, от 24.10.2024 г. № 25, от 12.12.2024 г. № 35)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декабрь 2024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2024 год и плановый период 2025 и 2026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510238"/>
              </p:ext>
            </p:extLst>
          </p:nvPr>
        </p:nvGraphicFramePr>
        <p:xfrm>
          <a:off x="899592" y="2840350"/>
          <a:ext cx="7084270" cy="3097544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78 477,3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64 784,2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65 265,0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730,6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499,7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оказания платных услуг (работ) и компенсации затрат государства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432,3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432,3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23 719,0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5 353,0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5 339,6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39 165,7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960,5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960,8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142 092,6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72 029,7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72 517,4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4 году утвержден в размере 1 937 733,8 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2025 году – в размере 996 546,8 тыс. рублей, в 2026 году – в размере 994 193,0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446234018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30728823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2024 год и плановый период 2025 и 2026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2024 году в объеме 3 102 172,5</a:t>
            </a: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2025 году – 1 893 828,1 тыс. рублей, в 2026 году – 1 964 465,5 тыс.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2024 год и плановый период 2025 и 2026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2024 год и плановый период 2025 и 2026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11370"/>
              </p:ext>
            </p:extLst>
          </p:nvPr>
        </p:nvGraphicFramePr>
        <p:xfrm>
          <a:off x="1129187" y="2274859"/>
          <a:ext cx="6919794" cy="3879198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21 884,9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46 203,5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401 848,2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303 815,2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322 939,9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6 677,5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2 785,2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2 864,4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354 199,1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250 061,7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265 158,3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508 252,1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183 349,5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146 998,0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142 110,2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1 488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293,4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1 013 962,6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1 061 883,4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70 223,3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58 609,0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58 609,0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125 574,8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54 460,1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54 935,9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4 870,5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4 873,1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123,4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3 102 172,5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1 893 828,1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1 964 465,5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2024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8792816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0775" y="294091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13015225"/>
              </p:ext>
            </p:extLst>
          </p:nvPr>
        </p:nvGraphicFramePr>
        <p:xfrm>
          <a:off x="539552" y="1919417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4177950239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и плановый период 2025 и 2026 годов сформирован на основе 10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2024 году – 90,2%, в 2025 году – 87,1%, в 2026 году – 85,8%.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235823"/>
              </p:ext>
            </p:extLst>
          </p:nvPr>
        </p:nvGraphicFramePr>
        <p:xfrm>
          <a:off x="357158" y="1489966"/>
          <a:ext cx="8429683" cy="5254535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2024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87 252,6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60 168,3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65 542,1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90 193,6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62 707,2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71 584,1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147 906,6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124 774,2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75 963,5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603 801,5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270 211,2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291 330,9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Анадырь на 2020-2026 годы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281,9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890,9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82 850,9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Анадырь 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1 510 286,7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1 039 153,9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1 087 363,1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«Охрана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окружающей среды в городском округе Анадырь на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142 110,2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Анадырь на 2018-2026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116 872,1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Анадырь на 2020-2026 годы»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9 414,5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8 809,7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9 098,8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2 798 960,9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1 649 556,6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</a:t>
                      </a: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684 574,6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2024 год и плановый период 2025 и 2026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2024 год и плановый период 2025 и 2026 годов был утвержден Решением Совета депутатов городского округа Анадырь от 14 декабря 2023 года № 387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2024 год и плановый период 2025 и 2026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87552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2024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2026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3 012 073,1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1 967 828,1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3 102 172,5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1 893 828,1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-90 099,4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2024 год и плановый период 2025 и 2026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329038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1 074 294,6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971 281,3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970 272,5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1 937 778,5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996 546,8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994 193,0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3 012 073,1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1 967 828,1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1 964 465,5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2024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475358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62095483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09460771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2024 год сложился в объеме 932 202,0 тыс. рублей, на 2025 год – 899 251,6 тыс. рублей, на 2026 год – 897 755,1 тыс. рублей. Ожидаемая структура налоговых доходов бюджета городского округа Анадырь на 2024 год и плановый период 2025 и 2026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43451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2024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813 989,6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716 026,0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720 023,0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4 768,1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10 003,6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13 491,1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71 368,9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131 928,0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122 471,0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7 111,9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7 060,0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31 659,8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31 518,0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31 987,0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3 303,7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2 723,0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932 202,0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899 251,6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897 755,1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2024 году – 87,3%, в 2025 году – 79,6%, в 2026 году – 80,2%.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2024 год прогнозируются в объеме 142 092,6 тыс. рублей, в 2025 году – в объеме 72 029,7 тыс. рублей, в 2026 году – в объеме 72 517,4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28261</TotalTime>
  <Words>1474</Words>
  <Application>Microsoft Office PowerPoint</Application>
  <PresentationFormat>Экран (4:3)</PresentationFormat>
  <Paragraphs>306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1514</cp:revision>
  <dcterms:created xsi:type="dcterms:W3CDTF">2004-02-12T06:43:32Z</dcterms:created>
  <dcterms:modified xsi:type="dcterms:W3CDTF">2024-12-26T23:51:56Z</dcterms:modified>
</cp:coreProperties>
</file>