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6980" autoAdjust="0"/>
  </p:normalViewPr>
  <p:slideViewPr>
    <p:cSldViewPr>
      <p:cViewPr varScale="1">
        <p:scale>
          <a:sx n="79" d="100"/>
          <a:sy n="79" d="100"/>
        </p:scale>
        <p:origin x="78" y="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0.32276783755582056</c:v>
                </c:pt>
                <c:pt idx="1">
                  <c:v>3.68681678871179E-2</c:v>
                </c:pt>
                <c:pt idx="2">
                  <c:v>0.6403639945570615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0.42305364561708758</c:v>
                </c:pt>
                <c:pt idx="1">
                  <c:v>3.5791952015879418E-2</c:v>
                </c:pt>
                <c:pt idx="2">
                  <c:v>0.54115440236703294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0.47781152874206601</c:v>
                </c:pt>
                <c:pt idx="1">
                  <c:v>3.7885370837421474E-2</c:v>
                </c:pt>
                <c:pt idx="2">
                  <c:v>0.48430310042051217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573557.80000000005</c:v>
                </c:pt>
                <c:pt idx="1">
                  <c:v>1268958.2</c:v>
                </c:pt>
                <c:pt idx="2">
                  <c:v>44528.1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435838.8</c:v>
                </c:pt>
                <c:pt idx="1">
                  <c:v>811417.2</c:v>
                </c:pt>
                <c:pt idx="2">
                  <c:v>44528.1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235574.8</c:v>
                </c:pt>
                <c:pt idx="1">
                  <c:v>807606.8</c:v>
                </c:pt>
                <c:pt idx="2">
                  <c:v>44528.1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Лист1!$B$2</c:f>
              <c:numCache>
                <c:formatCode>_-* #\ ##0.0\ _₽_-;\-* #\ ##0.0\ _₽_-;_-* "-"??\ _₽_-;_-@_-</c:formatCode>
                <c:ptCount val="1"/>
                <c:pt idx="0">
                  <c:v>114000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FC-4A12-AD4F-E3A7BDA825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2026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Лист1!$C$2</c:f>
              <c:numCache>
                <c:formatCode>_-* #\ ##0.0\ _₽_-;\-* #\ ##0.0\ _₽_-;_-* "-"??\ _₽_-;_-@_-</c:formatCode>
                <c:ptCount val="1"/>
                <c:pt idx="0">
                  <c:v>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FC-4A12-AD4F-E3A7BDA825E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2027 г.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F46-4550-9105-64C3DB2276B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Лист1!$D$2</c:f>
              <c:numCache>
                <c:formatCode>_-* #\ ##0.0\ _₽_-;\-* #\ ##0.0\ _₽_-;_-* "-"??\ _₽_-;_-@_-</c:formatCode>
                <c:ptCount val="1"/>
                <c:pt idx="0">
                  <c:v>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FC-4A12-AD4F-E3A7BDA82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337152"/>
        <c:axId val="140338688"/>
        <c:axId val="0"/>
      </c:bar3DChart>
      <c:catAx>
        <c:axId val="140337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0338688"/>
        <c:crosses val="autoZero"/>
        <c:auto val="1"/>
        <c:lblAlgn val="ctr"/>
        <c:lblOffset val="100"/>
        <c:noMultiLvlLbl val="0"/>
      </c:catAx>
      <c:valAx>
        <c:axId val="140338688"/>
        <c:scaling>
          <c:orientation val="minMax"/>
          <c:max val="8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140337152"/>
        <c:crosses val="autoZero"/>
        <c:crossBetween val="between"/>
        <c:majorUnit val="2000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#\ ##0.0</c:formatCode>
                <c:ptCount val="11"/>
                <c:pt idx="0">
                  <c:v>11.950480660978934</c:v>
                </c:pt>
                <c:pt idx="1">
                  <c:v>0.24293097986967638</c:v>
                </c:pt>
                <c:pt idx="2">
                  <c:v>10.801284076332067</c:v>
                </c:pt>
                <c:pt idx="3">
                  <c:v>12.011157139455991</c:v>
                </c:pt>
                <c:pt idx="4">
                  <c:v>8.4807463735268415E-2</c:v>
                </c:pt>
                <c:pt idx="5">
                  <c:v>58.558601256148584</c:v>
                </c:pt>
                <c:pt idx="6">
                  <c:v>2.5318191895740054</c:v>
                </c:pt>
                <c:pt idx="7">
                  <c:v>3.6107690996438446</c:v>
                </c:pt>
                <c:pt idx="8">
                  <c:v>0.20599080576191042</c:v>
                </c:pt>
                <c:pt idx="9" formatCode="#\ ##0.000">
                  <c:v>2.1593284997210652E-3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Pt>
            <c:idx val="0"/>
            <c:bubble3D val="0"/>
            <c:explosion val="4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4"/>
            <c:bubble3D val="0"/>
            <c:explosion val="4"/>
            <c:extLst>
              <c:ext xmlns:c16="http://schemas.microsoft.com/office/drawing/2014/chart" uri="{C3380CC4-5D6E-409C-BE32-E72D297353CC}">
                <c16:uniqueId val="{00000006-00F9-4790-AB20-FF7DC2FF906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2046571767485544"/>
                  <c:y val="-1.43566801872943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9.0870309026982288E-2"/>
                  <c:y val="-0.121890700142782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1.6067567154530112E-2"/>
                  <c:y val="-0.261948825699860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47907610140412"/>
                      <c:h val="0.12591229449457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2.6398075087116023E-2"/>
                  <c:y val="-0.174982152355889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6.7707649746196807E-2"/>
                  <c:y val="-0.224303985623897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5.3466884499827325E-2"/>
                  <c:y val="-0.291765520312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22504270850639"/>
                      <c:h val="0.128366725186478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9.901895158184934E-2"/>
                  <c:y val="-0.602978055456991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2433781835213703"/>
                  <c:y val="-0.2398624281934075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0.10707992484659085"/>
                  <c:y val="-4.8162887616450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10963553308982"/>
                      <c:h val="0.24421585384425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-0.1404228929218915"/>
                  <c:y val="3.73717028492268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1993173420025"/>
                      <c:h val="0.133275586570282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dLbl>
              <c:idx val="11"/>
              <c:layout>
                <c:manualLayout>
                  <c:x val="0.2288340420337919"/>
                  <c:y val="1.4589947734154615E-2"/>
                </c:manualLayout>
              </c:layout>
              <c:tx>
                <c:rich>
                  <a:bodyPr/>
                  <a:lstStyle/>
                  <a:p>
                    <a:fld id="{7CA06319-E0D8-434C-9ED5-F4CCF46EAA6C}" type="CATEGORYNAME">
                      <a:rPr lang="en-US" dirty="0"/>
                      <a:pPr/>
                      <a:t>[ИМЯ КАТЕГОРИИ]</a:t>
                    </a:fld>
                    <a:r>
                      <a:rPr lang="en-US" baseline="0" dirty="0"/>
                      <a:t>
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907904137263945E-2"/>
                      <c:h val="8.639596035495318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1690-4360-BC1B-185B111CBA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Лист1!$A$2:$A$16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Лист1!$B$2:$B$16</c:f>
              <c:numCache>
                <c:formatCode>#,##0.00</c:formatCode>
                <c:ptCount val="15"/>
                <c:pt idx="0">
                  <c:v>15.326881097094926</c:v>
                </c:pt>
                <c:pt idx="1">
                  <c:v>0.36208107303215292</c:v>
                </c:pt>
                <c:pt idx="2">
                  <c:v>11.406496370873704</c:v>
                </c:pt>
                <c:pt idx="3">
                  <c:v>7.6216155597336783</c:v>
                </c:pt>
                <c:pt idx="4">
                  <c:v>8.8421813390590209</c:v>
                </c:pt>
                <c:pt idx="5">
                  <c:v>48.447400196146788</c:v>
                </c:pt>
                <c:pt idx="6">
                  <c:v>2.6002458139717159</c:v>
                </c:pt>
                <c:pt idx="7">
                  <c:v>3.9684055442072408</c:v>
                </c:pt>
                <c:pt idx="8">
                  <c:v>0.30388049514854842</c:v>
                </c:pt>
                <c:pt idx="9" formatCode="General">
                  <c:v>1.6756806415779012E-3</c:v>
                </c:pt>
                <c:pt idx="10">
                  <c:v>1.1191368300906328</c:v>
                </c:pt>
                <c:pt idx="1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Лист1!$A$2:$A$16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</c:numCache>
            </c:numRef>
          </c:val>
          <c:extLst>
            <c:ext xmlns:c16="http://schemas.microsoft.com/office/drawing/2014/chart" uri="{C3380CC4-5D6E-409C-BE32-E72D297353CC}">
              <c16:uniqueId val="{00000009-1690-4360-BC1B-185B111CBA0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Лист1!$A$2:$A$16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</c:numCache>
            </c:numRef>
          </c:val>
          <c:extLst>
            <c:ext xmlns:c16="http://schemas.microsoft.com/office/drawing/2014/chart" uri="{C3380CC4-5D6E-409C-BE32-E72D297353CC}">
              <c16:uniqueId val="{0000000A-1690-4360-BC1B-185B111CBA0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Лист1!$A$2:$A$16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Лист1!$E$2:$E$16</c:f>
              <c:numCache>
                <c:formatCode>General</c:formatCode>
                <c:ptCount val="15"/>
                <c:pt idx="0">
                  <c:v>15.326881097094926</c:v>
                </c:pt>
                <c:pt idx="1">
                  <c:v>0.36208107303215292</c:v>
                </c:pt>
                <c:pt idx="2">
                  <c:v>11.406496370873704</c:v>
                </c:pt>
                <c:pt idx="3">
                  <c:v>7.6216155597336783</c:v>
                </c:pt>
                <c:pt idx="4">
                  <c:v>8.8421813390590209</c:v>
                </c:pt>
                <c:pt idx="5">
                  <c:v>48.447400196146788</c:v>
                </c:pt>
                <c:pt idx="6">
                  <c:v>2.6002458139717159</c:v>
                </c:pt>
                <c:pt idx="7">
                  <c:v>3.9684055442072408</c:v>
                </c:pt>
                <c:pt idx="8">
                  <c:v>0.30388049514854842</c:v>
                </c:pt>
                <c:pt idx="9">
                  <c:v>1.6756806415779012E-3</c:v>
                </c:pt>
                <c:pt idx="10">
                  <c:v>1.1191368300906328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690-4360-BC1B-185B111CBA0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Столбец5</c:v>
                </c:pt>
              </c:strCache>
            </c:strRef>
          </c:tx>
          <c:cat>
            <c:strRef>
              <c:f>Лист1!$A$2:$A$16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Лист1!$F$2:$F$16</c:f>
              <c:numCache>
                <c:formatCode>General</c:formatCode>
                <c:ptCount val="15"/>
                <c:pt idx="0">
                  <c:v>0.15326881097094927</c:v>
                </c:pt>
                <c:pt idx="1">
                  <c:v>3.6208107303215293E-3</c:v>
                </c:pt>
                <c:pt idx="2">
                  <c:v>0.11406496370873703</c:v>
                </c:pt>
                <c:pt idx="3">
                  <c:v>7.6216155597336785E-2</c:v>
                </c:pt>
                <c:pt idx="4">
                  <c:v>8.8421813390590215E-2</c:v>
                </c:pt>
                <c:pt idx="5">
                  <c:v>0.48447400196146789</c:v>
                </c:pt>
                <c:pt idx="6">
                  <c:v>2.6002458139717161E-2</c:v>
                </c:pt>
                <c:pt idx="7">
                  <c:v>3.9684055442072409E-2</c:v>
                </c:pt>
                <c:pt idx="8">
                  <c:v>3.0388049514854841E-3</c:v>
                </c:pt>
                <c:pt idx="9" formatCode="0.00E+00">
                  <c:v>1.6756806415779012E-5</c:v>
                </c:pt>
                <c:pt idx="10">
                  <c:v>1.1191368300906328E-2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690-4360-BC1B-185B111CBA0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Столбец6</c:v>
                </c:pt>
              </c:strCache>
            </c:strRef>
          </c:tx>
          <c:cat>
            <c:strRef>
              <c:f>Лист1!$A$2:$A$16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Лист1!$G$2:$G$16</c:f>
              <c:numCache>
                <c:formatCode>#\ ##0.0</c:formatCode>
                <c:ptCount val="15"/>
                <c:pt idx="0">
                  <c:v>365866.4</c:v>
                </c:pt>
                <c:pt idx="1">
                  <c:v>8643.2000000000007</c:v>
                </c:pt>
                <c:pt idx="2">
                  <c:v>272283.3</c:v>
                </c:pt>
                <c:pt idx="3">
                  <c:v>181934.8</c:v>
                </c:pt>
                <c:pt idx="4">
                  <c:v>211070.8</c:v>
                </c:pt>
                <c:pt idx="5" formatCode="#,##0.00">
                  <c:v>1156482.8999999999</c:v>
                </c:pt>
                <c:pt idx="6">
                  <c:v>62070.2</c:v>
                </c:pt>
                <c:pt idx="7">
                  <c:v>94729.4</c:v>
                </c:pt>
                <c:pt idx="8">
                  <c:v>7253.9</c:v>
                </c:pt>
                <c:pt idx="9">
                  <c:v>40</c:v>
                </c:pt>
                <c:pt idx="10">
                  <c:v>26714.799999999999</c:v>
                </c:pt>
                <c:pt idx="12" formatCode="#,##0.00">
                  <c:v>2387089.7000000002</c:v>
                </c:pt>
                <c:pt idx="14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690-4360-BC1B-185B111CB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4.6150880560830193E-2"/>
                  <c:y val="-0.168474980052633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8.2337388345472343E-3"/>
                  <c:y val="-0.1499823273327920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8839607780836045E-2"/>
                  <c:y val="-0.3018106609927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0.12621223839729784"/>
                  <c:y val="-0.147149013830174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126976447228254"/>
                  <c:y val="-5.87347157675186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0.11192447156540536"/>
                  <c:y val="0.103356669419636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Лист1!$A$2:$A$15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
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Лист1!$B$2:$B$15</c:f>
              <c:numCache>
                <c:formatCode>#,##0.00</c:formatCode>
                <c:ptCount val="14"/>
                <c:pt idx="0">
                  <c:v>16.484879195491274</c:v>
                </c:pt>
                <c:pt idx="1">
                  <c:v>0.40034858804976192</c:v>
                </c:pt>
                <c:pt idx="2">
                  <c:v>12.203931806284125</c:v>
                </c:pt>
                <c:pt idx="3">
                  <c:v>8.1192465246819516</c:v>
                </c:pt>
                <c:pt idx="4">
                  <c:v>0.10879776834017581</c:v>
                </c:pt>
                <c:pt idx="5">
                  <c:v>52.744750099685952</c:v>
                </c:pt>
                <c:pt idx="6">
                  <c:v>2.8343314621930475</c:v>
                </c:pt>
                <c:pt idx="7">
                  <c:v>4.3889518404865147</c:v>
                </c:pt>
                <c:pt idx="8">
                  <c:v>0.30052663559765058</c:v>
                </c:pt>
                <c:pt idx="9">
                  <c:v>3.5359274710557138E-4</c:v>
                </c:pt>
                <c:pt idx="10">
                  <c:v>2.413882486442438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Лист1!$A$2:$A$15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
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5-306C-40D7-866C-1F237021D64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Лист1!$A$2:$A$15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
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6-306C-40D7-866C-1F237021D64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Лист1!$A$2:$A$15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
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Лист1!$E$2:$E$15</c:f>
              <c:numCache>
                <c:formatCode>0.0</c:formatCode>
                <c:ptCount val="14"/>
                <c:pt idx="0" formatCode="General">
                  <c:v>16.484879195491274</c:v>
                </c:pt>
                <c:pt idx="1">
                  <c:v>0.40034858804976192</c:v>
                </c:pt>
                <c:pt idx="2" formatCode="General">
                  <c:v>12.203931806284125</c:v>
                </c:pt>
                <c:pt idx="3" formatCode="General">
                  <c:v>8.1192465246819516</c:v>
                </c:pt>
                <c:pt idx="4" formatCode="General">
                  <c:v>0.10879776834017581</c:v>
                </c:pt>
                <c:pt idx="5" formatCode="General">
                  <c:v>52.744750099685952</c:v>
                </c:pt>
                <c:pt idx="6" formatCode="General">
                  <c:v>2.8343314621930475</c:v>
                </c:pt>
                <c:pt idx="7" formatCode="General">
                  <c:v>4.3889518404865147</c:v>
                </c:pt>
                <c:pt idx="8" formatCode="General">
                  <c:v>0.30052663559765058</c:v>
                </c:pt>
                <c:pt idx="9" formatCode="General">
                  <c:v>3.5359274710557138E-4</c:v>
                </c:pt>
                <c:pt idx="10" formatCode="General">
                  <c:v>2.413882486442438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6C-40D7-866C-1F237021D64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Столбец5</c:v>
                </c:pt>
              </c:strCache>
            </c:strRef>
          </c:tx>
          <c:cat>
            <c:strRef>
              <c:f>Лист1!$A$2:$A$15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
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Лист1!$F$2:$F$15</c:f>
              <c:numCache>
                <c:formatCode>General</c:formatCode>
                <c:ptCount val="14"/>
                <c:pt idx="0">
                  <c:v>0.16484879195491275</c:v>
                </c:pt>
                <c:pt idx="1">
                  <c:v>4.0034858804976186E-3</c:v>
                </c:pt>
                <c:pt idx="2">
                  <c:v>0.12203931806284124</c:v>
                </c:pt>
                <c:pt idx="3">
                  <c:v>8.1192465246819528E-2</c:v>
                </c:pt>
                <c:pt idx="4">
                  <c:v>1.0879776834017581E-3</c:v>
                </c:pt>
                <c:pt idx="5">
                  <c:v>0.52744750099685955</c:v>
                </c:pt>
                <c:pt idx="6">
                  <c:v>2.8343314621930474E-2</c:v>
                </c:pt>
                <c:pt idx="7">
                  <c:v>4.3889518404865144E-2</c:v>
                </c:pt>
                <c:pt idx="8">
                  <c:v>3.005266355976506E-3</c:v>
                </c:pt>
                <c:pt idx="9">
                  <c:v>3.5359274710557133E-6</c:v>
                </c:pt>
                <c:pt idx="10">
                  <c:v>2.4138824864424379E-2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06C-40D7-866C-1F237021D648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Столбец6</c:v>
                </c:pt>
              </c:strCache>
            </c:strRef>
          </c:tx>
          <c:cat>
            <c:strRef>
              <c:f>Лист1!$A$2:$A$15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
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Лист1!$G$2:$G$15</c:f>
              <c:numCache>
                <c:formatCode>#\ ##0.0</c:formatCode>
                <c:ptCount val="14"/>
                <c:pt idx="0">
                  <c:v>363644.5</c:v>
                </c:pt>
                <c:pt idx="1">
                  <c:v>8831.4</c:v>
                </c:pt>
                <c:pt idx="2">
                  <c:v>269209.90000000002</c:v>
                </c:pt>
                <c:pt idx="3">
                  <c:v>179104.7</c:v>
                </c:pt>
                <c:pt idx="4">
                  <c:v>2400</c:v>
                </c:pt>
                <c:pt idx="5" formatCode="#,##0.00">
                  <c:v>1163511</c:v>
                </c:pt>
                <c:pt idx="6">
                  <c:v>62523.3</c:v>
                </c:pt>
                <c:pt idx="7">
                  <c:v>96817.1</c:v>
                </c:pt>
                <c:pt idx="8">
                  <c:v>6629.4</c:v>
                </c:pt>
                <c:pt idx="9">
                  <c:v>7.8</c:v>
                </c:pt>
                <c:pt idx="10">
                  <c:v>53248.5</c:v>
                </c:pt>
                <c:pt idx="11" formatCode="#,##0.00">
                  <c:v>2205927.6</c:v>
                </c:pt>
                <c:pt idx="1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06C-40D7-866C-1F237021D6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11.04.2025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4/11/2025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4/11/2025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 и плановый период 2026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от 20.03.2025 № 71)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март 2025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2025 год и плановый период 2026 и 2027 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796940"/>
              </p:ext>
            </p:extLst>
          </p:nvPr>
        </p:nvGraphicFramePr>
        <p:xfrm>
          <a:off x="899592" y="2840350"/>
          <a:ext cx="7084270" cy="2597478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84 196,7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76 165,4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76 847,4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776,6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807,6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839,9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15 868,7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6 859,2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5 795,1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808,9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1 606,4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1 605,4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108 650,9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85 438,6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85 087,8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году утвержден в размере 1 887 044,1 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2026 году – в размере 1 291 784,1 тыс. рублей, в 2027 году – в размере 1 087 709,7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332521234"/>
              </p:ext>
            </p:extLst>
          </p:nvPr>
        </p:nvGraphicFramePr>
        <p:xfrm>
          <a:off x="251520" y="3143248"/>
          <a:ext cx="8106694" cy="3382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758530500"/>
              </p:ext>
            </p:extLst>
          </p:nvPr>
        </p:nvGraphicFramePr>
        <p:xfrm>
          <a:off x="278327" y="2564904"/>
          <a:ext cx="810039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2025 год и плановый период 2026 и 2027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2025 году в объеме 3 065 767,9 тыс. рублей,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2 387 089,7 тыс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в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2 205 927,6 тыс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об объемах бюджета городского округа Анадырь на 2025 год и плановый период 2026 и 2027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2025 год и плановый период 2026 и 2027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891623"/>
              </p:ext>
            </p:extLst>
          </p:nvPr>
        </p:nvGraphicFramePr>
        <p:xfrm>
          <a:off x="1129187" y="2274859"/>
          <a:ext cx="6919794" cy="3904201"/>
        </p:xfrm>
        <a:graphic>
          <a:graphicData uri="http://schemas.openxmlformats.org/drawingml/2006/table">
            <a:tbl>
              <a:tblPr/>
              <a:tblGrid>
                <a:gridCol w="351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2027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26 714,8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53 248,5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366 374,0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365 866,4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363 644,5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7 447,7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8 643,2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8 831,4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331 142,3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272 283,3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269 209,9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368 234,2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181 934,8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179 104,7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600,0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211 070,8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2 400,0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57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1 795 270,8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1 156 482,9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1 163 511,0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77 619,7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62 070,2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62 523,3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110 697,8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94 729,4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96 817,1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6 315,2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7 253,9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6 629,4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3 065 767,9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2 387 089,7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2 205 927,6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2025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08015166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2026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382286889"/>
              </p:ext>
            </p:extLst>
          </p:nvPr>
        </p:nvGraphicFramePr>
        <p:xfrm>
          <a:off x="500034" y="2040654"/>
          <a:ext cx="8258308" cy="517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2027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80966471"/>
              </p:ext>
            </p:extLst>
          </p:nvPr>
        </p:nvGraphicFramePr>
        <p:xfrm>
          <a:off x="683568" y="2143116"/>
          <a:ext cx="803183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2025 год и плановый период 2026 и 2027 годов сформирован на основе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2025 году – 91,1%, в 2026 году – 87,6%, в 2027 году – 85,5%.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699096"/>
              </p:ext>
            </p:extLst>
          </p:nvPr>
        </p:nvGraphicFramePr>
        <p:xfrm>
          <a:off x="357158" y="1489966"/>
          <a:ext cx="8429683" cy="4902819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498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2026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 руб.)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2027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 руб.)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81 287,8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82 561,4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83 415,5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1 691,2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2 691,2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2 691,2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74 804,0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76 680,9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72 975,8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82 915,1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86 181,5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80 481,7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438 537,8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537 299,7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333 924,4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Анадырь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392,6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95 166,8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96 503,1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1 821 455,2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1 182 740,2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1 188 031,8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174 582,4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20 406,2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20 509,8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Муниципальная программа «Создание единого информационного пространства городского округа 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9 117,3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8 241,5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8 362,8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2 793 783,4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2 091 969,4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1 886 896,1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2025 год и плановый период 2026 и 2027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2025 год и плановый период 2026 и 2027 годов был утвержден Решением Совета депутатов городского округа Анадырь от 19 декабря 2024 года № 39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2025 год и плановый период 2026 и 2027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400423"/>
              </p:ext>
            </p:extLst>
          </p:nvPr>
        </p:nvGraphicFramePr>
        <p:xfrm>
          <a:off x="323528" y="3500438"/>
          <a:ext cx="8352928" cy="271821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2025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2026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2027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2 947 011,1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2 387 089,7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2 245 927,6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3 065 767,9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2 387 089,7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2 205 927,6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-118 756,8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40 000,0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2025 год и плановый период 2026 и 2027 годов.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247674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1 059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851,3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1 095 305,6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1 158 217,9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1 887 159,8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1 291 784,1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1 087 709,7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2 947 011,1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2 387 089,7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2 245 927,6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2025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920963866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995524032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825514717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2025 год сложился в объеме 951 200,4 тыс. рублей, на 2026 год – 1 009 867,0 тыс. рублей, на 2027 год – 1 073 130,1 тыс. рублей. Ожидаемая структура налоговых доходов бюджета городского округа Анадырь на 2025 год и плановый период 2026 и 2027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146565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793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546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849 621,6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911 441,1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11 176,5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11 617,2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12 146,9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104 646,9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106 181,7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106 468,8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8 276,9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8 285,7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8 293,6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30 848,2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31 455,6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32 074,5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2 705,2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2 705,2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2 705,2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951 200,4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1 009 867,0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1 073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130,1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2025 году – 83,4%, в 2026 году – 84,1%, в 2026 году – 84,9%.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2025 год прогнозируются в объеме 108 650,9 тыс. рублей, в 2026 году – в объеме 85 438,6 тыс. рублей, в 2027 году – в объеме 85 087,8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27136</TotalTime>
  <Words>1440</Words>
  <Application>Microsoft Office PowerPoint</Application>
  <PresentationFormat>Экран (4:3)</PresentationFormat>
  <Paragraphs>311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1519</cp:revision>
  <dcterms:created xsi:type="dcterms:W3CDTF">2004-02-12T06:43:32Z</dcterms:created>
  <dcterms:modified xsi:type="dcterms:W3CDTF">2025-04-11T04:04:34Z</dcterms:modified>
</cp:coreProperties>
</file>