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86" r:id="rId1"/>
  </p:sldMasterIdLst>
  <p:notesMasterIdLst>
    <p:notesMasterId r:id="rId23"/>
  </p:notesMasterIdLst>
  <p:sldIdLst>
    <p:sldId id="284" r:id="rId2"/>
    <p:sldId id="294" r:id="rId3"/>
    <p:sldId id="338" r:id="rId4"/>
    <p:sldId id="339" r:id="rId5"/>
    <p:sldId id="340" r:id="rId6"/>
    <p:sldId id="374" r:id="rId7"/>
    <p:sldId id="375" r:id="rId8"/>
    <p:sldId id="342" r:id="rId9"/>
    <p:sldId id="343" r:id="rId10"/>
    <p:sldId id="344" r:id="rId11"/>
    <p:sldId id="345" r:id="rId12"/>
    <p:sldId id="346" r:id="rId13"/>
    <p:sldId id="347" r:id="rId14"/>
    <p:sldId id="348" r:id="rId15"/>
    <p:sldId id="370" r:id="rId16"/>
    <p:sldId id="376" r:id="rId17"/>
    <p:sldId id="377" r:id="rId18"/>
    <p:sldId id="361" r:id="rId19"/>
    <p:sldId id="368" r:id="rId20"/>
    <p:sldId id="366" r:id="rId21"/>
    <p:sldId id="367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CC00"/>
    <a:srgbClr val="1C04AC"/>
    <a:srgbClr val="009600"/>
    <a:srgbClr val="9856B6"/>
    <a:srgbClr val="D8650E"/>
    <a:srgbClr val="F05656"/>
    <a:srgbClr val="4E31F9"/>
    <a:srgbClr val="2306D4"/>
    <a:srgbClr val="66FF99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E9639D4-E3E2-4D34-9284-5A2195B3D0D7}" styleName="Светлый стиль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27" autoAdjust="0"/>
    <p:restoredTop sz="96980" autoAdjust="0"/>
  </p:normalViewPr>
  <p:slideViewPr>
    <p:cSldViewPr>
      <p:cViewPr varScale="1">
        <p:scale>
          <a:sx n="79" d="100"/>
          <a:sy n="79" d="100"/>
        </p:scale>
        <p:origin x="78" y="61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0.32276783755582056</c:v>
                </c:pt>
                <c:pt idx="1">
                  <c:v>3.68681678871179E-2</c:v>
                </c:pt>
                <c:pt idx="2">
                  <c:v>0.6403639945570615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0.42305364561708758</c:v>
                </c:pt>
                <c:pt idx="1">
                  <c:v>3.5791952015879418E-2</c:v>
                </c:pt>
                <c:pt idx="2">
                  <c:v>0.54115440236703294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958333333333361"/>
          <c:y val="9.062500000000033E-2"/>
          <c:w val="0.8291666666666665"/>
          <c:h val="0.8062500000000000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rgbClr val="92D050"/>
              </a:solidFill>
            </c:spPr>
            <c:extLst>
              <c:ext xmlns:c16="http://schemas.microsoft.com/office/drawing/2014/chart" uri="{C3380CC4-5D6E-409C-BE32-E72D297353CC}">
                <c16:uniqueId val="{00000000-F001-4CB5-BB38-FFA12EEC349F}"/>
              </c:ext>
            </c:extLst>
          </c:dPt>
          <c:dPt>
            <c:idx val="2"/>
            <c:invertIfNegative val="0"/>
            <c:bubble3D val="0"/>
            <c:explosion val="7"/>
            <c:extLst>
              <c:ext xmlns:c16="http://schemas.microsoft.com/office/drawing/2014/chart" uri="{C3380CC4-5D6E-409C-BE32-E72D297353CC}">
                <c16:uniqueId val="{00000001-F001-4CB5-BB38-FFA12EEC349F}"/>
              </c:ext>
            </c:extLst>
          </c:dPt>
          <c:dLbls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6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Лист1!$A$2:$A$4</c:f>
              <c:strCache>
                <c:ptCount val="3"/>
                <c:pt idx="0">
                  <c:v>Налоговые поступления</c:v>
                </c:pt>
                <c:pt idx="1">
                  <c:v>Неналоговые поступления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0.47781152874206601</c:v>
                </c:pt>
                <c:pt idx="1">
                  <c:v>3.7885370837421474E-2</c:v>
                </c:pt>
                <c:pt idx="2">
                  <c:v>0.48430310042051217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001-4CB5-BB38-FFA12EEC34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shape val="box"/>
        <c:axId val="339409112"/>
        <c:axId val="431500872"/>
        <c:axId val="0"/>
      </c:bar3DChart>
      <c:catAx>
        <c:axId val="339409112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431500872"/>
        <c:crosses val="autoZero"/>
        <c:auto val="1"/>
        <c:lblAlgn val="ctr"/>
        <c:lblOffset val="100"/>
        <c:noMultiLvlLbl val="0"/>
      </c:catAx>
      <c:valAx>
        <c:axId val="4315008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394091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573557.80000000005</c:v>
                </c:pt>
                <c:pt idx="1">
                  <c:v>1268958.2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CB2-443F-9AB7-BE6244AB5F2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Лист1!$C$2:$C$5</c:f>
              <c:numCache>
                <c:formatCode>#,##0.00</c:formatCode>
                <c:ptCount val="4"/>
                <c:pt idx="0">
                  <c:v>435838.8</c:v>
                </c:pt>
                <c:pt idx="1">
                  <c:v>811417.2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078-4279-8A46-50F7627E8689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6.6458517195356684E-3"/>
                  <c:y val="-8.99753145439659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B078-4279-8A46-50F7627E868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Лист1!$A$2:$A$5</c:f>
              <c:strCache>
                <c:ptCount val="3"/>
                <c:pt idx="0">
                  <c:v>Субсидии</c:v>
                </c:pt>
                <c:pt idx="1">
                  <c:v>Субвенции</c:v>
                </c:pt>
                <c:pt idx="2">
                  <c:v>Межбюджетные трансферы</c:v>
                </c:pt>
              </c:strCache>
            </c:strRef>
          </c:cat>
          <c:val>
            <c:numRef>
              <c:f>Лист1!$D$2:$D$5</c:f>
              <c:numCache>
                <c:formatCode>#,##0.00</c:formatCode>
                <c:ptCount val="4"/>
                <c:pt idx="0">
                  <c:v>235574.8</c:v>
                </c:pt>
                <c:pt idx="1">
                  <c:v>807606.8</c:v>
                </c:pt>
                <c:pt idx="2">
                  <c:v>44528.1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078-4279-8A46-50F7627E868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34521216"/>
        <c:axId val="134522752"/>
        <c:axId val="0"/>
      </c:bar3DChart>
      <c:catAx>
        <c:axId val="134521216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2752"/>
        <c:crosses val="autoZero"/>
        <c:auto val="1"/>
        <c:lblAlgn val="ctr"/>
        <c:lblOffset val="100"/>
        <c:noMultiLvlLbl val="0"/>
      </c:catAx>
      <c:valAx>
        <c:axId val="1345227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134521216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2025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Лист1!$B$2</c:f>
              <c:numCache>
                <c:formatCode>_-* #\ ##0.0\ _₽_-;\-* #\ ##0.0\ _₽_-;_-* "-"??\ _₽_-;_-@_-</c:formatCode>
                <c:ptCount val="1"/>
                <c:pt idx="0">
                  <c:v>114000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1FC-4A12-AD4F-E3A7BDA825E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2026 г.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Лист1!$C$2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1FC-4A12-AD4F-E3A7BDA825E3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2027 г.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1F46-4550-9105-64C3DB2276BA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0"/>
            <c:showBubbleSize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</c:f>
              <c:strCache>
                <c:ptCount val="1"/>
                <c:pt idx="0">
                  <c:v>объем кредита (тыс. руб.)</c:v>
                </c:pt>
              </c:strCache>
            </c:strRef>
          </c:cat>
          <c:val>
            <c:numRef>
              <c:f>Лист1!$D$2</c:f>
              <c:numCache>
                <c:formatCode>_-* #\ ##0.0\ _₽_-;\-* #\ ##0.0\ _₽_-;_-* "-"??\ _₽_-;_-@_-</c:formatCode>
                <c:ptCount val="1"/>
                <c:pt idx="0">
                  <c:v>40000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1FC-4A12-AD4F-E3A7BDA825E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40337152"/>
        <c:axId val="140338688"/>
        <c:axId val="0"/>
      </c:bar3DChart>
      <c:catAx>
        <c:axId val="14033715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40338688"/>
        <c:crosses val="autoZero"/>
        <c:auto val="1"/>
        <c:lblAlgn val="ctr"/>
        <c:lblOffset val="100"/>
        <c:noMultiLvlLbl val="0"/>
      </c:catAx>
      <c:valAx>
        <c:axId val="140338688"/>
        <c:scaling>
          <c:orientation val="minMax"/>
          <c:max val="80000"/>
        </c:scaling>
        <c:delete val="0"/>
        <c:axPos val="l"/>
        <c:majorGridlines/>
        <c:numFmt formatCode="#,##0.0" sourceLinked="0"/>
        <c:majorTickMark val="out"/>
        <c:minorTickMark val="none"/>
        <c:tickLblPos val="nextTo"/>
        <c:crossAx val="140337152"/>
        <c:crosses val="autoZero"/>
        <c:crossBetween val="between"/>
        <c:majorUnit val="20000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3188249976691155"/>
                  <c:y val="-7.125496934404658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0.1059611323965787"/>
                  <c:y val="-6.0142404952546372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5.9273698807537224E-2"/>
                  <c:y val="-4.998302724040426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2514807861876013E-2"/>
                  <c:y val="-0.1823670525490637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6.9288798832682533E-2"/>
                  <c:y val="-0.1304824638147764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8.8979575796912236E-2"/>
                  <c:y val="-5.3179199095719366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7.0414943759533832E-2"/>
                  <c:y val="5.0579261037543045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10"/>
              <c:layout>
                <c:manualLayout>
                  <c:x val="-0.12314213055986702"/>
                  <c:y val="5.5485175956773705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Лист1!$A$2:$A$12</c:f>
              <c:strCache>
                <c:ptCount val="10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</c:strCache>
            </c:strRef>
          </c:cat>
          <c:val>
            <c:numRef>
              <c:f>Лист1!$B$2:$B$12</c:f>
              <c:numCache>
                <c:formatCode>#\ ##0.0</c:formatCode>
                <c:ptCount val="11"/>
                <c:pt idx="0">
                  <c:v>11.950480660978934</c:v>
                </c:pt>
                <c:pt idx="1">
                  <c:v>0.24293097986967638</c:v>
                </c:pt>
                <c:pt idx="2">
                  <c:v>10.801284076332067</c:v>
                </c:pt>
                <c:pt idx="3">
                  <c:v>12.011157139455991</c:v>
                </c:pt>
                <c:pt idx="4">
                  <c:v>8.4807463735268415E-2</c:v>
                </c:pt>
                <c:pt idx="5">
                  <c:v>58.558601256148584</c:v>
                </c:pt>
                <c:pt idx="6">
                  <c:v>2.5318191895740054</c:v>
                </c:pt>
                <c:pt idx="7">
                  <c:v>3.6107690996438446</c:v>
                </c:pt>
                <c:pt idx="8">
                  <c:v>0.20599080576191042</c:v>
                </c:pt>
                <c:pt idx="9" formatCode="#\ ##0.000">
                  <c:v>2.1593284997210652E-3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8"/>
          <c:dPt>
            <c:idx val="0"/>
            <c:bubble3D val="0"/>
            <c:explosion val="4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4"/>
            <c:bubble3D val="0"/>
            <c:explosion val="4"/>
            <c:extLst>
              <c:ext xmlns:c16="http://schemas.microsoft.com/office/drawing/2014/chart" uri="{C3380CC4-5D6E-409C-BE32-E72D297353CC}">
                <c16:uniqueId val="{00000006-00F9-4790-AB20-FF7DC2FF906E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0.12046571767485544"/>
                  <c:y val="-1.435668018729432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9.0870309026982288E-2"/>
                  <c:y val="-0.12189070014278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1.6067567154530112E-2"/>
                  <c:y val="-0.2619488256998606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947907610140412"/>
                      <c:h val="0.1259122944945766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-2.6398075087116023E-2"/>
                  <c:y val="-0.1749821523558890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6.7707649746196807E-2"/>
                  <c:y val="-0.22430398562389764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5.3466884499827325E-2"/>
                  <c:y val="-0.29176552031225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622504270850639"/>
                      <c:h val="0.1283667251864787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9.901895158184934E-2"/>
                  <c:y val="-0.6029780554569917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2433781835213703"/>
                  <c:y val="-0.23986242819340758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0707992484659085"/>
                  <c:y val="-4.81628876164501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710963553308982"/>
                      <c:h val="0.244215853844256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-0.1404228929218915"/>
                  <c:y val="3.7371702849226834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4221993173420025"/>
                      <c:h val="0.133275586570282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dLbl>
              <c:idx val="11"/>
              <c:layout>
                <c:manualLayout>
                  <c:x val="0.2288340420337919"/>
                  <c:y val="1.4589947734154615E-2"/>
                </c:manualLayout>
              </c:layout>
              <c:tx>
                <c:rich>
                  <a:bodyPr/>
                  <a:lstStyle/>
                  <a:p>
                    <a:fld id="{7CA06319-E0D8-434C-9ED5-F4CCF46EAA6C}" type="CATEGORYNAME">
                      <a:rPr lang="en-US" dirty="0"/>
                      <a:pPr/>
                      <a:t>[ИМЯ КАТЕГОРИИ]</a:t>
                    </a:fld>
                    <a:r>
                      <a:rPr lang="en-US" baseline="0" dirty="0"/>
                      <a:t>
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5.6907904137263945E-2"/>
                      <c:h val="8.6395960354953186E-2"/>
                    </c:manualLayout>
                  </c15:layout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E-1690-4360-BC1B-185B111CBA00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Лист1!$B$2:$B$16</c:f>
              <c:numCache>
                <c:formatCode>#,##0.00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 formatCode="General">
                  <c:v>1.6756806415779012E-3</c:v>
                </c:pt>
                <c:pt idx="10">
                  <c:v>1.1191368300906328</c:v>
                </c:pt>
                <c:pt idx="12" formatCode="General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9-1690-4360-BC1B-185B111CBA00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Лист1!$D$2:$D$16</c:f>
              <c:numCache>
                <c:formatCode>General</c:formatCode>
                <c:ptCount val="15"/>
              </c:numCache>
            </c:numRef>
          </c:val>
          <c:extLst>
            <c:ext xmlns:c16="http://schemas.microsoft.com/office/drawing/2014/chart" uri="{C3380CC4-5D6E-409C-BE32-E72D297353CC}">
              <c16:uniqueId val="{0000000A-1690-4360-BC1B-185B111CBA00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Лист1!$E$2:$E$16</c:f>
              <c:numCache>
                <c:formatCode>General</c:formatCode>
                <c:ptCount val="15"/>
                <c:pt idx="0">
                  <c:v>15.326881097094926</c:v>
                </c:pt>
                <c:pt idx="1">
                  <c:v>0.36208107303215292</c:v>
                </c:pt>
                <c:pt idx="2">
                  <c:v>11.406496370873704</c:v>
                </c:pt>
                <c:pt idx="3">
                  <c:v>7.6216155597336783</c:v>
                </c:pt>
                <c:pt idx="4">
                  <c:v>8.8421813390590209</c:v>
                </c:pt>
                <c:pt idx="5">
                  <c:v>48.447400196146788</c:v>
                </c:pt>
                <c:pt idx="6">
                  <c:v>2.6002458139717159</c:v>
                </c:pt>
                <c:pt idx="7">
                  <c:v>3.9684055442072408</c:v>
                </c:pt>
                <c:pt idx="8">
                  <c:v>0.30388049514854842</c:v>
                </c:pt>
                <c:pt idx="9">
                  <c:v>1.6756806415779012E-3</c:v>
                </c:pt>
                <c:pt idx="10">
                  <c:v>1.1191368300906328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B-1690-4360-BC1B-185B111CBA00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Лист1!$F$2:$F$16</c:f>
              <c:numCache>
                <c:formatCode>General</c:formatCode>
                <c:ptCount val="15"/>
                <c:pt idx="0">
                  <c:v>0.15326881097094927</c:v>
                </c:pt>
                <c:pt idx="1">
                  <c:v>3.6208107303215293E-3</c:v>
                </c:pt>
                <c:pt idx="2">
                  <c:v>0.11406496370873703</c:v>
                </c:pt>
                <c:pt idx="3">
                  <c:v>7.6216155597336785E-2</c:v>
                </c:pt>
                <c:pt idx="4">
                  <c:v>8.8421813390590215E-2</c:v>
                </c:pt>
                <c:pt idx="5">
                  <c:v>0.48447400196146789</c:v>
                </c:pt>
                <c:pt idx="6">
                  <c:v>2.6002458139717161E-2</c:v>
                </c:pt>
                <c:pt idx="7">
                  <c:v>3.9684055442072409E-2</c:v>
                </c:pt>
                <c:pt idx="8">
                  <c:v>3.0388049514854841E-3</c:v>
                </c:pt>
                <c:pt idx="9" formatCode="0.00E+00">
                  <c:v>1.6756806415779012E-5</c:v>
                </c:pt>
                <c:pt idx="10">
                  <c:v>1.1191368300906328E-2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690-4360-BC1B-185B111CBA00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Лист1!$A$2:$A$16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Лист1!$G$2:$G$16</c:f>
              <c:numCache>
                <c:formatCode>#\ ##0.0</c:formatCode>
                <c:ptCount val="15"/>
                <c:pt idx="0">
                  <c:v>365866.4</c:v>
                </c:pt>
                <c:pt idx="1">
                  <c:v>8643.2000000000007</c:v>
                </c:pt>
                <c:pt idx="2">
                  <c:v>272283.3</c:v>
                </c:pt>
                <c:pt idx="3">
                  <c:v>181934.8</c:v>
                </c:pt>
                <c:pt idx="4">
                  <c:v>211070.8</c:v>
                </c:pt>
                <c:pt idx="5" formatCode="#,##0.00">
                  <c:v>1156482.8999999999</c:v>
                </c:pt>
                <c:pt idx="6">
                  <c:v>62070.2</c:v>
                </c:pt>
                <c:pt idx="7">
                  <c:v>94729.4</c:v>
                </c:pt>
                <c:pt idx="8">
                  <c:v>7253.9</c:v>
                </c:pt>
                <c:pt idx="9">
                  <c:v>40</c:v>
                </c:pt>
                <c:pt idx="10">
                  <c:v>26714.799999999999</c:v>
                </c:pt>
                <c:pt idx="12" formatCode="#,##0.00">
                  <c:v>2387089.7000000002</c:v>
                </c:pt>
                <c:pt idx="14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D-1690-4360-BC1B-185B111CBA0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40"/>
      <c:rotY val="15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4130929212756899E-2"/>
          <c:y val="4.8611208320501691E-2"/>
          <c:w val="0.83911859414373813"/>
          <c:h val="0.81388931661020891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explosion val="11"/>
            <c:extLst>
              <c:ext xmlns:c16="http://schemas.microsoft.com/office/drawing/2014/chart" uri="{C3380CC4-5D6E-409C-BE32-E72D297353CC}">
                <c16:uniqueId val="{00000000-00F9-4790-AB20-FF7DC2FF906E}"/>
              </c:ext>
            </c:extLst>
          </c:dPt>
          <c:dPt>
            <c:idx val="2"/>
            <c:bubble3D val="0"/>
            <c:explosion val="16"/>
            <c:extLst>
              <c:ext xmlns:c16="http://schemas.microsoft.com/office/drawing/2014/chart" uri="{C3380CC4-5D6E-409C-BE32-E72D297353CC}">
                <c16:uniqueId val="{00000001-00F9-4790-AB20-FF7DC2FF906E}"/>
              </c:ext>
            </c:extLst>
          </c:dPt>
          <c:dPt>
            <c:idx val="3"/>
            <c:bubble3D val="0"/>
            <c:explosion val="7"/>
            <c:extLst>
              <c:ext xmlns:c16="http://schemas.microsoft.com/office/drawing/2014/chart" uri="{C3380CC4-5D6E-409C-BE32-E72D297353CC}">
                <c16:uniqueId val="{00000002-00F9-4790-AB20-FF7DC2FF906E}"/>
              </c:ext>
            </c:extLst>
          </c:dPt>
          <c:dPt>
            <c:idx val="5"/>
            <c:bubble3D val="0"/>
            <c:explosion val="16"/>
            <c:extLst>
              <c:ext xmlns:c16="http://schemas.microsoft.com/office/drawing/2014/chart" uri="{C3380CC4-5D6E-409C-BE32-E72D297353CC}">
                <c16:uniqueId val="{00000003-00F9-4790-AB20-FF7DC2FF906E}"/>
              </c:ext>
            </c:extLst>
          </c:dPt>
          <c:dPt>
            <c:idx val="7"/>
            <c:bubble3D val="0"/>
            <c:explosion val="14"/>
            <c:extLst>
              <c:ext xmlns:c16="http://schemas.microsoft.com/office/drawing/2014/chart" uri="{C3380CC4-5D6E-409C-BE32-E72D297353CC}">
                <c16:uniqueId val="{00000004-00F9-4790-AB20-FF7DC2FF906E}"/>
              </c:ext>
            </c:extLst>
          </c:dPt>
          <c:dLbls>
            <c:dLbl>
              <c:idx val="0"/>
              <c:layout>
                <c:manualLayout>
                  <c:x val="-1.9345061130829812E-2"/>
                  <c:y val="9.5410530809933083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00F9-4790-AB20-FF7DC2FF906E}"/>
                </c:ext>
              </c:extLst>
            </c:dLbl>
            <c:dLbl>
              <c:idx val="1"/>
              <c:layout>
                <c:manualLayout>
                  <c:x val="-2.9283428165463816E-2"/>
                  <c:y val="-2.7847574120216166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00F9-4790-AB20-FF7DC2FF906E}"/>
                </c:ext>
              </c:extLst>
            </c:dLbl>
            <c:dLbl>
              <c:idx val="2"/>
              <c:layout>
                <c:manualLayout>
                  <c:x val="-4.6150880560830193E-2"/>
                  <c:y val="-0.16847498005263306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00F9-4790-AB20-FF7DC2FF906E}"/>
                </c:ext>
              </c:extLst>
            </c:dLbl>
            <c:dLbl>
              <c:idx val="3"/>
              <c:layout>
                <c:manualLayout>
                  <c:x val="8.2337388345472343E-3"/>
                  <c:y val="-0.14998232733279207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00F9-4790-AB20-FF7DC2FF906E}"/>
                </c:ext>
              </c:extLst>
            </c:dLbl>
            <c:dLbl>
              <c:idx val="4"/>
              <c:layout>
                <c:manualLayout>
                  <c:x val="-5.6863319729869048E-3"/>
                  <c:y val="-0.2131929522802990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00F9-4790-AB20-FF7DC2FF906E}"/>
                </c:ext>
              </c:extLst>
            </c:dLbl>
            <c:dLbl>
              <c:idx val="5"/>
              <c:layout>
                <c:manualLayout>
                  <c:x val="2.8839607780836045E-2"/>
                  <c:y val="-0.30181066099274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00F9-4790-AB20-FF7DC2FF906E}"/>
                </c:ext>
              </c:extLst>
            </c:dLbl>
            <c:dLbl>
              <c:idx val="6"/>
              <c:layout>
                <c:manualLayout>
                  <c:x val="0.12621223839729784"/>
                  <c:y val="-0.1471490138301744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00F9-4790-AB20-FF7DC2FF906E}"/>
                </c:ext>
              </c:extLst>
            </c:dLbl>
            <c:dLbl>
              <c:idx val="7"/>
              <c:layout>
                <c:manualLayout>
                  <c:x val="0.1126976447228254"/>
                  <c:y val="-5.8734715767518687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00F9-4790-AB20-FF7DC2FF906E}"/>
                </c:ext>
              </c:extLst>
            </c:dLbl>
            <c:dLbl>
              <c:idx val="8"/>
              <c:layout>
                <c:manualLayout>
                  <c:x val="0.11192447156540536"/>
                  <c:y val="0.103356669419636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00F9-4790-AB20-FF7DC2FF906E}"/>
                </c:ext>
              </c:extLst>
            </c:dLbl>
            <c:dLbl>
              <c:idx val="9"/>
              <c:layout>
                <c:manualLayout>
                  <c:x val="0.18116325158840502"/>
                  <c:y val="0.10266026134550239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6B-4A5B-9018-1BC0D08B92D2}"/>
                </c:ext>
              </c:extLst>
            </c:dLbl>
            <c:dLbl>
              <c:idx val="10"/>
              <c:layout>
                <c:manualLayout>
                  <c:x val="-9.5415515243731069E-2"/>
                  <c:y val="2.1417829096559253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20B-488E-B99B-DC7D729F592C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Лист1!$B$2:$B$15</c:f>
              <c:numCache>
                <c:formatCode>#,##0.00</c:formatCode>
                <c:ptCount val="14"/>
                <c:pt idx="0">
                  <c:v>16.484879195491274</c:v>
                </c:pt>
                <c:pt idx="1">
                  <c:v>0.40034858804976192</c:v>
                </c:pt>
                <c:pt idx="2">
                  <c:v>12.203931806284125</c:v>
                </c:pt>
                <c:pt idx="3">
                  <c:v>8.1192465246819516</c:v>
                </c:pt>
                <c:pt idx="4">
                  <c:v>0.10879776834017581</c:v>
                </c:pt>
                <c:pt idx="5">
                  <c:v>52.744750099685952</c:v>
                </c:pt>
                <c:pt idx="6">
                  <c:v>2.8343314621930475</c:v>
                </c:pt>
                <c:pt idx="7">
                  <c:v>4.3889518404865147</c:v>
                </c:pt>
                <c:pt idx="8">
                  <c:v>0.30052663559765058</c:v>
                </c:pt>
                <c:pt idx="9">
                  <c:v>3.5359274710557138E-4</c:v>
                </c:pt>
                <c:pt idx="10">
                  <c:v>2.413882486442438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00F9-4790-AB20-FF7DC2FF906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Лист1!$C$2:$C$15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5-306C-40D7-866C-1F237021D648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Столбец3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Лист1!$D$2:$D$15</c:f>
              <c:numCache>
                <c:formatCode>General</c:formatCode>
                <c:ptCount val="14"/>
              </c:numCache>
            </c:numRef>
          </c:val>
          <c:extLst>
            <c:ext xmlns:c16="http://schemas.microsoft.com/office/drawing/2014/chart" uri="{C3380CC4-5D6E-409C-BE32-E72D297353CC}">
              <c16:uniqueId val="{00000006-306C-40D7-866C-1F237021D648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Столбец4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Лист1!$E$2:$E$15</c:f>
              <c:numCache>
                <c:formatCode>0.0</c:formatCode>
                <c:ptCount val="14"/>
                <c:pt idx="0" formatCode="General">
                  <c:v>16.484879195491274</c:v>
                </c:pt>
                <c:pt idx="1">
                  <c:v>0.40034858804976192</c:v>
                </c:pt>
                <c:pt idx="2" formatCode="General">
                  <c:v>12.203931806284125</c:v>
                </c:pt>
                <c:pt idx="3" formatCode="General">
                  <c:v>8.1192465246819516</c:v>
                </c:pt>
                <c:pt idx="4" formatCode="General">
                  <c:v>0.10879776834017581</c:v>
                </c:pt>
                <c:pt idx="5" formatCode="General">
                  <c:v>52.744750099685952</c:v>
                </c:pt>
                <c:pt idx="6" formatCode="General">
                  <c:v>2.8343314621930475</c:v>
                </c:pt>
                <c:pt idx="7" formatCode="General">
                  <c:v>4.3889518404865147</c:v>
                </c:pt>
                <c:pt idx="8" formatCode="General">
                  <c:v>0.30052663559765058</c:v>
                </c:pt>
                <c:pt idx="9" formatCode="General">
                  <c:v>3.5359274710557138E-4</c:v>
                </c:pt>
                <c:pt idx="10" formatCode="General">
                  <c:v>2.413882486442438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306C-40D7-866C-1F237021D648}"/>
            </c:ext>
          </c:extLst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Столбец5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Лист1!$F$2:$F$15</c:f>
              <c:numCache>
                <c:formatCode>General</c:formatCode>
                <c:ptCount val="14"/>
                <c:pt idx="0">
                  <c:v>0.16484879195491275</c:v>
                </c:pt>
                <c:pt idx="1">
                  <c:v>4.0034858804976186E-3</c:v>
                </c:pt>
                <c:pt idx="2">
                  <c:v>0.12203931806284124</c:v>
                </c:pt>
                <c:pt idx="3">
                  <c:v>8.1192465246819528E-2</c:v>
                </c:pt>
                <c:pt idx="4">
                  <c:v>1.0879776834017581E-3</c:v>
                </c:pt>
                <c:pt idx="5">
                  <c:v>0.52744750099685955</c:v>
                </c:pt>
                <c:pt idx="6">
                  <c:v>2.8343314621930474E-2</c:v>
                </c:pt>
                <c:pt idx="7">
                  <c:v>4.3889518404865144E-2</c:v>
                </c:pt>
                <c:pt idx="8">
                  <c:v>3.005266355976506E-3</c:v>
                </c:pt>
                <c:pt idx="9">
                  <c:v>3.5359274710557133E-6</c:v>
                </c:pt>
                <c:pt idx="10">
                  <c:v>2.4138824864424379E-2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306C-40D7-866C-1F237021D648}"/>
            </c:ext>
          </c:extLst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Столбец6</c:v>
                </c:pt>
              </c:strCache>
            </c:strRef>
          </c:tx>
          <c:cat>
            <c:strRef>
              <c:f>Лист1!$A$2:$A$15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Обслуживание государственного и муниципального долга
</c:v>
                </c:pt>
                <c:pt idx="10">
                  <c:v>Условно утвержденные</c:v>
                </c:pt>
              </c:strCache>
            </c:strRef>
          </c:cat>
          <c:val>
            <c:numRef>
              <c:f>Лист1!$G$2:$G$15</c:f>
              <c:numCache>
                <c:formatCode>#\ ##0.0</c:formatCode>
                <c:ptCount val="14"/>
                <c:pt idx="0">
                  <c:v>363644.5</c:v>
                </c:pt>
                <c:pt idx="1">
                  <c:v>8831.4</c:v>
                </c:pt>
                <c:pt idx="2">
                  <c:v>269209.90000000002</c:v>
                </c:pt>
                <c:pt idx="3">
                  <c:v>179104.7</c:v>
                </c:pt>
                <c:pt idx="4">
                  <c:v>2400</c:v>
                </c:pt>
                <c:pt idx="5" formatCode="#,##0.00">
                  <c:v>1163511</c:v>
                </c:pt>
                <c:pt idx="6">
                  <c:v>62523.3</c:v>
                </c:pt>
                <c:pt idx="7">
                  <c:v>96817.1</c:v>
                </c:pt>
                <c:pt idx="8">
                  <c:v>6629.4</c:v>
                </c:pt>
                <c:pt idx="9">
                  <c:v>7.8</c:v>
                </c:pt>
                <c:pt idx="10">
                  <c:v>53248.5</c:v>
                </c:pt>
                <c:pt idx="11" formatCode="#,##0.00">
                  <c:v>2205927.6</c:v>
                </c:pt>
                <c:pt idx="13" formatCode="General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306C-40D7-866C-1F237021D64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E26476-71DF-424A-A447-09D0D8D120DB}" type="datetimeFigureOut">
              <a:rPr lang="ru-RU" smtClean="0"/>
              <a:pPr/>
              <a:t>11.04.2025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E30734-46D2-4082-A789-90C7BADBE8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7522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E30734-46D2-4082-A789-90C7BADBE880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68935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B97365-EBCA-4027-87D5-99FC1D4DF0BB}" type="datetimeFigureOut">
              <a:rPr lang="en-US" smtClean="0"/>
              <a:pPr/>
              <a:t>4/11/2025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CB97365-EBCA-4027-87D5-99FC1D4DF0BB}" type="datetimeFigureOut">
              <a:rPr lang="en-US" smtClean="0"/>
              <a:pPr/>
              <a:t>4/11/2025</a:t>
            </a:fld>
            <a:endParaRPr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kumimoji="0" lang="en-US">
              <a:solidFill>
                <a:schemeClr val="tx1">
                  <a:shade val="50000"/>
                </a:schemeClr>
              </a:solidFill>
            </a:endParaRPr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1">
                  <a:shade val="50000"/>
                </a:schemeClr>
              </a:solidFill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ransition spd="slow">
    <p:split orient="vert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0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 bwMode="gray">
          <a:xfrm>
            <a:off x="0" y="3071810"/>
            <a:ext cx="9144000" cy="946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 eaLnBrk="1" hangingPunct="1">
              <a:defRPr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к решению Совета депутатов городского округа Анадырь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«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 бюджете городского округа Анадырь на 202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год и плановый период 2026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2027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годов» (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 учетом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изменений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согласно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</a:t>
            </a:r>
            <a:r>
              <a:rPr lang="ru-RU" sz="20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Совета депутатов городского округа Анадырь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        от 20.03.2025 № 71)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 eaLnBrk="1" hangingPunct="1">
              <a:defRPr/>
            </a:pPr>
            <a:endParaRPr lang="ru-RU" sz="1600" b="1" kern="0" dirty="0" smtClean="0">
              <a:solidFill>
                <a:schemeClr val="tx1">
                  <a:lumMod val="95000"/>
                </a:schemeClr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Georgia" pitchFamily="18" charset="0"/>
                <a:ea typeface="+mj-ea"/>
                <a:cs typeface="+mj-cs"/>
              </a:rPr>
              <a:t>БЮДЖЕТ ДЛЯ ГРАЖДАН</a:t>
            </a:r>
            <a:endParaRPr kumimoji="0" lang="ru-RU" sz="36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Georgia" pitchFamily="18" charset="0"/>
              <a:ea typeface="+mj-ea"/>
              <a:cs typeface="+mj-cs"/>
            </a:endParaRPr>
          </a:p>
        </p:txBody>
      </p:sp>
      <p:pic>
        <p:nvPicPr>
          <p:cNvPr id="1027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928670"/>
            <a:ext cx="2221393" cy="1571636"/>
          </a:xfrm>
          <a:prstGeom prst="rect">
            <a:avLst/>
          </a:prstGeom>
          <a:noFill/>
        </p:spPr>
      </p:pic>
      <p:sp>
        <p:nvSpPr>
          <p:cNvPr id="20" name="Прямоугольник 19"/>
          <p:cNvSpPr/>
          <p:nvPr/>
        </p:nvSpPr>
        <p:spPr>
          <a:xfrm>
            <a:off x="0" y="285728"/>
            <a:ext cx="9144000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6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Городской округ Анадырь</a:t>
            </a:r>
            <a:endParaRPr lang="ru-RU" sz="36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pic>
        <p:nvPicPr>
          <p:cNvPr id="1033" name="Picture 9" descr="C:\Users\Олег\Desktop\бюджет\jupVXyFd5D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5209" y="4238079"/>
            <a:ext cx="2643206" cy="2304545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3286116" y="6488668"/>
            <a:ext cx="30718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март 2025 года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65014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неналоговых доходов бюджета городского округа Анадырь на 2025 год и плановый период 2026 и 2027 годов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5796940"/>
              </p:ext>
            </p:extLst>
          </p:nvPr>
        </p:nvGraphicFramePr>
        <p:xfrm>
          <a:off x="899592" y="2840350"/>
          <a:ext cx="7084270" cy="2597478"/>
        </p:xfrm>
        <a:graphic>
          <a:graphicData uri="http://schemas.openxmlformats.org/drawingml/2006/table">
            <a:tbl>
              <a:tblPr/>
              <a:tblGrid>
                <a:gridCol w="3214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9228">
                  <a:extLst>
                    <a:ext uri="{9D8B030D-6E8A-4147-A177-3AD203B41FA5}">
                      <a16:colId xmlns:a16="http://schemas.microsoft.com/office/drawing/2014/main" val="644894492"/>
                    </a:ext>
                  </a:extLst>
                </a:gridCol>
                <a:gridCol w="113110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99583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95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143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84 196,7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76 165,4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76 847,4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Платежи при пользовании природными ресурсами 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776,6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807,6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839,9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006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15 868,7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6 859,2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5 795,1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7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Штрафы, санкции, возмещение ущерба</a:t>
                      </a:r>
                    </a:p>
                  </a:txBody>
                  <a:tcPr marL="7620" marR="7620" marT="762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7</a:t>
                      </a:r>
                      <a:r>
                        <a:rPr lang="ru-RU" sz="1400" b="0" i="0" u="none" strike="noStrike" baseline="0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 808,9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1 606,4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1 605,4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99583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неналоговых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108 650,9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85 438,6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85 087,8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00115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Объем безвозмездных поступлений из окружного бюджета в 20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году утвержден в размере 1 887 044,1 тыс.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рублей, в 2026 году – в размере 1 291 784,1 тыс. рублей, в 2027 году – в размере 1 087 709,7 тыс. рублей. Ожидаемая структура безвозмездных поступлений из окружного бюджета представлена в диаграмме:</a:t>
            </a:r>
            <a:endParaRPr lang="en-US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en-US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332521234"/>
              </p:ext>
            </p:extLst>
          </p:nvPr>
        </p:nvGraphicFramePr>
        <p:xfrm>
          <a:off x="251520" y="3143248"/>
          <a:ext cx="8106694" cy="3382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500174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000" dirty="0" smtClean="0">
                <a:effectLst/>
                <a:latin typeface="Times New Roman" pitchFamily="18" charset="0"/>
                <a:cs typeface="Times New Roman" pitchFamily="18" charset="0"/>
              </a:rPr>
              <a:t>Долговые обязательства городского округа Анадырь состоят из обязательств по бюджетным кредитам, полученным из окружного бюджета.</a:t>
            </a:r>
          </a:p>
          <a:p>
            <a:pPr algn="just">
              <a:lnSpc>
                <a:spcPct val="150000"/>
              </a:lnSpc>
            </a:pPr>
            <a:r>
              <a:rPr lang="en-US" sz="2000" dirty="0" smtClean="0">
                <a:effectLst/>
                <a:latin typeface="Times New Roman" pitchFamily="18" charset="0"/>
                <a:cs typeface="Times New Roman" pitchFamily="18" charset="0"/>
              </a:rPr>
              <a:t>	</a:t>
            </a:r>
            <a:endParaRPr lang="ru-RU" dirty="0" smtClean="0"/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758530500"/>
              </p:ext>
            </p:extLst>
          </p:nvPr>
        </p:nvGraphicFramePr>
        <p:xfrm>
          <a:off x="278327" y="2564904"/>
          <a:ext cx="8100392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14283" y="1571612"/>
            <a:ext cx="8786873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Приоритетами в расходовании средств бюджета городского округа Анадырь на 2025 год и плановый период 2026 и 2027 годов становятся: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1) обеспечение своевременности и полноты выплаты заработной платы работникам бюджетной сферы;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2) недопущение кредиторской задолженности по заработной плате и социальным выплатам;</a:t>
            </a:r>
          </a:p>
          <a:p>
            <a:pPr indent="457200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3) снижение долговой нагрузки городского округа Анадырь.</a:t>
            </a:r>
          </a:p>
          <a:p>
            <a:pPr indent="457200" algn="just">
              <a:lnSpc>
                <a:spcPct val="150000"/>
              </a:lnSpc>
            </a:pPr>
            <a:r>
              <a:rPr lang="en-US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600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по расходам запланирован в 2025 году в объеме 3 065 767,9 тыс. рублей,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2 387 089,7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рублей, в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году –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2 205 927,6 тыс</a:t>
            </a:r>
            <a:r>
              <a:rPr lang="ru-RU" sz="16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рублей. </a:t>
            </a: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об объемах бюджета городского округа Анадырь на 2025 год и плановый период 2026 и 2027 годов по разделам классификации расходов бюджета представлена в таблице и диаграмме: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57148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084" y="1510199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расходах бюджета за 2025 год и плановый период 2026 и 2027 годов представлена в таблице</a:t>
            </a:r>
            <a:endParaRPr lang="ru-RU" sz="14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891623"/>
              </p:ext>
            </p:extLst>
          </p:nvPr>
        </p:nvGraphicFramePr>
        <p:xfrm>
          <a:off x="1129187" y="2274859"/>
          <a:ext cx="6919794" cy="3904201"/>
        </p:xfrm>
        <a:graphic>
          <a:graphicData uri="http://schemas.openxmlformats.org/drawingml/2006/table">
            <a:tbl>
              <a:tblPr/>
              <a:tblGrid>
                <a:gridCol w="351482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10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0120">
                  <a:extLst>
                    <a:ext uri="{9D8B030D-6E8A-4147-A177-3AD203B41FA5}">
                      <a16:colId xmlns:a16="http://schemas.microsoft.com/office/drawing/2014/main" val="789784544"/>
                    </a:ext>
                  </a:extLst>
                </a:gridCol>
                <a:gridCol w="1183833">
                  <a:extLst>
                    <a:ext uri="{9D8B030D-6E8A-4147-A177-3AD203B41FA5}">
                      <a16:colId xmlns:a16="http://schemas.microsoft.com/office/drawing/2014/main" val="2889885977"/>
                    </a:ext>
                  </a:extLst>
                </a:gridCol>
              </a:tblGrid>
              <a:tr h="23285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Наименования разделов</a:t>
                      </a:r>
                    </a:p>
                  </a:txBody>
                  <a:tcPr marL="9071" marR="9071" marT="907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28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725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Условно утвержденные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Х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26 714,8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53 248,5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03063754"/>
                  </a:ext>
                </a:extLst>
              </a:tr>
              <a:tr h="21602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366 374,0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365 866,4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363 644,5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11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7 447,7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8 643,2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8 831,4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331 142,3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272 283,3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269 209,9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221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368 234,2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181 934,8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179 104,7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Охрана окружающей среды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600,0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211 070,8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2 400,0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51200601"/>
                  </a:ext>
                </a:extLst>
              </a:tr>
              <a:tr h="257855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Образование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1 795 270,8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1 156 482,9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1 163 511,0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139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77 619,7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62 070,2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62 523,3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285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110 697,8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94 729,4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96 817,1</a:t>
                      </a: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437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6 315,2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7 253,9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6 629,4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66,2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40,0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7,8</a:t>
                      </a: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5371244"/>
                  </a:ext>
                </a:extLst>
              </a:tr>
              <a:tr h="28675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Всего</a:t>
                      </a:r>
                    </a:p>
                  </a:txBody>
                  <a:tcPr marL="9071" marR="9071" marT="907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3 065 767,9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2 387 089,7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2 205 927,6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2" name="Прямоугольник 1"/>
          <p:cNvSpPr/>
          <p:nvPr/>
        </p:nvSpPr>
        <p:spPr>
          <a:xfrm>
            <a:off x="6972520" y="1946593"/>
            <a:ext cx="119975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1400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(тыс. рублей)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2025 год 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1808015166"/>
              </p:ext>
            </p:extLst>
          </p:nvPr>
        </p:nvGraphicFramePr>
        <p:xfrm>
          <a:off x="928662" y="2143116"/>
          <a:ext cx="7786742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2026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382286889"/>
              </p:ext>
            </p:extLst>
          </p:nvPr>
        </p:nvGraphicFramePr>
        <p:xfrm>
          <a:off x="500034" y="2040654"/>
          <a:ext cx="8258308" cy="51743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95000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9178" y="1553239"/>
            <a:ext cx="9144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 по разделам и подразделам классификации расходов бюджета на 2027 год:</a:t>
            </a:r>
            <a:endParaRPr lang="ru-RU" sz="16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80966471"/>
              </p:ext>
            </p:extLst>
          </p:nvPr>
        </p:nvGraphicFramePr>
        <p:xfrm>
          <a:off x="683568" y="2143116"/>
          <a:ext cx="8031836" cy="4572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86106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58" y="1714488"/>
            <a:ext cx="8215370" cy="383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сформирован на основе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муниципальных программ городского округа Анадырь, охватывающих основные сферы (направления) деятельности органов исполнительной власти.  Доля «программных» расходов составит в 2025 году – 91,1%, в 2026 году – 87,6%, в 2027 году – 85,5%.</a:t>
            </a:r>
          </a:p>
          <a:p>
            <a:pPr algn="just">
              <a:lnSpc>
                <a:spcPct val="15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Непрограммные направления расходов бюджета городского округа Анадырь включают расходы по обеспечению функционирования органов власти, расходы, связанные с обязательствами городского округа Анадырь (членские взносы, публикация в СМИ и другие).</a:t>
            </a: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214290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год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4699096"/>
              </p:ext>
            </p:extLst>
          </p:nvPr>
        </p:nvGraphicFramePr>
        <p:xfrm>
          <a:off x="357158" y="1489966"/>
          <a:ext cx="8429683" cy="4902819"/>
        </p:xfrm>
        <a:graphic>
          <a:graphicData uri="http://schemas.openxmlformats.org/drawingml/2006/table">
            <a:tbl>
              <a:tblPr/>
              <a:tblGrid>
                <a:gridCol w="34947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0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080">
                  <a:extLst>
                    <a:ext uri="{9D8B030D-6E8A-4147-A177-3AD203B41FA5}">
                      <a16:colId xmlns:a16="http://schemas.microsoft.com/office/drawing/2014/main" val="3530306809"/>
                    </a:ext>
                  </a:extLst>
                </a:gridCol>
                <a:gridCol w="686449">
                  <a:extLst>
                    <a:ext uri="{9D8B030D-6E8A-4147-A177-3AD203B41FA5}">
                      <a16:colId xmlns:a16="http://schemas.microsoft.com/office/drawing/2014/main" val="842593804"/>
                    </a:ext>
                  </a:extLst>
                </a:gridCol>
              </a:tblGrid>
              <a:tr h="49887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Наименование программы 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  <a:t>Ответственное за исполнение структурное подразделение</a:t>
                      </a:r>
                      <a:b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/>
                        </a:rPr>
                      </a:b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2025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(тыс.руб.)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2026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2027 год</a:t>
                      </a:r>
                    </a:p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(тыс. руб.)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8880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</a:t>
                      </a:r>
                      <a:r>
                        <a:rPr kumimoji="0" lang="ru-RU" sz="1000" b="1" i="0" u="none" strike="noStrike" kern="12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программа 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«Управление финансами и имуществом городского округа Анадырь»</a:t>
                      </a:r>
                      <a:endParaRPr kumimoji="0" lang="ru-RU" sz="1000" b="1" i="0" u="none" strike="noStrike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Управление финансов, экономики и имущественных отношений Администрации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81 287,8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82 561,4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83 415,5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5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«Анадырь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безопасный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город»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2 691,2</a:t>
                      </a: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4038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«Поддержка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развитие основных секторов экономики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</a:t>
                      </a: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финансов, экономики и имущественных отношений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74 804,0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76 680,9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72 975,8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«Жилье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городском округе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82 915,1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86 181,5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80 481,7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63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438 537,8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537 299,7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333 924,4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Развитие социально-культурной сферы в городском округе 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Анадырь</a:t>
                      </a:r>
                      <a:r>
                        <a:rPr kumimoji="0" lang="ru-RU" sz="1000" b="1" i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109</a:t>
                      </a:r>
                      <a:r>
                        <a:rPr lang="ru-RU" sz="1000" b="0" i="0" u="none" strike="noStrike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392,6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95 166,8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96 503,1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8565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«Развитие </a:t>
                      </a:r>
                      <a:r>
                        <a:rPr lang="ru-RU" sz="1000" b="1" i="0" u="none" strike="noStrike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образования и молодежная политика на 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Управление по социальной политике Администрации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1 821 455,2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1 182 740,2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1 188 031,8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Муниципальная программа «Формирование современной городской среды на территории городского округа </a:t>
                      </a:r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Администрация городского округа Анадырь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174 582,4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20 406,2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20 509,8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6889">
                <a:tc>
                  <a:txBody>
                    <a:bodyPr/>
                    <a:lstStyle/>
                    <a:p>
                      <a:pPr algn="just"/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  Муниципальная программа «Создание единого информационного пространства городского округа </a:t>
                      </a:r>
                      <a:r>
                        <a:rPr kumimoji="0" lang="ru-RU" sz="1000" b="1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Анадырь»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Администрация городского округа Анадырь</a:t>
                      </a: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9 117,3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8 241,5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0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8 362,8</a:t>
                      </a:r>
                      <a:endParaRPr lang="ru-RU" sz="10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25516041"/>
                  </a:ext>
                </a:extLst>
              </a:tr>
              <a:tr h="384635">
                <a:tc gridSpan="2">
                  <a:txBody>
                    <a:bodyPr/>
                    <a:lstStyle/>
                    <a:p>
                      <a:pPr algn="l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r>
                        <a:rPr lang="ru-RU" sz="1000" b="1" i="0" u="none" strike="noStrike" baseline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РАСХОДОВ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t"/>
                      <a:endParaRPr lang="ru-RU" sz="1200" b="0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2 793 783,4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2 091 969,4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b="1" i="0" u="none" strike="noStrike" dirty="0" smtClean="0">
                          <a:solidFill>
                            <a:schemeClr val="tx1"/>
                          </a:solidFill>
                          <a:latin typeface="Times New Roman"/>
                        </a:rPr>
                        <a:t>1 886 896,1</a:t>
                      </a:r>
                      <a:endParaRPr lang="ru-RU" sz="1000" b="1" i="0" u="none" strike="noStrike" dirty="0">
                        <a:solidFill>
                          <a:schemeClr val="tx1"/>
                        </a:solidFill>
                        <a:latin typeface="Times New Roman"/>
                      </a:endParaRPr>
                    </a:p>
                  </a:txBody>
                  <a:tcPr marL="6072" marR="6072" marT="607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Прямоугольник 6"/>
          <p:cNvSpPr/>
          <p:nvPr/>
        </p:nvSpPr>
        <p:spPr>
          <a:xfrm>
            <a:off x="357158" y="1071546"/>
            <a:ext cx="857256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2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Муниципальные программы городского округа Анадырь на 2025 год и плановый период 2026 и 2027 годов </a:t>
            </a:r>
            <a:endParaRPr lang="ru-RU" sz="120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 bwMode="auto">
          <a:xfrm>
            <a:off x="0" y="102"/>
            <a:ext cx="9159090" cy="90009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6798" y="35813"/>
            <a:ext cx="7326684" cy="828675"/>
          </a:xfrm>
        </p:spPr>
        <p:txBody>
          <a:bodyPr/>
          <a:lstStyle/>
          <a:p>
            <a:pPr algn="ctr"/>
            <a:r>
              <a:rPr lang="ru-RU" sz="2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понятия и термины, используемые в бюджетном </a:t>
            </a:r>
            <a:r>
              <a:rPr lang="ru-RU" sz="2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процессе</a:t>
            </a:r>
            <a:endParaRPr lang="ru-RU" sz="2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7565913" y="-478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3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8508" y="64426"/>
            <a:ext cx="1285884" cy="909763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15090" y="974189"/>
            <a:ext cx="91440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Местный бюджет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форма образования и расходования денежных средств для реализации задач и функций местного самоуправления.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поступающие в бюджет денежные средства: налоговые и неналоговые доходы, а также безвозмездные поступления от других бюджетов в форме дотаций, субсидий, субвенций и иных межбюджетных трансфертов.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– выплачиваемые из бюджета денежные средства, направляемые на реализацию задач и функций органов власти в различных отраслях: образование, культура, здравоохранение, жилищно-коммунальное хозяйство, сельское хозяйство, социальная защита и обеспечение населения и т.д.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расходов бюджета над его доходами;</a:t>
            </a:r>
          </a:p>
          <a:p>
            <a:pPr algn="just">
              <a:lnSpc>
                <a:spcPct val="150000"/>
              </a:lnSpc>
            </a:pP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Профицит бюджета 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 превышение доходов бюджета над его расходами.</a:t>
            </a:r>
          </a:p>
        </p:txBody>
      </p:sp>
    </p:spTree>
    <p:extLst>
      <p:ext uri="{BB962C8B-B14F-4D97-AF65-F5344CB8AC3E}">
        <p14:creationId xmlns:p14="http://schemas.microsoft.com/office/powerpoint/2010/main" val="21598264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85786" y="1000108"/>
            <a:ext cx="69294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effectLst/>
                <a:latin typeface="Times New Roman" pitchFamily="18" charset="0"/>
                <a:cs typeface="Times New Roman" pitchFamily="18" charset="0"/>
              </a:rPr>
              <a:t>Бюджет в доступной для граждан форме сформирован в целях реализации принципа прозрачности и открытости бюджетной системы Российской Федерации, обеспечения полного и доступного информирования граждан о бюджете городского округа Анадырь.</a:t>
            </a:r>
            <a:endParaRPr lang="ru-RU" sz="16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57158" y="2214554"/>
            <a:ext cx="850112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Контактная информация</a:t>
            </a:r>
          </a:p>
          <a:p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Адрес: 689000, Чукотский А.О., г. Анадырь, ул. Рультытегина д. 1, тел/факс: 6-36-00</a:t>
            </a:r>
          </a:p>
          <a:p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E-mail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precedent@rambler.ru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приемной Главы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/>
                <a:latin typeface="Times New Roman" pitchFamily="18" charset="0"/>
                <a:cs typeface="Times New Roman" pitchFamily="18" charset="0"/>
              </a:rPr>
              <a:t>finotdel@chukotnet.ru  (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>электронный адрес Управления финансов, экономики и имущественных отношений Администрации городского округа Анадырь)</a:t>
            </a:r>
          </a:p>
          <a:p>
            <a:pPr>
              <a:buFont typeface="Arial" pitchFamily="34" charset="0"/>
              <a:buChar char="•"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8650E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42910" y="1428736"/>
            <a:ext cx="77153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57224" y="1643050"/>
            <a:ext cx="692948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Подготовлено </a:t>
            </a:r>
          </a:p>
          <a:p>
            <a:pPr algn="ctr"/>
            <a:r>
              <a:rPr lang="ru-RU" sz="28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финансов, экономики и имущественных отношений Администрации городского округа Анадырь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7030A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03132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Бюджет городского округа Анадырь на 2025 год и плановый период 2026 и 2027 годов был утвержден Решением Совета депутатов городского округа Анадырь от 19 декабря 2024 года № 39 (с учетом изменений).</a:t>
            </a:r>
          </a:p>
          <a:p>
            <a:pPr algn="just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В бюджете городского округа Анадырь на 2025 год и плановый период 2026 и 2027 годов утверждены следующие основные показатели: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9810" y="712824"/>
            <a:ext cx="7072362" cy="1200329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  <a:p>
            <a:pPr algn="ctr"/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5000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5000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4400423"/>
              </p:ext>
            </p:extLst>
          </p:nvPr>
        </p:nvGraphicFramePr>
        <p:xfrm>
          <a:off x="323528" y="3500438"/>
          <a:ext cx="8352928" cy="2718218"/>
        </p:xfrm>
        <a:graphic>
          <a:graphicData uri="http://schemas.openxmlformats.org/drawingml/2006/table">
            <a:tbl>
              <a:tblPr/>
              <a:tblGrid>
                <a:gridCol w="20882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1781580419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727717347"/>
                    </a:ext>
                  </a:extLst>
                </a:gridCol>
                <a:gridCol w="208823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85116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Наименование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показателя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2025 год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на 2026 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2027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год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2 947 011,1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3 065 767,9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2 205 927,6</a:t>
                      </a:r>
                      <a:endParaRPr kumimoji="0" lang="ru-RU" sz="18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5071">
                <a:tc>
                  <a:txBody>
                    <a:bodyPr/>
                    <a:lstStyle/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Дефицит</a:t>
                      </a: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/ </a:t>
                      </a:r>
                    </a:p>
                    <a:p>
                      <a:pPr marL="285750" indent="-285750" algn="ctr">
                        <a:buFontTx/>
                        <a:buChar char="-"/>
                      </a:pPr>
                      <a:r>
                        <a:rPr kumimoji="0" lang="ru-RU" sz="180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+ </a:t>
                      </a:r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Профицит </a:t>
                      </a:r>
                      <a:r>
                        <a:rPr kumimoji="0" lang="ru-RU" sz="1800" kern="12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-118 756,8</a:t>
                      </a:r>
                      <a:endParaRPr kumimoji="0" lang="ru-RU" sz="18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8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40 000,0</a:t>
                      </a:r>
                      <a:endParaRPr kumimoji="0" lang="ru-RU" sz="18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FF0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2492990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just"/>
            <a:r>
              <a:rPr lang="ru-RU" dirty="0" smtClean="0"/>
              <a:t>	</a:t>
            </a:r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бюджета городского округа Анадырь представлены налоговыми и неналоговыми доходами, а также безвозмездными поступлениями из окружного бюджета в виде субвенций, субсидий и иных межбюджетных трансфертов.</a:t>
            </a:r>
          </a:p>
          <a:p>
            <a:pPr algn="just"/>
            <a:r>
              <a:rPr lang="ru-RU" sz="20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	Структура доходов бюджета на 2025 год и плановый период 2026 и 2027 годов.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247674"/>
              </p:ext>
            </p:extLst>
          </p:nvPr>
        </p:nvGraphicFramePr>
        <p:xfrm>
          <a:off x="1136082" y="4026652"/>
          <a:ext cx="7277635" cy="2118360"/>
        </p:xfrm>
        <a:graphic>
          <a:graphicData uri="http://schemas.openxmlformats.org/drawingml/2006/table">
            <a:tbl>
              <a:tblPr/>
              <a:tblGrid>
                <a:gridCol w="21184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9740">
                  <a:extLst>
                    <a:ext uri="{9D8B030D-6E8A-4147-A177-3AD203B41FA5}">
                      <a16:colId xmlns:a16="http://schemas.microsoft.com/office/drawing/2014/main" val="2774368882"/>
                    </a:ext>
                  </a:extLst>
                </a:gridCol>
                <a:gridCol w="1719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296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</a:p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3585">
                <a:tc vMerge="1">
                  <a:txBody>
                    <a:bodyPr/>
                    <a:lstStyle/>
                    <a:p>
                      <a:pPr algn="ctr" fontAlgn="b"/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860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1 059</a:t>
                      </a:r>
                      <a:r>
                        <a:rPr kumimoji="0" lang="ru-RU" sz="1600" b="0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851,3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1 095 305,6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1 158 217,9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3437">
                <a:tc>
                  <a:txBody>
                    <a:bodyPr/>
                    <a:lstStyle/>
                    <a:p>
                      <a:pPr algn="l" fontAlgn="b"/>
                      <a:r>
                        <a:rPr kumimoji="0" lang="ru-RU" sz="1600" kern="12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1 887 159,8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1 291 784,1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1 087 709,7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280">
                <a:tc>
                  <a:txBody>
                    <a:bodyPr/>
                    <a:lstStyle/>
                    <a:p>
                      <a:pPr algn="l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2 947 011,1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2 387 089,7</a:t>
                      </a:r>
                      <a:endParaRPr kumimoji="0" lang="ru-RU" sz="1600" b="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kumimoji="0" lang="ru-RU" sz="1600" b="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2 245 927,6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доходов бюджета городского округа Анадырь на 2025 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20963866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1995524032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0302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2D050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 useBgFill="1">
        <p:nvSpPr>
          <p:cNvPr id="9" name="TextBox 8"/>
          <p:cNvSpPr txBox="1"/>
          <p:nvPr/>
        </p:nvSpPr>
        <p:spPr>
          <a:xfrm>
            <a:off x="214282" y="1428736"/>
            <a:ext cx="8929718" cy="1477328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 </a:t>
            </a:r>
          </a:p>
          <a:p>
            <a:pPr algn="ctr"/>
            <a:endParaRPr lang="ru-RU" dirty="0" smtClean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доходов бюджета городского округа Анадырь на </a:t>
            </a: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год представлена на диаграмме</a:t>
            </a:r>
          </a:p>
          <a:p>
            <a:pPr algn="just"/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42910" y="928670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graphicFrame>
        <p:nvGraphicFramePr>
          <p:cNvPr id="10" name="Диаграмма 9"/>
          <p:cNvGraphicFramePr/>
          <p:nvPr>
            <p:extLst>
              <p:ext uri="{D42A27DB-BD31-4B8C-83A1-F6EECF244321}">
                <p14:modId xmlns:p14="http://schemas.microsoft.com/office/powerpoint/2010/main" val="2825514717"/>
              </p:ext>
            </p:extLst>
          </p:nvPr>
        </p:nvGraphicFramePr>
        <p:xfrm>
          <a:off x="857224" y="2500306"/>
          <a:ext cx="7215238" cy="42148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718053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годов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1428737"/>
            <a:ext cx="9144000" cy="15511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0000" algn="just">
              <a:lnSpc>
                <a:spcPct val="120000"/>
              </a:lnSpc>
            </a:pPr>
            <a:r>
              <a:rPr lang="ru-RU" sz="1600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 налоговых доходов бюджета городского округа Анадырь на 2025 год сложился в объеме 951 200,4 тыс. рублей, на 2026 год – 1 009 867,0 тыс. рублей, на 2027 год – 1 073 130,1 тыс. рублей. Ожидаемая структура налоговых доходов бюджета городского округа Анадырь на 2025 год и плановый период 2026 и 2027 годов  представлена в таблице:</a:t>
            </a:r>
          </a:p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7146565"/>
              </p:ext>
            </p:extLst>
          </p:nvPr>
        </p:nvGraphicFramePr>
        <p:xfrm>
          <a:off x="1040663" y="2780928"/>
          <a:ext cx="7062674" cy="3387064"/>
        </p:xfrm>
        <a:graphic>
          <a:graphicData uri="http://schemas.openxmlformats.org/drawingml/2006/table">
            <a:tbl>
              <a:tblPr/>
              <a:tblGrid>
                <a:gridCol w="39988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4265882439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1441245551"/>
                    </a:ext>
                  </a:extLst>
                </a:gridCol>
                <a:gridCol w="1119640">
                  <a:extLst>
                    <a:ext uri="{9D8B030D-6E8A-4147-A177-3AD203B41FA5}">
                      <a16:colId xmlns:a16="http://schemas.microsoft.com/office/drawing/2014/main" val="471782052"/>
                    </a:ext>
                  </a:extLst>
                </a:gridCol>
              </a:tblGrid>
              <a:tr h="295617">
                <a:tc rowSpan="2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доходов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2025 год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2026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2027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6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75566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доходы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793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546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849 621,6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911 441,1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55692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11 176,5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11 617,2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12 146,9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Налоги на совокупный доход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104 646,9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106 181,7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106 468,8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2104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Налог на имущество физических лиц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8 276,9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8 285,7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8 293,6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Земельный налог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30 848,2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31 455,6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32 074,5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Государственная пошлина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2 705,2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5617">
                <a:tc>
                  <a:txBody>
                    <a:bodyPr/>
                    <a:lstStyle/>
                    <a:p>
                      <a:pPr algn="just" fontAlgn="b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Итого налоговых доходов: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951 200,4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1 009 867,0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rtl="0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1 073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130,1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path path="circle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вал 21"/>
          <p:cNvSpPr/>
          <p:nvPr/>
        </p:nvSpPr>
        <p:spPr bwMode="auto">
          <a:xfrm>
            <a:off x="7668344" y="229187"/>
            <a:ext cx="1490746" cy="1039572"/>
          </a:xfrm>
          <a:prstGeom prst="ellipse">
            <a:avLst/>
          </a:prstGeom>
          <a:ln>
            <a:headEnd type="none" w="med" len="med"/>
            <a:tailEnd type="none" w="med" len="med"/>
          </a:ln>
          <a:ex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  <p:pic>
        <p:nvPicPr>
          <p:cNvPr id="18" name="Picture 3" descr="C:\Users\Олег\Desktop\бюджет\diletantme_6447582_19415673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76000" y="252000"/>
            <a:ext cx="1285884" cy="909763"/>
          </a:xfrm>
          <a:prstGeom prst="rect">
            <a:avLst/>
          </a:prstGeom>
          <a:noFill/>
        </p:spPr>
      </p:pic>
      <p:sp>
        <p:nvSpPr>
          <p:cNvPr id="11" name="TextBox 10"/>
          <p:cNvSpPr txBox="1"/>
          <p:nvPr/>
        </p:nvSpPr>
        <p:spPr>
          <a:xfrm>
            <a:off x="500034" y="642918"/>
            <a:ext cx="7072362" cy="92333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Информация о бюджете городского округа Анадырь на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2025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 и плановый период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2026 </a:t>
            </a:r>
            <a:r>
              <a:rPr lang="ru-RU" b="1" cap="all" dirty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cap="all" dirty="0" smtClean="0">
                <a:ln w="0"/>
                <a:solidFill>
                  <a:schemeClr val="bg2">
                    <a:lumMod val="10000"/>
                  </a:schemeClr>
                </a:solidFill>
                <a:effectLst>
                  <a:reflection blurRad="12700" stA="0" endPos="50000" dist="5000" dir="5400000" sy="-100000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2027 годов</a:t>
            </a:r>
            <a:endParaRPr lang="ru-RU" b="1" cap="all" dirty="0">
              <a:ln w="0"/>
              <a:solidFill>
                <a:schemeClr val="bg2">
                  <a:lumMod val="10000"/>
                </a:schemeClr>
              </a:solidFill>
              <a:effectLst>
                <a:reflection blurRad="12700" stA="0" endPos="50000" dist="5000" dir="5400000" sy="-100000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0" y="1643050"/>
            <a:ext cx="91440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200000"/>
              </a:lnSpc>
            </a:pPr>
            <a:r>
              <a:rPr lang="ru-RU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Наибольший удельный вес в структуре налоговых доходов, как и ранее, ожидается от поступлений налога на доходы физических лиц, который составит в 2025 году – 83,4%, в 2026 году – 84,1%, в 2026 году – 84,9%. </a:t>
            </a:r>
          </a:p>
          <a:p>
            <a:pPr indent="457200" algn="just">
              <a:lnSpc>
                <a:spcPct val="200000"/>
              </a:lnSpc>
            </a:pPr>
            <a:r>
              <a:rPr lang="ru-RU" b="1" dirty="0" smtClean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Неналоговые доходы бюджета городского округа Анадырь на 2025 год прогнозируются в объеме 108 650,9 тыс. рублей, в 2026 году – в объеме 85 438,6 тыс. рублей, в 2027 году – в объеме 85 087,8 тыс. рублей. 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1650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27136</TotalTime>
  <Words>1440</Words>
  <Application>Microsoft Office PowerPoint</Application>
  <PresentationFormat>Экран (4:3)</PresentationFormat>
  <Paragraphs>311</Paragraphs>
  <Slides>21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9" baseType="lpstr">
      <vt:lpstr>Arial</vt:lpstr>
      <vt:lpstr>Calibri</vt:lpstr>
      <vt:lpstr>Constantia</vt:lpstr>
      <vt:lpstr>Georgia</vt:lpstr>
      <vt:lpstr>Times New Roman</vt:lpstr>
      <vt:lpstr>Verdana</vt:lpstr>
      <vt:lpstr>Wingdings 2</vt:lpstr>
      <vt:lpstr>Поток</vt:lpstr>
      <vt:lpstr>Презентация PowerPoint</vt:lpstr>
      <vt:lpstr>Основные понятия и термины, используемые в бюджетном процессе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sinbin</dc:creator>
  <cp:lastModifiedBy>Татьяна Микитюк</cp:lastModifiedBy>
  <cp:revision>1519</cp:revision>
  <dcterms:created xsi:type="dcterms:W3CDTF">2004-02-12T06:43:32Z</dcterms:created>
  <dcterms:modified xsi:type="dcterms:W3CDTF">2025-04-11T04:04:34Z</dcterms:modified>
</cp:coreProperties>
</file>