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6" r:id="rId1"/>
  </p:sldMasterIdLst>
  <p:notesMasterIdLst>
    <p:notesMasterId r:id="rId23"/>
  </p:notesMasterIdLst>
  <p:sldIdLst>
    <p:sldId id="284" r:id="rId2"/>
    <p:sldId id="294" r:id="rId3"/>
    <p:sldId id="338" r:id="rId4"/>
    <p:sldId id="339" r:id="rId5"/>
    <p:sldId id="340" r:id="rId6"/>
    <p:sldId id="374" r:id="rId7"/>
    <p:sldId id="375" r:id="rId8"/>
    <p:sldId id="342" r:id="rId9"/>
    <p:sldId id="343" r:id="rId10"/>
    <p:sldId id="344" r:id="rId11"/>
    <p:sldId id="345" r:id="rId12"/>
    <p:sldId id="346" r:id="rId13"/>
    <p:sldId id="347" r:id="rId14"/>
    <p:sldId id="348" r:id="rId15"/>
    <p:sldId id="370" r:id="rId16"/>
    <p:sldId id="376" r:id="rId17"/>
    <p:sldId id="377" r:id="rId18"/>
    <p:sldId id="361" r:id="rId19"/>
    <p:sldId id="368" r:id="rId20"/>
    <p:sldId id="366" r:id="rId21"/>
    <p:sldId id="367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CC00"/>
    <a:srgbClr val="1C04AC"/>
    <a:srgbClr val="009600"/>
    <a:srgbClr val="9856B6"/>
    <a:srgbClr val="D8650E"/>
    <a:srgbClr val="F05656"/>
    <a:srgbClr val="4E31F9"/>
    <a:srgbClr val="2306D4"/>
    <a:srgbClr val="66FF99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6980" autoAdjust="0"/>
  </p:normalViewPr>
  <p:slideViewPr>
    <p:cSldViewPr>
      <p:cViewPr varScale="1">
        <p:scale>
          <a:sx n="111" d="100"/>
          <a:sy n="111" d="100"/>
        </p:scale>
        <p:origin x="174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958333333333361"/>
          <c:y val="9.062500000000033E-2"/>
          <c:w val="0.8291666666666665"/>
          <c:h val="0.806250000000000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0-F001-4CB5-BB38-FFA12EEC349F}"/>
              </c:ext>
            </c:extLst>
          </c:dPt>
          <c:dPt>
            <c:idx val="2"/>
            <c:invertIfNegative val="0"/>
            <c:bubble3D val="0"/>
            <c:explosion val="7"/>
            <c:extLst>
              <c:ext xmlns:c16="http://schemas.microsoft.com/office/drawing/2014/chart" uri="{C3380CC4-5D6E-409C-BE32-E72D297353CC}">
                <c16:uniqueId val="{00000001-F001-4CB5-BB38-FFA12EEC349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поступления</c:v>
                </c:pt>
                <c:pt idx="1">
                  <c:v>Неналоговые поступления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0.32252027380847592</c:v>
                </c:pt>
                <c:pt idx="1">
                  <c:v>3.6839889909147779E-2</c:v>
                </c:pt>
                <c:pt idx="2">
                  <c:v>0.6406398362823762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01-4CB5-BB38-FFA12EEC3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202199648"/>
        <c:axId val="202197296"/>
        <c:axId val="0"/>
      </c:bar3DChart>
      <c:catAx>
        <c:axId val="2021996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2197296"/>
        <c:crosses val="autoZero"/>
        <c:auto val="1"/>
        <c:lblAlgn val="ctr"/>
        <c:lblOffset val="100"/>
        <c:noMultiLvlLbl val="0"/>
      </c:catAx>
      <c:valAx>
        <c:axId val="2021972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2199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958333333333361"/>
          <c:y val="9.062500000000033E-2"/>
          <c:w val="0.8291666666666665"/>
          <c:h val="0.806250000000000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0-F001-4CB5-BB38-FFA12EEC349F}"/>
              </c:ext>
            </c:extLst>
          </c:dPt>
          <c:dPt>
            <c:idx val="2"/>
            <c:invertIfNegative val="0"/>
            <c:bubble3D val="0"/>
            <c:explosion val="7"/>
            <c:extLst>
              <c:ext xmlns:c16="http://schemas.microsoft.com/office/drawing/2014/chart" uri="{C3380CC4-5D6E-409C-BE32-E72D297353CC}">
                <c16:uniqueId val="{00000001-F001-4CB5-BB38-FFA12EEC349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поступления</c:v>
                </c:pt>
                <c:pt idx="1">
                  <c:v>Неналоговые поступления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0.42305364561708758</c:v>
                </c:pt>
                <c:pt idx="1">
                  <c:v>3.5791952015879418E-2</c:v>
                </c:pt>
                <c:pt idx="2">
                  <c:v>0.54115440236703294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01-4CB5-BB38-FFA12EEC3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202199256"/>
        <c:axId val="202200040"/>
        <c:axId val="0"/>
      </c:bar3DChart>
      <c:catAx>
        <c:axId val="2021992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2200040"/>
        <c:crosses val="autoZero"/>
        <c:auto val="1"/>
        <c:lblAlgn val="ctr"/>
        <c:lblOffset val="100"/>
        <c:noMultiLvlLbl val="0"/>
      </c:catAx>
      <c:valAx>
        <c:axId val="202200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21992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958333333333361"/>
          <c:y val="9.062500000000033E-2"/>
          <c:w val="0.8291666666666665"/>
          <c:h val="0.806250000000000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0-F001-4CB5-BB38-FFA12EEC349F}"/>
              </c:ext>
            </c:extLst>
          </c:dPt>
          <c:dPt>
            <c:idx val="2"/>
            <c:invertIfNegative val="0"/>
            <c:bubble3D val="0"/>
            <c:explosion val="7"/>
            <c:extLst>
              <c:ext xmlns:c16="http://schemas.microsoft.com/office/drawing/2014/chart" uri="{C3380CC4-5D6E-409C-BE32-E72D297353CC}">
                <c16:uniqueId val="{00000001-F001-4CB5-BB38-FFA12EEC349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поступления</c:v>
                </c:pt>
                <c:pt idx="1">
                  <c:v>Неналоговые поступления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0.47781152874206601</c:v>
                </c:pt>
                <c:pt idx="1">
                  <c:v>3.7885370837421474E-2</c:v>
                </c:pt>
                <c:pt idx="2">
                  <c:v>0.48430310042051217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01-4CB5-BB38-FFA12EEC3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202198472"/>
        <c:axId val="202197688"/>
        <c:axId val="0"/>
      </c:bar3DChart>
      <c:catAx>
        <c:axId val="2021984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2197688"/>
        <c:crosses val="autoZero"/>
        <c:auto val="1"/>
        <c:lblAlgn val="ctr"/>
        <c:lblOffset val="100"/>
        <c:noMultiLvlLbl val="0"/>
      </c:catAx>
      <c:valAx>
        <c:axId val="2021976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21984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Лист1!$A$2:$A$5</c:f>
              <c:strCache>
                <c:ptCount val="3"/>
                <c:pt idx="0">
                  <c:v>Субсидии</c:v>
                </c:pt>
                <c:pt idx="1">
                  <c:v>Субвенции</c:v>
                </c:pt>
                <c:pt idx="2">
                  <c:v>Межбюджетные трансферы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575819.9</c:v>
                </c:pt>
                <c:pt idx="1">
                  <c:v>1268958.2</c:v>
                </c:pt>
                <c:pt idx="2">
                  <c:v>44528.1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CB2-443F-9AB7-BE6244AB5F2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2026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Лист1!$A$2:$A$5</c:f>
              <c:strCache>
                <c:ptCount val="3"/>
                <c:pt idx="0">
                  <c:v>Субсидии</c:v>
                </c:pt>
                <c:pt idx="1">
                  <c:v>Субвенции</c:v>
                </c:pt>
                <c:pt idx="2">
                  <c:v>Межбюджетные трансферы</c:v>
                </c:pt>
              </c:strCache>
            </c:strRef>
          </c:cat>
          <c:val>
            <c:numRef>
              <c:f>Лист1!$C$2:$C$5</c:f>
              <c:numCache>
                <c:formatCode>#,##0.00</c:formatCode>
                <c:ptCount val="4"/>
                <c:pt idx="0">
                  <c:v>435838.8</c:v>
                </c:pt>
                <c:pt idx="1">
                  <c:v>811417.2</c:v>
                </c:pt>
                <c:pt idx="2">
                  <c:v>44528.1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78-4279-8A46-50F7627E868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6458517195356684E-3"/>
                  <c:y val="-8.99753145439659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078-4279-8A46-50F7627E86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Лист1!$A$2:$A$5</c:f>
              <c:strCache>
                <c:ptCount val="3"/>
                <c:pt idx="0">
                  <c:v>Субсидии</c:v>
                </c:pt>
                <c:pt idx="1">
                  <c:v>Субвенции</c:v>
                </c:pt>
                <c:pt idx="2">
                  <c:v>Межбюджетные трансферы</c:v>
                </c:pt>
              </c:strCache>
            </c:strRef>
          </c:cat>
          <c:val>
            <c:numRef>
              <c:f>Лист1!$D$2:$D$5</c:f>
              <c:numCache>
                <c:formatCode>#,##0.00</c:formatCode>
                <c:ptCount val="4"/>
                <c:pt idx="0">
                  <c:v>235574.8</c:v>
                </c:pt>
                <c:pt idx="1">
                  <c:v>807606.8</c:v>
                </c:pt>
                <c:pt idx="2">
                  <c:v>44528.1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78-4279-8A46-50F7627E86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47900720"/>
        <c:axId val="347901112"/>
        <c:axId val="0"/>
      </c:bar3DChart>
      <c:catAx>
        <c:axId val="3479007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47901112"/>
        <c:crosses val="autoZero"/>
        <c:auto val="1"/>
        <c:lblAlgn val="ctr"/>
        <c:lblOffset val="100"/>
        <c:noMultiLvlLbl val="0"/>
      </c:catAx>
      <c:valAx>
        <c:axId val="3479011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4790072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2025 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объем кредита (тыс. руб.)</c:v>
                </c:pt>
              </c:strCache>
            </c:strRef>
          </c:cat>
          <c:val>
            <c:numRef>
              <c:f>Лист1!$B$2</c:f>
              <c:numCache>
                <c:formatCode>_-* #\ ##0.0\ _₽_-;\-* #\ ##0.0\ _₽_-;_-* "-"??\ _₽_-;_-@_-</c:formatCode>
                <c:ptCount val="1"/>
                <c:pt idx="0">
                  <c:v>114000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FC-4A12-AD4F-E3A7BDA825E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2026 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объем кредита (тыс. руб.)</c:v>
                </c:pt>
              </c:strCache>
            </c:strRef>
          </c:cat>
          <c:val>
            <c:numRef>
              <c:f>Лист1!$C$2</c:f>
              <c:numCache>
                <c:formatCode>_-* #\ ##0.0\ _₽_-;\-* #\ ##0.0\ _₽_-;_-* "-"??\ _₽_-;_-@_-</c:formatCode>
                <c:ptCount val="1"/>
                <c:pt idx="0">
                  <c:v>40000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FC-4A12-AD4F-E3A7BDA825E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2027 г.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F46-4550-9105-64C3DB2276B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объем кредита (тыс. руб.)</c:v>
                </c:pt>
              </c:strCache>
            </c:strRef>
          </c:cat>
          <c:val>
            <c:numRef>
              <c:f>Лист1!$D$2</c:f>
              <c:numCache>
                <c:formatCode>_-* #\ ##0.0\ _₽_-;\-* #\ ##0.0\ _₽_-;_-* "-"??\ _₽_-;_-@_-</c:formatCode>
                <c:ptCount val="1"/>
                <c:pt idx="0">
                  <c:v>40000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FC-4A12-AD4F-E3A7BDA825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7905032"/>
        <c:axId val="347903856"/>
        <c:axId val="0"/>
      </c:bar3DChart>
      <c:catAx>
        <c:axId val="3479050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47903856"/>
        <c:crosses val="autoZero"/>
        <c:auto val="1"/>
        <c:lblAlgn val="ctr"/>
        <c:lblOffset val="100"/>
        <c:noMultiLvlLbl val="0"/>
      </c:catAx>
      <c:valAx>
        <c:axId val="347903856"/>
        <c:scaling>
          <c:orientation val="minMax"/>
          <c:max val="80000"/>
        </c:scaling>
        <c:delete val="0"/>
        <c:axPos val="l"/>
        <c:majorGridlines/>
        <c:numFmt formatCode="#,##0.0" sourceLinked="0"/>
        <c:majorTickMark val="out"/>
        <c:minorTickMark val="none"/>
        <c:tickLblPos val="nextTo"/>
        <c:crossAx val="347905032"/>
        <c:crosses val="autoZero"/>
        <c:crossBetween val="between"/>
        <c:majorUnit val="20000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130929212756899E-2"/>
          <c:y val="4.8611208320501691E-2"/>
          <c:w val="0.83911859414373813"/>
          <c:h val="0.813889316610208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11"/>
            <c:extLst>
              <c:ext xmlns:c16="http://schemas.microsoft.com/office/drawing/2014/chart" uri="{C3380CC4-5D6E-409C-BE32-E72D297353CC}">
                <c16:uniqueId val="{00000000-00F9-4790-AB20-FF7DC2FF906E}"/>
              </c:ext>
            </c:extLst>
          </c:dPt>
          <c:dPt>
            <c:idx val="2"/>
            <c:bubble3D val="0"/>
            <c:explosion val="16"/>
            <c:extLst>
              <c:ext xmlns:c16="http://schemas.microsoft.com/office/drawing/2014/chart" uri="{C3380CC4-5D6E-409C-BE32-E72D297353CC}">
                <c16:uniqueId val="{00000001-00F9-4790-AB20-FF7DC2FF906E}"/>
              </c:ext>
            </c:extLst>
          </c:dPt>
          <c:dPt>
            <c:idx val="3"/>
            <c:bubble3D val="0"/>
            <c:explosion val="7"/>
            <c:extLst>
              <c:ext xmlns:c16="http://schemas.microsoft.com/office/drawing/2014/chart" uri="{C3380CC4-5D6E-409C-BE32-E72D297353CC}">
                <c16:uniqueId val="{00000002-00F9-4790-AB20-FF7DC2FF906E}"/>
              </c:ext>
            </c:extLst>
          </c:dPt>
          <c:dPt>
            <c:idx val="5"/>
            <c:bubble3D val="0"/>
            <c:explosion val="16"/>
            <c:extLst>
              <c:ext xmlns:c16="http://schemas.microsoft.com/office/drawing/2014/chart" uri="{C3380CC4-5D6E-409C-BE32-E72D297353CC}">
                <c16:uniqueId val="{00000003-00F9-4790-AB20-FF7DC2FF906E}"/>
              </c:ext>
            </c:extLst>
          </c:dPt>
          <c:dPt>
            <c:idx val="7"/>
            <c:bubble3D val="0"/>
            <c:explosion val="14"/>
            <c:extLst>
              <c:ext xmlns:c16="http://schemas.microsoft.com/office/drawing/2014/chart" uri="{C3380CC4-5D6E-409C-BE32-E72D297353CC}">
                <c16:uniqueId val="{00000004-00F9-4790-AB20-FF7DC2FF906E}"/>
              </c:ext>
            </c:extLst>
          </c:dPt>
          <c:dLbls>
            <c:dLbl>
              <c:idx val="0"/>
              <c:layout>
                <c:manualLayout>
                  <c:x val="-0.13188249976691155"/>
                  <c:y val="-7.1254969344046589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0F9-4790-AB20-FF7DC2FF906E}"/>
                </c:ext>
              </c:extLst>
            </c:dLbl>
            <c:dLbl>
              <c:idx val="1"/>
              <c:layout>
                <c:manualLayout>
                  <c:x val="-2.9283428165463816E-2"/>
                  <c:y val="-2.784757412021616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0F9-4790-AB20-FF7DC2FF906E}"/>
                </c:ext>
              </c:extLst>
            </c:dLbl>
            <c:dLbl>
              <c:idx val="2"/>
              <c:layout>
                <c:manualLayout>
                  <c:x val="-0.1059611323965787"/>
                  <c:y val="-6.014240495254637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0F9-4790-AB20-FF7DC2FF906E}"/>
                </c:ext>
              </c:extLst>
            </c:dLbl>
            <c:dLbl>
              <c:idx val="3"/>
              <c:layout>
                <c:manualLayout>
                  <c:x val="-5.9273698807537224E-2"/>
                  <c:y val="-4.998302724040426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0F9-4790-AB20-FF7DC2FF906E}"/>
                </c:ext>
              </c:extLst>
            </c:dLbl>
            <c:dLbl>
              <c:idx val="4"/>
              <c:layout>
                <c:manualLayout>
                  <c:x val="-5.6863319729869048E-3"/>
                  <c:y val="-0.2131929522802990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0F9-4790-AB20-FF7DC2FF906E}"/>
                </c:ext>
              </c:extLst>
            </c:dLbl>
            <c:dLbl>
              <c:idx val="5"/>
              <c:layout>
                <c:manualLayout>
                  <c:x val="2.2514807861876013E-2"/>
                  <c:y val="-0.1823670525490637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0F9-4790-AB20-FF7DC2FF906E}"/>
                </c:ext>
              </c:extLst>
            </c:dLbl>
            <c:dLbl>
              <c:idx val="6"/>
              <c:layout>
                <c:manualLayout>
                  <c:x val="6.9288798832682533E-2"/>
                  <c:y val="-0.1304824638147764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0F9-4790-AB20-FF7DC2FF906E}"/>
                </c:ext>
              </c:extLst>
            </c:dLbl>
            <c:dLbl>
              <c:idx val="7"/>
              <c:layout>
                <c:manualLayout>
                  <c:x val="8.8979575796912236E-2"/>
                  <c:y val="-5.317919909571936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0F9-4790-AB20-FF7DC2FF906E}"/>
                </c:ext>
              </c:extLst>
            </c:dLbl>
            <c:dLbl>
              <c:idx val="8"/>
              <c:layout>
                <c:manualLayout>
                  <c:x val="7.0414943759533832E-2"/>
                  <c:y val="5.057926103754304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0F9-4790-AB20-FF7DC2FF906E}"/>
                </c:ext>
              </c:extLst>
            </c:dLbl>
            <c:dLbl>
              <c:idx val="10"/>
              <c:layout>
                <c:manualLayout>
                  <c:x val="-0.12314213055986702"/>
                  <c:y val="5.5485175956773705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0B-488E-B99B-DC7D729F592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12.011088548677813</c:v>
                </c:pt>
                <c:pt idx="1">
                  <c:v>0.24275186357369383</c:v>
                </c:pt>
                <c:pt idx="2">
                  <c:v>10.812876666786178</c:v>
                </c:pt>
                <c:pt idx="3">
                  <c:v>11.745556594948548</c:v>
                </c:pt>
                <c:pt idx="4">
                  <c:v>0.11382874352597594</c:v>
                </c:pt>
                <c:pt idx="5">
                  <c:v>58.657757583856736</c:v>
                </c:pt>
                <c:pt idx="6">
                  <c:v>2.529952445054318</c:v>
                </c:pt>
                <c:pt idx="7">
                  <c:v>3.7013947060491579</c:v>
                </c:pt>
                <c:pt idx="8">
                  <c:v>0.18263511112994329</c:v>
                </c:pt>
                <c:pt idx="9" formatCode="#,##0.000">
                  <c:v>2.1577363976232303E-3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0F9-4790-AB20-FF7DC2FF90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130929212756899E-2"/>
          <c:y val="4.8611208320501691E-2"/>
          <c:w val="0.83911859414373813"/>
          <c:h val="0.813889316610208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8"/>
          <c:dPt>
            <c:idx val="0"/>
            <c:bubble3D val="0"/>
            <c:explosion val="4"/>
            <c:extLst>
              <c:ext xmlns:c16="http://schemas.microsoft.com/office/drawing/2014/chart" uri="{C3380CC4-5D6E-409C-BE32-E72D297353CC}">
                <c16:uniqueId val="{00000000-00F9-4790-AB20-FF7DC2FF906E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1-00F9-4790-AB20-FF7DC2FF906E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2-00F9-4790-AB20-FF7DC2FF906E}"/>
              </c:ext>
            </c:extLst>
          </c:dPt>
          <c:dPt>
            <c:idx val="4"/>
            <c:bubble3D val="0"/>
            <c:explosion val="4"/>
            <c:extLst>
              <c:ext xmlns:c16="http://schemas.microsoft.com/office/drawing/2014/chart" uri="{C3380CC4-5D6E-409C-BE32-E72D297353CC}">
                <c16:uniqueId val="{00000006-00F9-4790-AB20-FF7DC2FF906E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3-00F9-4790-AB20-FF7DC2FF906E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4-00F9-4790-AB20-FF7DC2FF906E}"/>
              </c:ext>
            </c:extLst>
          </c:dPt>
          <c:dLbls>
            <c:dLbl>
              <c:idx val="0"/>
              <c:layout>
                <c:manualLayout>
                  <c:x val="-0.12046571767485544"/>
                  <c:y val="-1.435668018729432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0F9-4790-AB20-FF7DC2FF906E}"/>
                </c:ext>
              </c:extLst>
            </c:dLbl>
            <c:dLbl>
              <c:idx val="1"/>
              <c:layout>
                <c:manualLayout>
                  <c:x val="-9.0870309026982288E-2"/>
                  <c:y val="-0.1218907001427822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0F9-4790-AB20-FF7DC2FF906E}"/>
                </c:ext>
              </c:extLst>
            </c:dLbl>
            <c:dLbl>
              <c:idx val="2"/>
              <c:layout>
                <c:manualLayout>
                  <c:x val="-1.6067567154530112E-2"/>
                  <c:y val="-0.2619488256998606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947907610140412"/>
                      <c:h val="0.125912294494576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0F9-4790-AB20-FF7DC2FF906E}"/>
                </c:ext>
              </c:extLst>
            </c:dLbl>
            <c:dLbl>
              <c:idx val="3"/>
              <c:layout>
                <c:manualLayout>
                  <c:x val="-2.6398075087116023E-2"/>
                  <c:y val="-0.1749821523558890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0F9-4790-AB20-FF7DC2FF906E}"/>
                </c:ext>
              </c:extLst>
            </c:dLbl>
            <c:dLbl>
              <c:idx val="4"/>
              <c:layout>
                <c:manualLayout>
                  <c:x val="6.7707649746196807E-2"/>
                  <c:y val="-0.2243039856238976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0F9-4790-AB20-FF7DC2FF906E}"/>
                </c:ext>
              </c:extLst>
            </c:dLbl>
            <c:dLbl>
              <c:idx val="5"/>
              <c:layout>
                <c:manualLayout>
                  <c:x val="5.3466884499827325E-2"/>
                  <c:y val="-0.2917655203122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22504270850639"/>
                      <c:h val="0.128366725186478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0F9-4790-AB20-FF7DC2FF906E}"/>
                </c:ext>
              </c:extLst>
            </c:dLbl>
            <c:dLbl>
              <c:idx val="6"/>
              <c:layout>
                <c:manualLayout>
                  <c:x val="9.901895158184934E-2"/>
                  <c:y val="-0.6029780554569917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0F9-4790-AB20-FF7DC2FF906E}"/>
                </c:ext>
              </c:extLst>
            </c:dLbl>
            <c:dLbl>
              <c:idx val="7"/>
              <c:layout>
                <c:manualLayout>
                  <c:x val="0.12433781835213703"/>
                  <c:y val="-0.2398624281934075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0F9-4790-AB20-FF7DC2FF906E}"/>
                </c:ext>
              </c:extLst>
            </c:dLbl>
            <c:dLbl>
              <c:idx val="8"/>
              <c:layout>
                <c:manualLayout>
                  <c:x val="0.10707992484659085"/>
                  <c:y val="-4.81628876164501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710963553308982"/>
                      <c:h val="0.24421585384425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00F9-4790-AB20-FF7DC2FF906E}"/>
                </c:ext>
              </c:extLst>
            </c:dLbl>
            <c:dLbl>
              <c:idx val="9"/>
              <c:layout>
                <c:manualLayout>
                  <c:x val="-0.1404228929218915"/>
                  <c:y val="3.737170284922683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221993173420025"/>
                      <c:h val="0.1332755865702829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6E6B-4A5B-9018-1BC0D08B92D2}"/>
                </c:ext>
              </c:extLst>
            </c:dLbl>
            <c:dLbl>
              <c:idx val="10"/>
              <c:layout>
                <c:manualLayout>
                  <c:x val="-9.5415515243731069E-2"/>
                  <c:y val="2.141782909655925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0B-488E-B99B-DC7D729F592C}"/>
                </c:ext>
              </c:extLst>
            </c:dLbl>
            <c:dLbl>
              <c:idx val="11"/>
              <c:layout>
                <c:manualLayout>
                  <c:x val="0.2288340420337919"/>
                  <c:y val="1.4589947734154615E-2"/>
                </c:manualLayout>
              </c:layout>
              <c:tx>
                <c:rich>
                  <a:bodyPr/>
                  <a:lstStyle/>
                  <a:p>
                    <a:fld id="{7CA06319-E0D8-434C-9ED5-F4CCF46EAA6C}" type="CATEGORYNAME">
                      <a:rPr lang="en-US" dirty="0"/>
                      <a:pPr/>
                      <a:t>[ИМЯ КАТЕГОРИИ]</a:t>
                    </a:fld>
                    <a:r>
                      <a:rPr lang="en-US" baseline="0" dirty="0"/>
                      <a:t>
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907904137263945E-2"/>
                      <c:h val="8.639596035495318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1690-4360-BC1B-185B111CBA00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Лист1!$A$2:$A$16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Лист1!$B$2:$B$16</c:f>
              <c:numCache>
                <c:formatCode>#,##0.00</c:formatCode>
                <c:ptCount val="15"/>
                <c:pt idx="0">
                  <c:v>15.326881097094926</c:v>
                </c:pt>
                <c:pt idx="1">
                  <c:v>0.36208107303215292</c:v>
                </c:pt>
                <c:pt idx="2">
                  <c:v>11.406496370873704</c:v>
                </c:pt>
                <c:pt idx="3">
                  <c:v>7.6216155597336783</c:v>
                </c:pt>
                <c:pt idx="4">
                  <c:v>8.8421813390590209</c:v>
                </c:pt>
                <c:pt idx="5">
                  <c:v>48.447400196146788</c:v>
                </c:pt>
                <c:pt idx="6">
                  <c:v>2.6002458139717159</c:v>
                </c:pt>
                <c:pt idx="7">
                  <c:v>3.9684055442072408</c:v>
                </c:pt>
                <c:pt idx="8">
                  <c:v>0.30388049514854842</c:v>
                </c:pt>
                <c:pt idx="9" formatCode="General">
                  <c:v>1.6756806415779012E-3</c:v>
                </c:pt>
                <c:pt idx="10">
                  <c:v>1.1191368300906328</c:v>
                </c:pt>
                <c:pt idx="12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0F9-4790-AB20-FF7DC2FF906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Лист1!$A$2:$A$16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Лист1!$C$2:$C$16</c:f>
              <c:numCache>
                <c:formatCode>General</c:formatCode>
                <c:ptCount val="15"/>
              </c:numCache>
            </c:numRef>
          </c:val>
          <c:extLst>
            <c:ext xmlns:c16="http://schemas.microsoft.com/office/drawing/2014/chart" uri="{C3380CC4-5D6E-409C-BE32-E72D297353CC}">
              <c16:uniqueId val="{00000009-1690-4360-BC1B-185B111CBA0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Лист1!$A$2:$A$16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Лист1!$D$2:$D$16</c:f>
              <c:numCache>
                <c:formatCode>General</c:formatCode>
                <c:ptCount val="15"/>
              </c:numCache>
            </c:numRef>
          </c:val>
          <c:extLst>
            <c:ext xmlns:c16="http://schemas.microsoft.com/office/drawing/2014/chart" uri="{C3380CC4-5D6E-409C-BE32-E72D297353CC}">
              <c16:uniqueId val="{0000000A-1690-4360-BC1B-185B111CBA0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Столбец4</c:v>
                </c:pt>
              </c:strCache>
            </c:strRef>
          </c:tx>
          <c:cat>
            <c:strRef>
              <c:f>Лист1!$A$2:$A$16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Лист1!$E$2:$E$16</c:f>
              <c:numCache>
                <c:formatCode>General</c:formatCode>
                <c:ptCount val="15"/>
                <c:pt idx="0">
                  <c:v>15.326881097094926</c:v>
                </c:pt>
                <c:pt idx="1">
                  <c:v>0.36208107303215292</c:v>
                </c:pt>
                <c:pt idx="2">
                  <c:v>11.406496370873704</c:v>
                </c:pt>
                <c:pt idx="3">
                  <c:v>7.6216155597336783</c:v>
                </c:pt>
                <c:pt idx="4">
                  <c:v>8.8421813390590209</c:v>
                </c:pt>
                <c:pt idx="5">
                  <c:v>48.447400196146788</c:v>
                </c:pt>
                <c:pt idx="6">
                  <c:v>2.6002458139717159</c:v>
                </c:pt>
                <c:pt idx="7">
                  <c:v>3.9684055442072408</c:v>
                </c:pt>
                <c:pt idx="8">
                  <c:v>0.30388049514854842</c:v>
                </c:pt>
                <c:pt idx="9">
                  <c:v>1.6756806415779012E-3</c:v>
                </c:pt>
                <c:pt idx="10">
                  <c:v>1.1191368300906328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690-4360-BC1B-185B111CBA00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Столбец5</c:v>
                </c:pt>
              </c:strCache>
            </c:strRef>
          </c:tx>
          <c:cat>
            <c:strRef>
              <c:f>Лист1!$A$2:$A$16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Лист1!$F$2:$F$16</c:f>
              <c:numCache>
                <c:formatCode>General</c:formatCode>
                <c:ptCount val="15"/>
                <c:pt idx="0">
                  <c:v>0.15326881097094927</c:v>
                </c:pt>
                <c:pt idx="1">
                  <c:v>3.6208107303215293E-3</c:v>
                </c:pt>
                <c:pt idx="2">
                  <c:v>0.11406496370873703</c:v>
                </c:pt>
                <c:pt idx="3">
                  <c:v>7.6216155597336785E-2</c:v>
                </c:pt>
                <c:pt idx="4">
                  <c:v>8.8421813390590215E-2</c:v>
                </c:pt>
                <c:pt idx="5">
                  <c:v>0.48447400196146789</c:v>
                </c:pt>
                <c:pt idx="6">
                  <c:v>2.6002458139717161E-2</c:v>
                </c:pt>
                <c:pt idx="7">
                  <c:v>3.9684055442072409E-2</c:v>
                </c:pt>
                <c:pt idx="8">
                  <c:v>3.0388049514854841E-3</c:v>
                </c:pt>
                <c:pt idx="9" formatCode="0.00E+00">
                  <c:v>1.6756806415779012E-5</c:v>
                </c:pt>
                <c:pt idx="10">
                  <c:v>1.1191368300906328E-2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690-4360-BC1B-185B111CBA00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Столбец6</c:v>
                </c:pt>
              </c:strCache>
            </c:strRef>
          </c:tx>
          <c:cat>
            <c:strRef>
              <c:f>Лист1!$A$2:$A$16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Лист1!$G$2:$G$16</c:f>
              <c:numCache>
                <c:formatCode>#\ ##0.0</c:formatCode>
                <c:ptCount val="15"/>
                <c:pt idx="0">
                  <c:v>365866.4</c:v>
                </c:pt>
                <c:pt idx="1">
                  <c:v>8643.2000000000007</c:v>
                </c:pt>
                <c:pt idx="2">
                  <c:v>272283.3</c:v>
                </c:pt>
                <c:pt idx="3">
                  <c:v>181934.8</c:v>
                </c:pt>
                <c:pt idx="4">
                  <c:v>211070.8</c:v>
                </c:pt>
                <c:pt idx="5" formatCode="#,##0.00">
                  <c:v>1156482.8999999999</c:v>
                </c:pt>
                <c:pt idx="6">
                  <c:v>62070.2</c:v>
                </c:pt>
                <c:pt idx="7">
                  <c:v>94729.4</c:v>
                </c:pt>
                <c:pt idx="8">
                  <c:v>7253.9</c:v>
                </c:pt>
                <c:pt idx="9">
                  <c:v>40</c:v>
                </c:pt>
                <c:pt idx="10">
                  <c:v>26714.799999999999</c:v>
                </c:pt>
                <c:pt idx="12" formatCode="#,##0.00">
                  <c:v>2387089.7000000002</c:v>
                </c:pt>
                <c:pt idx="14" formatCode="General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690-4360-BC1B-185B111CBA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130929212756899E-2"/>
          <c:y val="4.8611208320501691E-2"/>
          <c:w val="0.83911859414373813"/>
          <c:h val="0.813889316610208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11"/>
            <c:extLst>
              <c:ext xmlns:c16="http://schemas.microsoft.com/office/drawing/2014/chart" uri="{C3380CC4-5D6E-409C-BE32-E72D297353CC}">
                <c16:uniqueId val="{00000000-00F9-4790-AB20-FF7DC2FF906E}"/>
              </c:ext>
            </c:extLst>
          </c:dPt>
          <c:dPt>
            <c:idx val="2"/>
            <c:bubble3D val="0"/>
            <c:explosion val="16"/>
            <c:extLst>
              <c:ext xmlns:c16="http://schemas.microsoft.com/office/drawing/2014/chart" uri="{C3380CC4-5D6E-409C-BE32-E72D297353CC}">
                <c16:uniqueId val="{00000001-00F9-4790-AB20-FF7DC2FF906E}"/>
              </c:ext>
            </c:extLst>
          </c:dPt>
          <c:dPt>
            <c:idx val="3"/>
            <c:bubble3D val="0"/>
            <c:explosion val="7"/>
            <c:extLst>
              <c:ext xmlns:c16="http://schemas.microsoft.com/office/drawing/2014/chart" uri="{C3380CC4-5D6E-409C-BE32-E72D297353CC}">
                <c16:uniqueId val="{00000002-00F9-4790-AB20-FF7DC2FF906E}"/>
              </c:ext>
            </c:extLst>
          </c:dPt>
          <c:dPt>
            <c:idx val="5"/>
            <c:bubble3D val="0"/>
            <c:explosion val="16"/>
            <c:extLst>
              <c:ext xmlns:c16="http://schemas.microsoft.com/office/drawing/2014/chart" uri="{C3380CC4-5D6E-409C-BE32-E72D297353CC}">
                <c16:uniqueId val="{00000003-00F9-4790-AB20-FF7DC2FF906E}"/>
              </c:ext>
            </c:extLst>
          </c:dPt>
          <c:dPt>
            <c:idx val="7"/>
            <c:bubble3D val="0"/>
            <c:explosion val="14"/>
            <c:extLst>
              <c:ext xmlns:c16="http://schemas.microsoft.com/office/drawing/2014/chart" uri="{C3380CC4-5D6E-409C-BE32-E72D297353CC}">
                <c16:uniqueId val="{00000004-00F9-4790-AB20-FF7DC2FF906E}"/>
              </c:ext>
            </c:extLst>
          </c:dPt>
          <c:dLbls>
            <c:dLbl>
              <c:idx val="0"/>
              <c:layout>
                <c:manualLayout>
                  <c:x val="-1.9345061130829812E-2"/>
                  <c:y val="9.5410530809933083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0F9-4790-AB20-FF7DC2FF906E}"/>
                </c:ext>
              </c:extLst>
            </c:dLbl>
            <c:dLbl>
              <c:idx val="1"/>
              <c:layout>
                <c:manualLayout>
                  <c:x val="-2.9283428165463816E-2"/>
                  <c:y val="-2.784757412021616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0F9-4790-AB20-FF7DC2FF906E}"/>
                </c:ext>
              </c:extLst>
            </c:dLbl>
            <c:dLbl>
              <c:idx val="2"/>
              <c:layout>
                <c:manualLayout>
                  <c:x val="-4.6150880560830193E-2"/>
                  <c:y val="-0.1684749800526330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0F9-4790-AB20-FF7DC2FF906E}"/>
                </c:ext>
              </c:extLst>
            </c:dLbl>
            <c:dLbl>
              <c:idx val="3"/>
              <c:layout>
                <c:manualLayout>
                  <c:x val="8.2337388345472343E-3"/>
                  <c:y val="-0.1499823273327920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0F9-4790-AB20-FF7DC2FF906E}"/>
                </c:ext>
              </c:extLst>
            </c:dLbl>
            <c:dLbl>
              <c:idx val="4"/>
              <c:layout>
                <c:manualLayout>
                  <c:x val="-5.6863319729869048E-3"/>
                  <c:y val="-0.2131929522802990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0F9-4790-AB20-FF7DC2FF906E}"/>
                </c:ext>
              </c:extLst>
            </c:dLbl>
            <c:dLbl>
              <c:idx val="5"/>
              <c:layout>
                <c:manualLayout>
                  <c:x val="2.8839607780836045E-2"/>
                  <c:y val="-0.30181066099274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0F9-4790-AB20-FF7DC2FF906E}"/>
                </c:ext>
              </c:extLst>
            </c:dLbl>
            <c:dLbl>
              <c:idx val="6"/>
              <c:layout>
                <c:manualLayout>
                  <c:x val="0.12621223839729784"/>
                  <c:y val="-0.1471490138301744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0F9-4790-AB20-FF7DC2FF906E}"/>
                </c:ext>
              </c:extLst>
            </c:dLbl>
            <c:dLbl>
              <c:idx val="7"/>
              <c:layout>
                <c:manualLayout>
                  <c:x val="0.1126976447228254"/>
                  <c:y val="-5.873471576751868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0F9-4790-AB20-FF7DC2FF906E}"/>
                </c:ext>
              </c:extLst>
            </c:dLbl>
            <c:dLbl>
              <c:idx val="8"/>
              <c:layout>
                <c:manualLayout>
                  <c:x val="0.11192447156540536"/>
                  <c:y val="0.1033566694196367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0F9-4790-AB20-FF7DC2FF906E}"/>
                </c:ext>
              </c:extLst>
            </c:dLbl>
            <c:dLbl>
              <c:idx val="9"/>
              <c:layout>
                <c:manualLayout>
                  <c:x val="0.18116325158840502"/>
                  <c:y val="0.1026602613455023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E6B-4A5B-9018-1BC0D08B92D2}"/>
                </c:ext>
              </c:extLst>
            </c:dLbl>
            <c:dLbl>
              <c:idx val="10"/>
              <c:layout>
                <c:manualLayout>
                  <c:x val="-9.5415515243731069E-2"/>
                  <c:y val="2.141782909655925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0B-488E-B99B-DC7D729F592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Лист1!$A$2:$A$15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
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Лист1!$B$2:$B$15</c:f>
              <c:numCache>
                <c:formatCode>#,##0.00</c:formatCode>
                <c:ptCount val="14"/>
                <c:pt idx="0">
                  <c:v>16.484879195491274</c:v>
                </c:pt>
                <c:pt idx="1">
                  <c:v>0.40034858804976192</c:v>
                </c:pt>
                <c:pt idx="2">
                  <c:v>12.203931806284125</c:v>
                </c:pt>
                <c:pt idx="3">
                  <c:v>8.1192465246819516</c:v>
                </c:pt>
                <c:pt idx="4">
                  <c:v>0.10879776834017581</c:v>
                </c:pt>
                <c:pt idx="5">
                  <c:v>52.744750099685952</c:v>
                </c:pt>
                <c:pt idx="6">
                  <c:v>2.8343314621930475</c:v>
                </c:pt>
                <c:pt idx="7">
                  <c:v>4.3889518404865147</c:v>
                </c:pt>
                <c:pt idx="8">
                  <c:v>0.30052663559765058</c:v>
                </c:pt>
                <c:pt idx="9">
                  <c:v>3.5359274710557138E-4</c:v>
                </c:pt>
                <c:pt idx="10">
                  <c:v>2.413882486442438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0F9-4790-AB20-FF7DC2FF906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Лист1!$A$2:$A$15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
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Лист1!$C$2:$C$15</c:f>
              <c:numCache>
                <c:formatCode>General</c:formatCode>
                <c:ptCount val="14"/>
              </c:numCache>
            </c:numRef>
          </c:val>
          <c:extLst>
            <c:ext xmlns:c16="http://schemas.microsoft.com/office/drawing/2014/chart" uri="{C3380CC4-5D6E-409C-BE32-E72D297353CC}">
              <c16:uniqueId val="{00000005-306C-40D7-866C-1F237021D64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Лист1!$A$2:$A$15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
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Лист1!$D$2:$D$15</c:f>
              <c:numCache>
                <c:formatCode>General</c:formatCode>
                <c:ptCount val="14"/>
              </c:numCache>
            </c:numRef>
          </c:val>
          <c:extLst>
            <c:ext xmlns:c16="http://schemas.microsoft.com/office/drawing/2014/chart" uri="{C3380CC4-5D6E-409C-BE32-E72D297353CC}">
              <c16:uniqueId val="{00000006-306C-40D7-866C-1F237021D648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Столбец4</c:v>
                </c:pt>
              </c:strCache>
            </c:strRef>
          </c:tx>
          <c:cat>
            <c:strRef>
              <c:f>Лист1!$A$2:$A$15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
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Лист1!$E$2:$E$15</c:f>
              <c:numCache>
                <c:formatCode>0.0</c:formatCode>
                <c:ptCount val="14"/>
                <c:pt idx="0" formatCode="General">
                  <c:v>16.484879195491274</c:v>
                </c:pt>
                <c:pt idx="1">
                  <c:v>0.40034858804976192</c:v>
                </c:pt>
                <c:pt idx="2" formatCode="General">
                  <c:v>12.203931806284125</c:v>
                </c:pt>
                <c:pt idx="3" formatCode="General">
                  <c:v>8.1192465246819516</c:v>
                </c:pt>
                <c:pt idx="4" formatCode="General">
                  <c:v>0.10879776834017581</c:v>
                </c:pt>
                <c:pt idx="5" formatCode="General">
                  <c:v>52.744750099685952</c:v>
                </c:pt>
                <c:pt idx="6" formatCode="General">
                  <c:v>2.8343314621930475</c:v>
                </c:pt>
                <c:pt idx="7" formatCode="General">
                  <c:v>4.3889518404865147</c:v>
                </c:pt>
                <c:pt idx="8" formatCode="General">
                  <c:v>0.30052663559765058</c:v>
                </c:pt>
                <c:pt idx="9" formatCode="General">
                  <c:v>3.5359274710557138E-4</c:v>
                </c:pt>
                <c:pt idx="10" formatCode="General">
                  <c:v>2.413882486442438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06C-40D7-866C-1F237021D648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Столбец5</c:v>
                </c:pt>
              </c:strCache>
            </c:strRef>
          </c:tx>
          <c:cat>
            <c:strRef>
              <c:f>Лист1!$A$2:$A$15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
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Лист1!$F$2:$F$15</c:f>
              <c:numCache>
                <c:formatCode>General</c:formatCode>
                <c:ptCount val="14"/>
                <c:pt idx="0">
                  <c:v>0.16484879195491275</c:v>
                </c:pt>
                <c:pt idx="1">
                  <c:v>4.0034858804976186E-3</c:v>
                </c:pt>
                <c:pt idx="2">
                  <c:v>0.12203931806284124</c:v>
                </c:pt>
                <c:pt idx="3">
                  <c:v>8.1192465246819528E-2</c:v>
                </c:pt>
                <c:pt idx="4">
                  <c:v>1.0879776834017581E-3</c:v>
                </c:pt>
                <c:pt idx="5">
                  <c:v>0.52744750099685955</c:v>
                </c:pt>
                <c:pt idx="6">
                  <c:v>2.8343314621930474E-2</c:v>
                </c:pt>
                <c:pt idx="7">
                  <c:v>4.3889518404865144E-2</c:v>
                </c:pt>
                <c:pt idx="8">
                  <c:v>3.005266355976506E-3</c:v>
                </c:pt>
                <c:pt idx="9">
                  <c:v>3.5359274710557133E-6</c:v>
                </c:pt>
                <c:pt idx="10">
                  <c:v>2.4138824864424379E-2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06C-40D7-866C-1F237021D648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Столбец6</c:v>
                </c:pt>
              </c:strCache>
            </c:strRef>
          </c:tx>
          <c:cat>
            <c:strRef>
              <c:f>Лист1!$A$2:$A$15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
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Лист1!$G$2:$G$15</c:f>
              <c:numCache>
                <c:formatCode>#\ ##0.0</c:formatCode>
                <c:ptCount val="14"/>
                <c:pt idx="0">
                  <c:v>363644.5</c:v>
                </c:pt>
                <c:pt idx="1">
                  <c:v>8831.4</c:v>
                </c:pt>
                <c:pt idx="2">
                  <c:v>269209.90000000002</c:v>
                </c:pt>
                <c:pt idx="3">
                  <c:v>179104.7</c:v>
                </c:pt>
                <c:pt idx="4">
                  <c:v>2400</c:v>
                </c:pt>
                <c:pt idx="5" formatCode="#,##0.00">
                  <c:v>1163511</c:v>
                </c:pt>
                <c:pt idx="6">
                  <c:v>62523.3</c:v>
                </c:pt>
                <c:pt idx="7">
                  <c:v>96817.1</c:v>
                </c:pt>
                <c:pt idx="8">
                  <c:v>6629.4</c:v>
                </c:pt>
                <c:pt idx="9">
                  <c:v>7.8</c:v>
                </c:pt>
                <c:pt idx="10">
                  <c:v>53248.5</c:v>
                </c:pt>
                <c:pt idx="11" formatCode="#,##0.00">
                  <c:v>2205927.6</c:v>
                </c:pt>
                <c:pt idx="13" formatCode="General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06C-40D7-866C-1F237021D6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26476-71DF-424A-A447-09D0D8D120DB}" type="datetimeFigureOut">
              <a:rPr lang="ru-RU" smtClean="0"/>
              <a:pPr/>
              <a:t>26.05.2025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E30734-46D2-4082-A789-90C7BADBE8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522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30734-46D2-4082-A789-90C7BADBE88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893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5/26/2025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B97365-EBCA-4027-87D5-99FC1D4DF0BB}" type="datetimeFigureOut">
              <a:rPr lang="en-US" smtClean="0"/>
              <a:pPr/>
              <a:t>5/26/2025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ransition spd="slow">
    <p:split orient="vert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06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 bwMode="gray">
          <a:xfrm>
            <a:off x="0" y="3071810"/>
            <a:ext cx="9144000" cy="94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1" hangingPunct="1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 решению Совета депутатов городского округа Анадырь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 бюджете городского округа Анадырь на 202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год и плановый период 2026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2027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годов» (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 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Совета депутатов городского округа Анадырь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от 20.03.2025 № 71, от 16.05.2025 № 87)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1" hangingPunct="1">
              <a:defRPr/>
            </a:pPr>
            <a:endParaRPr lang="ru-RU" sz="1600" b="1" kern="0" dirty="0" smtClean="0">
              <a:solidFill>
                <a:schemeClr val="tx1">
                  <a:lumMod val="9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БЮДЖЕТ ДЛЯ ГРАЖДАН</a:t>
            </a:r>
            <a:endParaRPr kumimoji="0" lang="ru-RU" sz="3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1027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928670"/>
            <a:ext cx="2221393" cy="1571636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0" y="285728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Городской округ Анадырь</a:t>
            </a:r>
            <a:endParaRPr lang="ru-RU" sz="36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1033" name="Picture 9" descr="C:\Users\Олег\Desktop\бюджет\jupVXyFd5D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5209" y="4238079"/>
            <a:ext cx="2643206" cy="230454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86116" y="6488668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май 2025 года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годов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665014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бюджета городского округа Анадырь на 2025 год и плановый период 2026 и 2027 годов представлена в таблице:</a:t>
            </a:r>
          </a:p>
          <a:p>
            <a:pPr algn="ctr"/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796940"/>
              </p:ext>
            </p:extLst>
          </p:nvPr>
        </p:nvGraphicFramePr>
        <p:xfrm>
          <a:off x="899592" y="2840350"/>
          <a:ext cx="7084270" cy="2597478"/>
        </p:xfrm>
        <a:graphic>
          <a:graphicData uri="http://schemas.openxmlformats.org/drawingml/2006/table">
            <a:tbl>
              <a:tblPr/>
              <a:tblGrid>
                <a:gridCol w="3214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9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9228">
                  <a:extLst>
                    <a:ext uri="{9D8B030D-6E8A-4147-A177-3AD203B41FA5}">
                      <a16:colId xmlns:a16="http://schemas.microsoft.com/office/drawing/2014/main" val="644894492"/>
                    </a:ext>
                  </a:extLst>
                </a:gridCol>
                <a:gridCol w="1131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958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доходов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2025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2026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2027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5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84 196,7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76 165,4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76 847,4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Платежи при пользовании природными ресурсами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776,6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807,6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839,9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15 868,7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6 859,2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5 795,1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Штрафы, санкции, возмещение ущерба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7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808,9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1 606,4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1 605,4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95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неналоговых доходов: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108 650,9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85 438,6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85 087,8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500174"/>
            <a:ext cx="90011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Объем безвозмездных поступлений из окружного бюджета в 20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году утвержден в размере 1 889 306,2 тыс.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рублей, в 2026 году – в размере 1 291 784,1 тыс. рублей, в 2027 году – в размере 1 087 709,7 тыс. рублей. Ожидаемая структура безвозмездных поступлений из окружного бюджета представлена в диаграмме:</a:t>
            </a:r>
            <a:endParaRPr lang="en-US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522332736"/>
              </p:ext>
            </p:extLst>
          </p:nvPr>
        </p:nvGraphicFramePr>
        <p:xfrm>
          <a:off x="251520" y="3143248"/>
          <a:ext cx="8106694" cy="3382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500174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Долговые обязательства городского округа Анадырь состоят из обязательств по бюджетным кредитам, полученным из окружного бюджета.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endParaRPr lang="ru-RU" dirty="0" smtClean="0"/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758530500"/>
              </p:ext>
            </p:extLst>
          </p:nvPr>
        </p:nvGraphicFramePr>
        <p:xfrm>
          <a:off x="278327" y="2564904"/>
          <a:ext cx="8100392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4283" y="1571612"/>
            <a:ext cx="87868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Приоритетами в расходовании средств бюджета городского округа Анадырь на 2025 год и плановый период 2026 и 2027 годов становятся:</a:t>
            </a:r>
          </a:p>
          <a:p>
            <a:pPr indent="457200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обеспечение своевременности и полноты выплаты заработной платы работникам бюджетной сферы;</a:t>
            </a:r>
          </a:p>
          <a:p>
            <a:pPr indent="457200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недопущение кредиторской задолженности по заработной плате и социальным выплатам;</a:t>
            </a:r>
          </a:p>
          <a:p>
            <a:pPr indent="457200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3) снижение долговой нагрузки городского округа Анадырь.</a:t>
            </a:r>
          </a:p>
          <a:p>
            <a:pPr indent="457200" algn="just">
              <a:lnSpc>
                <a:spcPct val="150000"/>
              </a:lnSpc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городского округа Анадырь по расходам запланирован в 2025 году в объеме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3 068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030,0 тыс. рублей,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году –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2 387 089,7 тыс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рублей, в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году –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2 205 927,6 тыс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рублей.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об объемах бюджета городского округа Анадырь на 2025 год и плановый период 2026 и 2027 годов по разделам классификации расходов бюджета представлена в таблице и диаграмме: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571480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  <a:p>
            <a:pPr algn="ctr"/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084" y="1510199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расходах бюджета за 2025 год и плановый период 2026 и 2027 годов представлена в таблице</a:t>
            </a:r>
            <a:endParaRPr lang="ru-RU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651948"/>
              </p:ext>
            </p:extLst>
          </p:nvPr>
        </p:nvGraphicFramePr>
        <p:xfrm>
          <a:off x="1129187" y="2274859"/>
          <a:ext cx="6919794" cy="3904655"/>
        </p:xfrm>
        <a:graphic>
          <a:graphicData uri="http://schemas.openxmlformats.org/drawingml/2006/table">
            <a:tbl>
              <a:tblPr/>
              <a:tblGrid>
                <a:gridCol w="3514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1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789784544"/>
                    </a:ext>
                  </a:extLst>
                </a:gridCol>
                <a:gridCol w="1183833">
                  <a:extLst>
                    <a:ext uri="{9D8B030D-6E8A-4147-A177-3AD203B41FA5}">
                      <a16:colId xmlns:a16="http://schemas.microsoft.com/office/drawing/2014/main" val="2889885977"/>
                    </a:ext>
                  </a:extLst>
                </a:gridCol>
              </a:tblGrid>
              <a:tr h="2328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Наименования разделов</a:t>
                      </a:r>
                    </a:p>
                  </a:txBody>
                  <a:tcPr marL="9071" marR="9071" marT="90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2025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2026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2027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8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25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Условно утвержденные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26 714,8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53 248,5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306375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Общегосударственные вопросы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368 503,80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365 866,40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363 644,50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11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7 447,70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8 643,20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8 831,40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2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экономика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331 742,30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272 283,30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269 209,90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21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Жилищно-коммунальное хозяйство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360 357,20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181 934,80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179 104,70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Охрана окружающей среды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3 492,30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211 070,80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1200601"/>
                  </a:ext>
                </a:extLst>
              </a:tr>
              <a:tr h="25785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Образование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1 799 637,60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1 156 482,90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1 163 511,00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13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Культура, кинематография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77 619,70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62 070,20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62 523,30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113 559,90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94 729,40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96 817,10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437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Физическая культура и спорт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5 603,30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7 253,90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6 629,40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67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Обслуживание государственного и муниципального долга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5371244"/>
                  </a:ext>
                </a:extLst>
              </a:tr>
              <a:tr h="2867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Всего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3 068 030,00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2 387 089,70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2 205 927,60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972520" y="1946593"/>
            <a:ext cx="11997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(тыс. рублей)</a:t>
            </a: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178" y="1553239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по разделам и подразделам классификации расходов бюджета на 2025 год 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471624199"/>
              </p:ext>
            </p:extLst>
          </p:nvPr>
        </p:nvGraphicFramePr>
        <p:xfrm>
          <a:off x="928662" y="2143116"/>
          <a:ext cx="7786742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178" y="1553239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по разделам и подразделам классификации расходов бюджета на 2026 год: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382286889"/>
              </p:ext>
            </p:extLst>
          </p:nvPr>
        </p:nvGraphicFramePr>
        <p:xfrm>
          <a:off x="500034" y="2040654"/>
          <a:ext cx="8258308" cy="5174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95000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178" y="1553239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по разделам и подразделам классификации расходов бюджета на 2027 год: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80966471"/>
              </p:ext>
            </p:extLst>
          </p:nvPr>
        </p:nvGraphicFramePr>
        <p:xfrm>
          <a:off x="683568" y="2143116"/>
          <a:ext cx="8031836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61063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  <a:p>
            <a:pPr algn="ctr"/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1714488"/>
            <a:ext cx="821537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городского округа Анадырь на 2025 год и плановый период 2026 и 2027 годов сформирован на основе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муниципальных программ городского округа Анадырь, охватывающих основные сферы (направления) деятельности органов исполнительной власти.  Доля «программных» расходов составит в 2025 году – 91,0%, в 2026 году – 87,6%, в 2027 году – 85,5%.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Непрограммные направления расходов бюджета городского округа Анадырь включают расходы по обеспечению функционирования органов власти, расходы, связанные с обязательствами городского округа Анадырь (членские взносы, публикация в СМИ и другие).</a:t>
            </a: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214290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год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  <a:p>
            <a:pPr algn="ctr"/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535411"/>
              </p:ext>
            </p:extLst>
          </p:nvPr>
        </p:nvGraphicFramePr>
        <p:xfrm>
          <a:off x="357158" y="1489966"/>
          <a:ext cx="8429683" cy="4902819"/>
        </p:xfrm>
        <a:graphic>
          <a:graphicData uri="http://schemas.openxmlformats.org/drawingml/2006/table">
            <a:tbl>
              <a:tblPr/>
              <a:tblGrid>
                <a:gridCol w="3494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530306809"/>
                    </a:ext>
                  </a:extLst>
                </a:gridCol>
                <a:gridCol w="686449">
                  <a:extLst>
                    <a:ext uri="{9D8B030D-6E8A-4147-A177-3AD203B41FA5}">
                      <a16:colId xmlns:a16="http://schemas.microsoft.com/office/drawing/2014/main" val="842593804"/>
                    </a:ext>
                  </a:extLst>
                </a:gridCol>
              </a:tblGrid>
              <a:tr h="4988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Наименование программы </a:t>
                      </a:r>
                      <a:b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Ответственное за исполнение структурное подразделение</a:t>
                      </a:r>
                      <a:b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2025 год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(тыс.руб.)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2026 год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(тыс. руб.)</a:t>
                      </a: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2027 год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(тыс. руб.)</a:t>
                      </a: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88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</a:t>
                      </a:r>
                      <a:r>
                        <a:rPr kumimoji="0" lang="ru-RU" sz="1000" b="1" i="0" u="none" strike="noStrike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программа </a:t>
                      </a:r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«Управление финансами и имуществом городского округа Анадырь»</a:t>
                      </a:r>
                      <a:endParaRPr kumimoji="0" lang="ru-RU" sz="10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Управление финансов, экономики и имущественных отношений Администрации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81 288,7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82 561,4</a:t>
                      </a: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83 415,5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5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«Анадырь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безопасный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1 691,2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2 691,2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2 691,2</a:t>
                      </a: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3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«Поддержка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развитие основных секторов экономики городского округа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финансов, экономики и имущественных отношений Администрации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154,0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76 680,9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72 975,8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63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«Жилье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городском округе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Администрация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177,2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86 181,5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80 481,7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63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территории городского округа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Администрация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431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354,3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537 299,7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333 924,4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688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kumimoji="0"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 социально-культурной сферы в городском округе Анадырь</a:t>
                      </a:r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по социальной политике Администрации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108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680,7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95 166,8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96 503,1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856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 и молодежная политика на территории городского округа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по социальной политике Администрации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1 825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567,1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1 182 740,2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1 188 031,8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688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«Формирование современной городской среды на территории городского округа 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Администрация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701,9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20 406,2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20 509,8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6889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Муниципальная программа «Создание единого информационного пространства городского округа 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642,3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8 241,5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8 362,8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5516041"/>
                  </a:ext>
                </a:extLst>
              </a:tr>
              <a:tr h="384635"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r>
                        <a:rPr lang="ru-RU" sz="1000" b="1" i="0" u="none" strike="noStrik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РАСХОДОВ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2 793 257,4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2 091 969,4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1 886 896,1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57158" y="1071546"/>
            <a:ext cx="85725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программы городского округа Анадырь на 2025 год и плановый период 2026 и 2027 годов </a:t>
            </a:r>
            <a:endParaRPr lang="ru-RU" sz="1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0" y="102"/>
            <a:ext cx="9159090" cy="90009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798" y="35813"/>
            <a:ext cx="7326684" cy="828675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термины, используемые в бюджетном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процессе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 bwMode="auto">
          <a:xfrm>
            <a:off x="7565913" y="-478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3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8508" y="64426"/>
            <a:ext cx="1285884" cy="909763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15090" y="974189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Местный бюджет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форма образования и расходования денежных средств для реализации задач и функций местного самоуправления.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поступающие в бюджет денежные средства: налоговые и неналоговые доходы, а также безвозмездные поступления от других бюджетов в форме дотаций, субсидий, субвенций и иных межбюджетных трансфертов.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выплачиваемые из бюджета денежные средства, направляемые на реализацию задач и функций органов власти в различных отраслях: образование, культура, здравоохранение, жилищно-коммунальное хозяйство, сельское хозяйство, социальная защита и обеспечение населения и т.д.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превышение расходов бюджета над его доходами;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превышение доходов бюджета над его расходами.</a:t>
            </a:r>
          </a:p>
        </p:txBody>
      </p:sp>
    </p:spTree>
    <p:extLst>
      <p:ext uri="{BB962C8B-B14F-4D97-AF65-F5344CB8AC3E}">
        <p14:creationId xmlns:p14="http://schemas.microsoft.com/office/powerpoint/2010/main" val="215982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42910" y="1428736"/>
            <a:ext cx="7715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5786" y="1000108"/>
            <a:ext cx="69294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effectLst/>
                <a:latin typeface="Times New Roman" pitchFamily="18" charset="0"/>
                <a:cs typeface="Times New Roman" pitchFamily="18" charset="0"/>
              </a:rPr>
              <a:t>Бюджет в доступной для граждан форме сформирован в целях реализации принципа прозрачности и открытости бюджетной системы Российской Федерации, обеспечения полного и доступного информирования граждан о бюджете городского округа Анадырь.</a:t>
            </a:r>
            <a:endParaRPr lang="ru-RU" sz="16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58" y="2214554"/>
            <a:ext cx="85011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Контактная информация</a:t>
            </a:r>
          </a:p>
          <a:p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Адрес: 689000, Чукотский А.О., г. Анадырь, ул. Рультытегина д. 1, тел/факс: 6-36-00</a:t>
            </a:r>
          </a:p>
          <a:p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precedent@rambler.ru  (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электронный адрес приемной Главы Администрации городского округа Анадырь)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finotdel@chukotnet.ru  (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электронный адрес Управления финансов, экономики и имущественных отношений Администрации городского округа Анадырь)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42910" y="1428736"/>
            <a:ext cx="7715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224" y="1643050"/>
            <a:ext cx="69294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Подготовлено </a:t>
            </a:r>
          </a:p>
          <a:p>
            <a:pPr algn="ctr"/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Управлением финансов, экономики и имущественных отношений Администрации городского округа Анадырь</a:t>
            </a:r>
            <a:endParaRPr lang="ru-RU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203132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dirty="0" smtClean="0"/>
              <a:t> </a:t>
            </a:r>
          </a:p>
          <a:p>
            <a:pPr algn="just"/>
            <a:r>
              <a:rPr lang="ru-RU" dirty="0" smtClean="0"/>
              <a:t>	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городского округа Анадырь на 2025 год и плановый период 2026 и 2027 годов был утвержден Решением Совета депутатов городского округа Анадырь от 19 декабря 2024 года № 39 (с учетом изменений).</a:t>
            </a:r>
          </a:p>
          <a:p>
            <a:pPr algn="just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В бюджете городского округа Анадырь на 2025 год и плановый период 2026 и 2027 годов утверждены следующие основные показатели:</a:t>
            </a: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9810" y="712824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  <a:p>
            <a:pPr algn="ctr"/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718551"/>
              </p:ext>
            </p:extLst>
          </p:nvPr>
        </p:nvGraphicFramePr>
        <p:xfrm>
          <a:off x="323528" y="3500438"/>
          <a:ext cx="8352928" cy="2718218"/>
        </p:xfrm>
        <a:graphic>
          <a:graphicData uri="http://schemas.openxmlformats.org/drawingml/2006/table">
            <a:tbl>
              <a:tblPr/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1781580419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727717347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116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Утверждено на 2025 год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Утверждено на 2026 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Утверждено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2027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071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бюджета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2 949 273,2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2 387 089,7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2 245 927,6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071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Расходы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бюджета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3 068 030,0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2 387 089,7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2 205 927,6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5071">
                <a:tc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Дефицит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/ 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Профицит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бюджета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-118 756,8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40 000,0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249299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just"/>
            <a:r>
              <a:rPr lang="ru-RU" dirty="0" smtClean="0"/>
              <a:t>	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городского округа Анадырь представлены налоговыми и неналоговыми доходами, а также безвозмездными поступлениями из окружного бюджета в виде субвенций, субсидий и иных межбюджетных трансфертов.</a:t>
            </a:r>
          </a:p>
          <a:p>
            <a:pPr algn="just"/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Структура доходов бюджета на 2025 год и плановый период 2026 и 2027 годов.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081523"/>
              </p:ext>
            </p:extLst>
          </p:nvPr>
        </p:nvGraphicFramePr>
        <p:xfrm>
          <a:off x="1136082" y="4026652"/>
          <a:ext cx="7277635" cy="2118360"/>
        </p:xfrm>
        <a:graphic>
          <a:graphicData uri="http://schemas.openxmlformats.org/drawingml/2006/table">
            <a:tbl>
              <a:tblPr/>
              <a:tblGrid>
                <a:gridCol w="2118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9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9740">
                  <a:extLst>
                    <a:ext uri="{9D8B030D-6E8A-4147-A177-3AD203B41FA5}">
                      <a16:colId xmlns:a16="http://schemas.microsoft.com/office/drawing/2014/main" val="2774368882"/>
                    </a:ext>
                  </a:extLst>
                </a:gridCol>
                <a:gridCol w="17197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29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585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607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1 059</a:t>
                      </a:r>
                      <a:r>
                        <a:rPr kumimoji="0" lang="ru-RU" sz="16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851,3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1 095 305,6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1 158 217,9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437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1 889 421,9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1 291 784,1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1 087 709,7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28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2 949 273,2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2 387 089,7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2 245 927,6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147732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ctr"/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городского округа Анадырь на 2025 год представлена на диаграмме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748424166"/>
              </p:ext>
            </p:extLst>
          </p:nvPr>
        </p:nvGraphicFramePr>
        <p:xfrm>
          <a:off x="857224" y="2500306"/>
          <a:ext cx="7215238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147732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ctr"/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городского округа Анадырь на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представлена на диаграмме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995524032"/>
              </p:ext>
            </p:extLst>
          </p:nvPr>
        </p:nvGraphicFramePr>
        <p:xfrm>
          <a:off x="857224" y="2500306"/>
          <a:ext cx="7215238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3024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147732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ctr"/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городского округа Анадырь на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представлена на диаграмме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825514717"/>
              </p:ext>
            </p:extLst>
          </p:nvPr>
        </p:nvGraphicFramePr>
        <p:xfrm>
          <a:off x="857224" y="2500306"/>
          <a:ext cx="7215238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71805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428737"/>
            <a:ext cx="9144000" cy="155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>
              <a:lnSpc>
                <a:spcPct val="12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налоговых доходов бюджета городского округа Анадырь на 2025 год сложился в объеме 951 200,4 тыс. рублей, на 2026 год – 1 009 867,0 тыс. рублей, на 2027 год – 1 073 130,1 тыс. рублей. Ожидаемая структура налоговых доходов бюджета городского округа Анадырь на 2025 год и плановый период 2026 и 2027 годов  представлена в таблице:</a:t>
            </a:r>
          </a:p>
          <a:p>
            <a:pPr algn="ctr"/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146565"/>
              </p:ext>
            </p:extLst>
          </p:nvPr>
        </p:nvGraphicFramePr>
        <p:xfrm>
          <a:off x="1040663" y="2780928"/>
          <a:ext cx="7062674" cy="3387064"/>
        </p:xfrm>
        <a:graphic>
          <a:graphicData uri="http://schemas.openxmlformats.org/drawingml/2006/table">
            <a:tbl>
              <a:tblPr/>
              <a:tblGrid>
                <a:gridCol w="399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426588243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41245551"/>
                    </a:ext>
                  </a:extLst>
                </a:gridCol>
                <a:gridCol w="1119640">
                  <a:extLst>
                    <a:ext uri="{9D8B030D-6E8A-4147-A177-3AD203B41FA5}">
                      <a16:colId xmlns:a16="http://schemas.microsoft.com/office/drawing/2014/main" val="471782052"/>
                    </a:ext>
                  </a:extLst>
                </a:gridCol>
              </a:tblGrid>
              <a:tr h="29561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доходов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2025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2026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2027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6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566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доходы физических лиц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793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546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849 621,6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911 441,1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692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11 176,5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11 617,2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12 146,9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совокупный доход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104 646,9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106 181,7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106 468,8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2104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имущество физических лиц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8 276,9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8 285,7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8 293,6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30 848,2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31 455,6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32 074,5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Государственная пошлина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2 705,2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2 705,2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2 705,2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налоговых доходов: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951 200,4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1 009 867,0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1 073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130,1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годов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643050"/>
            <a:ext cx="9144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20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Наибольший удельный вес в структуре налоговых доходов, как и ранее, ожидается от поступлений налога на доходы физических лиц, который составит в 2025 году – 83,4%, в 2026 году – 84,1%, в 2026 году – 84,9%. </a:t>
            </a:r>
          </a:p>
          <a:p>
            <a:pPr indent="457200" algn="just">
              <a:lnSpc>
                <a:spcPct val="200000"/>
              </a:lnSpc>
            </a:pP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 бюджета городского округа Анадырь на 2025 год прогнозируются в объеме 108 650,9 тыс. рублей, в 2026 году – в объеме 85 438,6 тыс. рублей, в 2027 году – в объеме 85 087,8 тыс. рублей. 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27185</TotalTime>
  <Words>1412</Words>
  <Application>Microsoft Office PowerPoint</Application>
  <PresentationFormat>Экран (4:3)</PresentationFormat>
  <Paragraphs>278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9" baseType="lpstr">
      <vt:lpstr>Arial</vt:lpstr>
      <vt:lpstr>Calibri</vt:lpstr>
      <vt:lpstr>Constantia</vt:lpstr>
      <vt:lpstr>Georgia</vt:lpstr>
      <vt:lpstr>Times New Roman</vt:lpstr>
      <vt:lpstr>Verdana</vt:lpstr>
      <vt:lpstr>Wingdings 2</vt:lpstr>
      <vt:lpstr>Поток</vt:lpstr>
      <vt:lpstr>Презентация PowerPoint</vt:lpstr>
      <vt:lpstr>Основные понятия и термины, используемые в бюджетном процессе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sinbin</dc:creator>
  <cp:lastModifiedBy>Елизавета Шараева</cp:lastModifiedBy>
  <cp:revision>1522</cp:revision>
  <dcterms:created xsi:type="dcterms:W3CDTF">2004-02-12T06:43:32Z</dcterms:created>
  <dcterms:modified xsi:type="dcterms:W3CDTF">2025-05-26T02:47:28Z</dcterms:modified>
</cp:coreProperties>
</file>