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96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737570422"/>
          <c:y val="9.9664471408418248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196B-42B1-87C6-FB34E8172877}"/>
              </c:ext>
            </c:extLst>
          </c:dPt>
          <c:dPt>
            <c:idx val="1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196B-42B1-87C6-FB34E8172877}"/>
              </c:ext>
            </c:extLst>
          </c:dPt>
          <c:dPt>
            <c:idx val="2"/>
            <c:bubble3D val="0"/>
            <c:explosion val="7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196B-42B1-87C6-FB34E8172877}"/>
              </c:ext>
            </c:extLst>
          </c:dPt>
          <c:dLbls>
            <c:dLbl>
              <c:idx val="0"/>
              <c:layout>
                <c:manualLayout>
                  <c:x val="-2.4882477889156297E-2"/>
                  <c:y val="0.155504286993439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B-42B1-87C6-FB34E8172877}"/>
                </c:ext>
              </c:extLst>
            </c:dLbl>
            <c:dLbl>
              <c:idx val="1"/>
              <c:layout>
                <c:manualLayout>
                  <c:x val="-9.0675456582305525E-2"/>
                  <c:y val="1.44240282316632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6B-42B1-87C6-FB34E8172877}"/>
                </c:ext>
              </c:extLst>
            </c:dLbl>
            <c:dLbl>
              <c:idx val="2"/>
              <c:layout>
                <c:manualLayout>
                  <c:x val="-0.12206624369147646"/>
                  <c:y val="4.24409740626101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6B-42B1-87C6-FB34E8172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0.32685513764583785</c:v>
                </c:pt>
                <c:pt idx="1">
                  <c:v>5.0053872595608256E-2</c:v>
                </c:pt>
                <c:pt idx="2">
                  <c:v>0.62309098975855393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6B-42B1-87C6-FB34E81728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_(* #,##0.00_);_(* \(#,##0.00\);_(* "-"??_);_(@_)</c:formatCode>
                <c:ptCount val="4"/>
                <c:pt idx="0">
                  <c:v>1000297.2000000001</c:v>
                </c:pt>
                <c:pt idx="1">
                  <c:v>153183.30000000002</c:v>
                </c:pt>
                <c:pt idx="2">
                  <c:v>1906888.1</c:v>
                </c:pt>
                <c:pt idx="3">
                  <c:v>3060368.6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5F-4CF3-A324-0421D0962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2 024,0 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14629298839095E-2"/>
                  <c:y val="-0.25427806284164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52-494D-8676-7BD8D1578115}"/>
                </c:ext>
              </c:extLst>
            </c:dLbl>
            <c:dLbl>
              <c:idx val="1"/>
              <c:layout>
                <c:manualLayout>
                  <c:x val="9.9687775793034714E-3"/>
                  <c:y val="-0.12127107612447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52-494D-8676-7BD8D1578115}"/>
                </c:ext>
              </c:extLst>
            </c:dLbl>
            <c:dLbl>
              <c:idx val="2"/>
              <c:layout>
                <c:manualLayout>
                  <c:x val="2.1599018088490764E-2"/>
                  <c:y val="-0.36772519857099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52-494D-8676-7BD8D1578115}"/>
                </c:ext>
              </c:extLst>
            </c:dLbl>
            <c:dLbl>
              <c:idx val="3"/>
              <c:layout>
                <c:manualLayout>
                  <c:x val="1.4953166368955186E-2"/>
                  <c:y val="-9.779925493909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D7-47DF-8672-98D27FF6BAD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87911</c:v>
                </c:pt>
                <c:pt idx="1">
                  <c:v>593305.30000000005</c:v>
                </c:pt>
                <c:pt idx="2">
                  <c:v>1171834.8</c:v>
                </c:pt>
                <c:pt idx="3">
                  <c:v>53164.9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52-494D-8676-7BD8D1578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42957384"/>
        <c:axId val="242969928"/>
        <c:axId val="0"/>
      </c:bar3DChart>
      <c:catAx>
        <c:axId val="242957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969928"/>
        <c:crosses val="autoZero"/>
        <c:auto val="1"/>
        <c:lblAlgn val="ctr"/>
        <c:lblOffset val="100"/>
        <c:noMultiLvlLbl val="0"/>
      </c:catAx>
      <c:valAx>
        <c:axId val="242969928"/>
        <c:scaling>
          <c:orientation val="minMax"/>
        </c:scaling>
        <c:delete val="0"/>
        <c:axPos val="l"/>
        <c:majorGridlines/>
        <c:numFmt formatCode="_-* #,##0.0\ _₽_-;\-* #,##0.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957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1-45C9-85FA-D44D790501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1-45C9-85FA-D44D790501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Лист1!$D$2</c:f>
              <c:numCache>
                <c:formatCode>_-* #,##0.0\ _₽_-;\-* #,##0.0\ _₽_-;_-* "-"??\ _₽_-;_-@_-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1-45C9-85FA-D44D790501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Лист1!$E$2</c:f>
              <c:numCache>
                <c:formatCode>_-* #,##0.0\ _₽_-;\-* #,##0.0\ _₽_-;_-* "-"??\ _₽_-;_-@_-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E-4F89-AD8E-513F854392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Лист1!$F$2</c:f>
              <c:numCache>
                <c:formatCode>_-* #,##0.0\ _₽_-;\-* #,##0.0\ _₽_-;_-* "-"??\ _₽_-;_-@_-</c:formatCode>
                <c:ptCount val="1"/>
                <c:pt idx="0">
                  <c:v>114000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9-45A2-9148-75FAF41B6A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3016576"/>
        <c:axId val="242898192"/>
      </c:barChart>
      <c:catAx>
        <c:axId val="24301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2898192"/>
        <c:crosses val="autoZero"/>
        <c:auto val="1"/>
        <c:lblAlgn val="ctr"/>
        <c:lblOffset val="100"/>
        <c:noMultiLvlLbl val="0"/>
      </c:catAx>
      <c:valAx>
        <c:axId val="242898192"/>
        <c:scaling>
          <c:orientation val="minMax"/>
        </c:scaling>
        <c:delete val="0"/>
        <c:axPos val="l"/>
        <c:majorGridlines/>
        <c:numFmt formatCode="_-* #,##0.0\ _₽_-;\-* #,##0.0\ _₽_-;_-* &quot;-&quot;??\ _₽_-;_-@_-" sourceLinked="1"/>
        <c:majorTickMark val="out"/>
        <c:minorTickMark val="none"/>
        <c:tickLblPos val="nextTo"/>
        <c:crossAx val="24301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42593455924688"/>
          <c:y val="2.3151671252121992E-2"/>
          <c:w val="0.12097994369091106"/>
          <c:h val="0.560707123023397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58136949384E-2"/>
          <c:y val="1.6770622098778505E-2"/>
          <c:w val="0.83911859414373813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1359605853128508E-2"/>
                  <c:y val="3.88046277891318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26-42E3-9505-403F9A8C0601}"/>
                </c:ext>
              </c:extLst>
            </c:dLbl>
            <c:dLbl>
              <c:idx val="1"/>
              <c:layout>
                <c:manualLayout>
                  <c:x val="-0.14976749195232358"/>
                  <c:y val="-5.70380829133540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6-42E3-9505-403F9A8C0601}"/>
                </c:ext>
              </c:extLst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26-42E3-9505-403F9A8C0601}"/>
                </c:ext>
              </c:extLst>
            </c:dLbl>
            <c:dLbl>
              <c:idx val="3"/>
              <c:layout>
                <c:manualLayout>
                  <c:x val="-2.0839289617810935E-2"/>
                  <c:y val="-0.1356366272152072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2E3-9505-403F9A8C0601}"/>
                </c:ext>
              </c:extLst>
            </c:dLbl>
            <c:dLbl>
              <c:idx val="4"/>
              <c:layout>
                <c:manualLayout>
                  <c:x val="6.8666611682933502E-3"/>
                  <c:y val="-0.104149552176963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2E3-9505-403F9A8C0601}"/>
                </c:ext>
              </c:extLst>
            </c:dLbl>
            <c:dLbl>
              <c:idx val="5"/>
              <c:layout>
                <c:manualLayout>
                  <c:x val="8.3282700377243904E-2"/>
                  <c:y val="5.18592035093136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2E3-9505-403F9A8C0601}"/>
                </c:ext>
              </c:extLst>
            </c:dLbl>
            <c:dLbl>
              <c:idx val="6"/>
              <c:layout>
                <c:manualLayout>
                  <c:x val="5.0742608282013081E-2"/>
                  <c:y val="-0.114797897707411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540781661864"/>
                      <c:h val="0.1417139739825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C26-42E3-9505-403F9A8C0601}"/>
                </c:ext>
              </c:extLst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2E3-9505-403F9A8C0601}"/>
                </c:ext>
              </c:extLst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2E3-9505-403F9A8C060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3-4644-8F8C-556F5DCCB5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0.12938455489834844</c:v>
                </c:pt>
                <c:pt idx="1">
                  <c:v>2.2152762197308867E-3</c:v>
                </c:pt>
                <c:pt idx="2">
                  <c:v>0.11703123409570901</c:v>
                </c:pt>
                <c:pt idx="3">
                  <c:v>0.14437402442579347</c:v>
                </c:pt>
                <c:pt idx="4">
                  <c:v>4.6510675159968859E-2</c:v>
                </c:pt>
                <c:pt idx="5">
                  <c:v>0.4952521944257775</c:v>
                </c:pt>
                <c:pt idx="6">
                  <c:v>2.2891986981863177E-2</c:v>
                </c:pt>
                <c:pt idx="7">
                  <c:v>4.073263791002095E-2</c:v>
                </c:pt>
                <c:pt idx="8">
                  <c:v>1.0948836641581025E-3</c:v>
                </c:pt>
                <c:pt idx="9">
                  <c:v>1.0948836641581025E-3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26-42E3-9505-403F9A8C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5/26/2025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 решению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от 16 мая 2025 года </a:t>
            </a:r>
          </a:p>
          <a:p>
            <a:pPr lvl="0"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№86 «Об утверждении отчёта об исполнении бюджета городского округа Анадырь за 2024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00174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2020-2024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77217067"/>
              </p:ext>
            </p:extLst>
          </p:nvPr>
        </p:nvGraphicFramePr>
        <p:xfrm>
          <a:off x="1142976" y="3429000"/>
          <a:ext cx="657229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в 2024 году стали: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в 2024 году по расходам составил 3 002 334,4 тыс. рублей. Информация  об объемах бюджета городского округа Анадырь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2144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2024 год по разделам и подразделам классификации расходов бюджета</a:t>
            </a:r>
          </a:p>
          <a:p>
            <a:pPr indent="457200"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(тыс. рублей)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51581"/>
              </p:ext>
            </p:extLst>
          </p:nvPr>
        </p:nvGraphicFramePr>
        <p:xfrm>
          <a:off x="412661" y="2060848"/>
          <a:ext cx="8001056" cy="4111797"/>
        </p:xfrm>
        <a:graphic>
          <a:graphicData uri="http://schemas.openxmlformats.org/drawingml/2006/table">
            <a:tbl>
              <a:tblPr/>
              <a:tblGrid>
                <a:gridCol w="31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399 893,9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388 455,7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6 651,0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355 022,0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351 366,9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518 529,3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433 459,1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142 110,2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139 640,6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59183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1 489 178,2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1 486 912,7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70 223,3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68 729,4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126 174,8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122 293,0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4 870,5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4 705,5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3 112 803,1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3 002 334,4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2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за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год: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79735263"/>
              </p:ext>
            </p:extLst>
          </p:nvPr>
        </p:nvGraphicFramePr>
        <p:xfrm>
          <a:off x="827584" y="1807051"/>
          <a:ext cx="7929618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год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91,4%.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бюджета городского округа Анадырь за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предусмотренные в рамках муниципальных программ:</a:t>
            </a:r>
            <a:endParaRPr lang="ru-RU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95761"/>
              </p:ext>
            </p:extLst>
          </p:nvPr>
        </p:nvGraphicFramePr>
        <p:xfrm>
          <a:off x="357158" y="1489967"/>
          <a:ext cx="8463314" cy="5249678"/>
        </p:xfrm>
        <a:graphic>
          <a:graphicData uri="http://schemas.openxmlformats.org/drawingml/2006/table">
            <a:tbl>
              <a:tblPr/>
              <a:tblGrid>
                <a:gridCol w="38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87 252,6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81 596,1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2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91 067,8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90 345,7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158 183,8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153 080,6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603 750,2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515 800,7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2020-2026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90 281,9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90 058,2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9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1 509 817,2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1 507 582,9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2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142 110,2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139 640,6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116 872,1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116 268,3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9 414,5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9 099,4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17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2 809 591,5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2 704 313,4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33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29372" y="1408708"/>
            <a:ext cx="8929718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был утвержден решением Совета депутатов городского округа Анадырь от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387 «О бюджете городского округа Анадырь на 2024 год и плановый период 2025 и 2026 годов».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городского округа Анадырь за 2024 год исполнен со следующими основными показателями: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(тыс. рублей)</a:t>
            </a:r>
          </a:p>
          <a:p>
            <a:pPr algn="just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88898"/>
              </p:ext>
            </p:extLst>
          </p:nvPr>
        </p:nvGraphicFramePr>
        <p:xfrm>
          <a:off x="605450" y="3501008"/>
          <a:ext cx="8177562" cy="2261012"/>
        </p:xfrm>
        <a:graphic>
          <a:graphicData uri="http://schemas.openxmlformats.org/drawingml/2006/table">
            <a:tbl>
              <a:tblPr/>
              <a:tblGrid>
                <a:gridCol w="272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82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Утверждено на 2024 год (с учетом изменений)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3 022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(-)/профицит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(+)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бюджета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2159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71816"/>
              </p:ext>
            </p:extLst>
          </p:nvPr>
        </p:nvGraphicFramePr>
        <p:xfrm>
          <a:off x="642910" y="3857628"/>
          <a:ext cx="8215370" cy="2135637"/>
        </p:xfrm>
        <a:graphic>
          <a:graphicData uri="http://schemas.openxmlformats.org/drawingml/2006/table">
            <a:tbl>
              <a:tblPr/>
              <a:tblGrid>
                <a:gridCol w="471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 и неналоговые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доходы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1 153 480,5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35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1 906 888,1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3 060 368,6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за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52863345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428736"/>
            <a:ext cx="83924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городского округа Анадырь за 2024 год сложился в объеме 1 000 297,2  тыс.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Структура налоговых доходов бюджета городского округа Анадырь за 2024 год представлена в таблице: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(тыс. рублей)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81534"/>
              </p:ext>
            </p:extLst>
          </p:nvPr>
        </p:nvGraphicFramePr>
        <p:xfrm>
          <a:off x="357158" y="2714620"/>
          <a:ext cx="8286812" cy="2969383"/>
        </p:xfrm>
        <a:graphic>
          <a:graphicData uri="http://schemas.openxmlformats.org/drawingml/2006/table">
            <a:tbl>
              <a:tblPr/>
              <a:tblGrid>
                <a:gridCol w="3062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813 989,6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878 825,8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4 768,1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4 790,1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71 368,9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72 467,6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7 111,9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7 799,5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31 659,8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31 697,4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932 202,0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1 000 297,2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 приходится на налог на доходы физических лиц, который составляет 87,9%. </a:t>
            </a:r>
          </a:p>
          <a:p>
            <a:pPr indent="457200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за 2024 год составили 153 183,3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357298"/>
            <a:ext cx="8321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за 2024 год представлена в таблице:</a:t>
            </a:r>
          </a:p>
          <a:p>
            <a:pPr indent="457200" algn="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78854"/>
              </p:ext>
            </p:extLst>
          </p:nvPr>
        </p:nvGraphicFramePr>
        <p:xfrm>
          <a:off x="357158" y="2242868"/>
          <a:ext cx="8215372" cy="3763012"/>
        </p:xfrm>
        <a:graphic>
          <a:graphicData uri="http://schemas.openxmlformats.org/drawingml/2006/table">
            <a:tbl>
              <a:tblPr/>
              <a:tblGrid>
                <a:gridCol w="385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1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78 477,3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87 122,7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23 719,0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25 140,9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39 165,7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40 271,1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3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077285"/>
                  </a:ext>
                </a:extLst>
              </a:tr>
              <a:tr h="328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142 092,6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153 183,3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2024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500174"/>
            <a:ext cx="80648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2024 году составили 1 906 216,0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рублей. Структура безвозмездных поступлений из окружного бюджета в 2024 году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75700922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30349</TotalTime>
  <Words>1117</Words>
  <Application>Microsoft Office PowerPoint</Application>
  <PresentationFormat>Экран (4:3)</PresentationFormat>
  <Paragraphs>244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Елизавета Шараева</cp:lastModifiedBy>
  <cp:revision>1183</cp:revision>
  <dcterms:created xsi:type="dcterms:W3CDTF">2004-02-12T06:43:32Z</dcterms:created>
  <dcterms:modified xsi:type="dcterms:W3CDTF">2025-05-26T02:46:06Z</dcterms:modified>
</cp:coreProperties>
</file>