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6" r:id="rId1"/>
  </p:sldMasterIdLst>
  <p:notesMasterIdLst>
    <p:notesMasterId r:id="rId19"/>
  </p:notesMasterIdLst>
  <p:sldIdLst>
    <p:sldId id="284" r:id="rId2"/>
    <p:sldId id="294" r:id="rId3"/>
    <p:sldId id="338" r:id="rId4"/>
    <p:sldId id="339" r:id="rId5"/>
    <p:sldId id="340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70" r:id="rId14"/>
    <p:sldId id="361" r:id="rId15"/>
    <p:sldId id="396" r:id="rId16"/>
    <p:sldId id="366" r:id="rId17"/>
    <p:sldId id="367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1C04AC"/>
    <a:srgbClr val="009600"/>
    <a:srgbClr val="9856B6"/>
    <a:srgbClr val="D8650E"/>
    <a:srgbClr val="F05656"/>
    <a:srgbClr val="4E31F9"/>
    <a:srgbClr val="2306D4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2" autoAdjust="0"/>
    <p:restoredTop sz="96980" autoAdjust="0"/>
  </p:normalViewPr>
  <p:slideViewPr>
    <p:cSldViewPr>
      <p:cViewPr varScale="1">
        <p:scale>
          <a:sx n="111" d="100"/>
          <a:sy n="111" d="100"/>
        </p:scale>
        <p:origin x="17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737570422"/>
          <c:y val="9.9664471408418248E-2"/>
          <c:w val="0.8291666666666665"/>
          <c:h val="0.806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0"/>
            <c:extLst>
              <c:ext xmlns:c16="http://schemas.microsoft.com/office/drawing/2014/chart" uri="{C3380CC4-5D6E-409C-BE32-E72D297353CC}">
                <c16:uniqueId val="{00000000-196B-42B1-87C6-FB34E8172877}"/>
              </c:ext>
            </c:extLst>
          </c:dPt>
          <c:dPt>
            <c:idx val="1"/>
            <c:bubble3D val="0"/>
            <c:spPr>
              <a:solidFill>
                <a:srgbClr val="00CC00"/>
              </a:solidFill>
            </c:spPr>
            <c:extLst>
              <c:ext xmlns:c16="http://schemas.microsoft.com/office/drawing/2014/chart" uri="{C3380CC4-5D6E-409C-BE32-E72D297353CC}">
                <c16:uniqueId val="{00000002-196B-42B1-87C6-FB34E8172877}"/>
              </c:ext>
            </c:extLst>
          </c:dPt>
          <c:dPt>
            <c:idx val="2"/>
            <c:bubble3D val="0"/>
            <c:explosion val="7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4-196B-42B1-87C6-FB34E8172877}"/>
              </c:ext>
            </c:extLst>
          </c:dPt>
          <c:dLbls>
            <c:dLbl>
              <c:idx val="0"/>
              <c:layout>
                <c:manualLayout>
                  <c:x val="-2.4882477889156297E-2"/>
                  <c:y val="0.1555042869934391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6B-42B1-87C6-FB34E8172877}"/>
                </c:ext>
              </c:extLst>
            </c:dLbl>
            <c:dLbl>
              <c:idx val="1"/>
              <c:layout>
                <c:manualLayout>
                  <c:x val="-9.0675456582305525E-2"/>
                  <c:y val="1.442402823166327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6B-42B1-87C6-FB34E8172877}"/>
                </c:ext>
              </c:extLst>
            </c:dLbl>
            <c:dLbl>
              <c:idx val="2"/>
              <c:layout>
                <c:manualLayout>
                  <c:x val="-0.12206624369147646"/>
                  <c:y val="4.244097406261017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96B-42B1-87C6-FB34E817287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0.32685513764583785</c:v>
                </c:pt>
                <c:pt idx="1">
                  <c:v>5.0053872595608256E-2</c:v>
                </c:pt>
                <c:pt idx="2">
                  <c:v>0.62309098975855393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6B-42B1-87C6-FB34E817287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Лист1!$C$2:$C$5</c:f>
              <c:numCache>
                <c:formatCode>_(* #,##0.00_);_(* \(#,##0.00\);_(* "-"??_);_(@_)</c:formatCode>
                <c:ptCount val="4"/>
                <c:pt idx="0">
                  <c:v>1000297.2000000001</c:v>
                </c:pt>
                <c:pt idx="1">
                  <c:v>153183.30000000002</c:v>
                </c:pt>
                <c:pt idx="2">
                  <c:v>1906888.1</c:v>
                </c:pt>
                <c:pt idx="3">
                  <c:v>3060368.6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35F-4CF3-A324-0421D0962B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2 024,0  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14629298839095E-2"/>
                  <c:y val="-0.254278062841642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52-494D-8676-7BD8D1578115}"/>
                </c:ext>
              </c:extLst>
            </c:dLbl>
            <c:dLbl>
              <c:idx val="1"/>
              <c:layout>
                <c:manualLayout>
                  <c:x val="9.9687775793034714E-3"/>
                  <c:y val="-0.121271076124475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52-494D-8676-7BD8D1578115}"/>
                </c:ext>
              </c:extLst>
            </c:dLbl>
            <c:dLbl>
              <c:idx val="2"/>
              <c:layout>
                <c:manualLayout>
                  <c:x val="2.1599018088490764E-2"/>
                  <c:y val="-0.367725198570991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52-494D-8676-7BD8D1578115}"/>
                </c:ext>
              </c:extLst>
            </c:dLbl>
            <c:dLbl>
              <c:idx val="3"/>
              <c:layout>
                <c:manualLayout>
                  <c:x val="1.4953166368955186E-2"/>
                  <c:y val="-9.7799254939093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D7-47DF-8672-98D27FF6BAD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_-* #,##0.0\ _₽_-;\-* #,##0.0\ _₽_-;_-* "-"??\ _₽_-;_-@_-</c:formatCode>
                <c:ptCount val="4"/>
                <c:pt idx="0">
                  <c:v>87911</c:v>
                </c:pt>
                <c:pt idx="1">
                  <c:v>593305.30000000005</c:v>
                </c:pt>
                <c:pt idx="2">
                  <c:v>1171834.8</c:v>
                </c:pt>
                <c:pt idx="3">
                  <c:v>53164.9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52-494D-8676-7BD8D1578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42957384"/>
        <c:axId val="242969928"/>
        <c:axId val="0"/>
      </c:bar3DChart>
      <c:catAx>
        <c:axId val="242957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anchor="ctr" anchorCtr="0"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42969928"/>
        <c:crosses val="autoZero"/>
        <c:auto val="1"/>
        <c:lblAlgn val="ctr"/>
        <c:lblOffset val="100"/>
        <c:noMultiLvlLbl val="0"/>
      </c:catAx>
      <c:valAx>
        <c:axId val="242969928"/>
        <c:scaling>
          <c:orientation val="minMax"/>
        </c:scaling>
        <c:delete val="0"/>
        <c:axPos val="l"/>
        <c:majorGridlines/>
        <c:numFmt formatCode="_-* #,##0.0\ _₽_-;\-* #,##0.0\ _₽_-;_-* &quot;-&quot;??\ _₽_-;_-@_-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4295738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</c:v>
                </c:pt>
              </c:strCache>
            </c:strRef>
          </c:cat>
          <c:val>
            <c:numRef>
              <c:f>Лист1!$B$2</c:f>
              <c:numCache>
                <c:formatCode>_-* #,##0.0\ _₽_-;\-* #,##0.0\ _₽_-;_-* "-"??\ _₽_-;_-@_-</c:formatCode>
                <c:ptCount val="1"/>
                <c:pt idx="0">
                  <c:v>70500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31-45C9-85FA-D44D790501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</c:v>
                </c:pt>
              </c:strCache>
            </c:strRef>
          </c:cat>
          <c:val>
            <c:numRef>
              <c:f>Лист1!$C$2</c:f>
              <c:numCache>
                <c:formatCode>_-* #,##0.0\ _₽_-;\-* #,##0.0\ _₽_-;_-* "-"??\ _₽_-;_-@_-</c:formatCode>
                <c:ptCount val="1"/>
                <c:pt idx="0">
                  <c:v>53430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31-45C9-85FA-D44D790501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</c:v>
                </c:pt>
              </c:strCache>
            </c:strRef>
          </c:cat>
          <c:val>
            <c:numRef>
              <c:f>Лист1!$D$2</c:f>
              <c:numCache>
                <c:formatCode>_-* #,##0.0\ _₽_-;\-* #,##0.0\ _₽_-;_-* "-"??\ _₽_-;_-@_-</c:formatCode>
                <c:ptCount val="1"/>
                <c:pt idx="0">
                  <c:v>106680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31-45C9-85FA-D44D790501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</c:v>
                </c:pt>
              </c:strCache>
            </c:strRef>
          </c:cat>
          <c:val>
            <c:numRef>
              <c:f>Лист1!$E$2</c:f>
              <c:numCache>
                <c:formatCode>_-* #,##0.0\ _₽_-;\-* #,##0.0\ _₽_-;_-* "-"??\ _₽_-;_-@_-</c:formatCode>
                <c:ptCount val="1"/>
                <c:pt idx="0">
                  <c:v>107750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0E-4F89-AD8E-513F8543929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</c:v>
                </c:pt>
              </c:strCache>
            </c:strRef>
          </c:cat>
          <c:val>
            <c:numRef>
              <c:f>Лист1!$F$2</c:f>
              <c:numCache>
                <c:formatCode>_-* #,##0.0\ _₽_-;\-* #,##0.0\ _₽_-;_-* "-"??\ _₽_-;_-@_-</c:formatCode>
                <c:ptCount val="1"/>
                <c:pt idx="0">
                  <c:v>114000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F9-45A2-9148-75FAF41B6A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3016576"/>
        <c:axId val="242898192"/>
      </c:barChart>
      <c:catAx>
        <c:axId val="243016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2898192"/>
        <c:crosses val="autoZero"/>
        <c:auto val="1"/>
        <c:lblAlgn val="ctr"/>
        <c:lblOffset val="100"/>
        <c:noMultiLvlLbl val="0"/>
      </c:catAx>
      <c:valAx>
        <c:axId val="242898192"/>
        <c:scaling>
          <c:orientation val="minMax"/>
        </c:scaling>
        <c:delete val="0"/>
        <c:axPos val="l"/>
        <c:majorGridlines/>
        <c:numFmt formatCode="_-* #,##0.0\ _₽_-;\-* #,##0.0\ _₽_-;_-* &quot;-&quot;??\ _₽_-;_-@_-" sourceLinked="1"/>
        <c:majorTickMark val="out"/>
        <c:minorTickMark val="none"/>
        <c:tickLblPos val="nextTo"/>
        <c:crossAx val="243016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742593455924688"/>
          <c:y val="2.3151671252121992E-2"/>
          <c:w val="0.12097994369091106"/>
          <c:h val="0.560707123023397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58136949384E-2"/>
          <c:y val="1.6770622098778505E-2"/>
          <c:w val="0.83911859414373813"/>
          <c:h val="0.813889316610209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4"/>
          <c:dLbls>
            <c:dLbl>
              <c:idx val="0"/>
              <c:layout>
                <c:manualLayout>
                  <c:x val="-5.1359605853128508E-2"/>
                  <c:y val="3.880462778913184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26-42E3-9505-403F9A8C0601}"/>
                </c:ext>
              </c:extLst>
            </c:dLbl>
            <c:dLbl>
              <c:idx val="1"/>
              <c:layout>
                <c:manualLayout>
                  <c:x val="-0.14976749195232358"/>
                  <c:y val="-5.703808291335404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26-42E3-9505-403F9A8C0601}"/>
                </c:ext>
              </c:extLst>
            </c:dLbl>
            <c:dLbl>
              <c:idx val="2"/>
              <c:layout>
                <c:manualLayout>
                  <c:x val="-0.11489817687499594"/>
                  <c:y val="-0.1185518824015229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26-42E3-9505-403F9A8C0601}"/>
                </c:ext>
              </c:extLst>
            </c:dLbl>
            <c:dLbl>
              <c:idx val="3"/>
              <c:layout>
                <c:manualLayout>
                  <c:x val="-2.0839289617810935E-2"/>
                  <c:y val="-0.1356366272152072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26-42E3-9505-403F9A8C0601}"/>
                </c:ext>
              </c:extLst>
            </c:dLbl>
            <c:dLbl>
              <c:idx val="4"/>
              <c:layout>
                <c:manualLayout>
                  <c:x val="6.8666611682933502E-3"/>
                  <c:y val="-0.1041495521769630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26-42E3-9505-403F9A8C0601}"/>
                </c:ext>
              </c:extLst>
            </c:dLbl>
            <c:dLbl>
              <c:idx val="5"/>
              <c:layout>
                <c:manualLayout>
                  <c:x val="8.3282700377243904E-2"/>
                  <c:y val="5.185920350931361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26-42E3-9505-403F9A8C0601}"/>
                </c:ext>
              </c:extLst>
            </c:dLbl>
            <c:dLbl>
              <c:idx val="6"/>
              <c:layout>
                <c:manualLayout>
                  <c:x val="5.0742608282013081E-2"/>
                  <c:y val="-0.1147978977074116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456540781661864"/>
                      <c:h val="0.14171397398250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C26-42E3-9505-403F9A8C0601}"/>
                </c:ext>
              </c:extLst>
            </c:dLbl>
            <c:dLbl>
              <c:idx val="7"/>
              <c:layout>
                <c:manualLayout>
                  <c:x val="7.6585367795671155E-2"/>
                  <c:y val="-1.331574232201349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26-42E3-9505-403F9A8C0601}"/>
                </c:ext>
              </c:extLst>
            </c:dLbl>
            <c:dLbl>
              <c:idx val="8"/>
              <c:layout>
                <c:manualLayout>
                  <c:x val="4.1134790391154606E-2"/>
                  <c:y val="6.529438114168931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26-42E3-9505-403F9A8C060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13-4644-8F8C-556F5DCCB5D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0.12938455489834844</c:v>
                </c:pt>
                <c:pt idx="1">
                  <c:v>2.2152762197308867E-3</c:v>
                </c:pt>
                <c:pt idx="2">
                  <c:v>0.11703123409570901</c:v>
                </c:pt>
                <c:pt idx="3">
                  <c:v>0.14437402442579347</c:v>
                </c:pt>
                <c:pt idx="4">
                  <c:v>4.6510675159968859E-2</c:v>
                </c:pt>
                <c:pt idx="5">
                  <c:v>0.4952521944257775</c:v>
                </c:pt>
                <c:pt idx="6">
                  <c:v>2.2891986981863177E-2</c:v>
                </c:pt>
                <c:pt idx="7">
                  <c:v>4.073263791002095E-2</c:v>
                </c:pt>
                <c:pt idx="8">
                  <c:v>1.0948836641581025E-3</c:v>
                </c:pt>
                <c:pt idx="9">
                  <c:v>1.0948836641581025E-3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C26-42E3-9505-403F9A8C06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26476-71DF-424A-A447-09D0D8D120DB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0734-46D2-4082-A789-90C7BADBE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2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0734-46D2-4082-A789-90C7BADBE88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9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5/26/2025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ransition spd="slow"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0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gray">
          <a:xfrm>
            <a:off x="0" y="3071810"/>
            <a:ext cx="9144000" cy="94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>
              <a:defRPr/>
            </a:pPr>
            <a:r>
              <a:rPr lang="ru-RU" b="1" kern="0" dirty="0" smtClean="0">
                <a:latin typeface="Times New Roman" pitchFamily="18" charset="0"/>
                <a:cs typeface="Times New Roman" pitchFamily="18" charset="0"/>
              </a:rPr>
              <a:t>к решению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Совета депутатов городского округа Анадырь от 16 мая 2025 года </a:t>
            </a:r>
          </a:p>
          <a:p>
            <a:pPr lvl="0" algn="ctr" eaLnBrk="1" hangingPunct="1"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№86 «Об утверждении отчёта об исполнении бюджета городского округа Анадырь за 2024 год»</a:t>
            </a:r>
          </a:p>
          <a:p>
            <a:pPr lvl="0" algn="ctr" eaLnBrk="1" hangingPunct="1">
              <a:defRPr/>
            </a:pPr>
            <a:endParaRPr lang="ru-RU" sz="1600" b="1" kern="0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БЮДЖЕТ ДЛЯ ГРАЖДАН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1027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285860"/>
            <a:ext cx="2221393" cy="157163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0" y="57148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Городской округ Анадырь</a:t>
            </a:r>
            <a:endParaRPr lang="ru-RU" sz="3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033" name="Picture 9" descr="C:\Users\Олег\Desktop\бюджет\jupVXyFd5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5209" y="4238079"/>
            <a:ext cx="2643206" cy="23045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86116" y="648866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2025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2024 год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1500174"/>
            <a:ext cx="84969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Долговые обязательства городского округа Анадырь состоят из обязательств по бюджетным кредитам, полученным из окружного бюджета.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Динамика изменения объема долговых обязательств городского округа Анадырь за 2020-2024 годы представлена в диаграмме:</a:t>
            </a:r>
          </a:p>
          <a:p>
            <a:pPr algn="just"/>
            <a:endParaRPr lang="ru-RU" dirty="0" smtClean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777217067"/>
              </p:ext>
            </p:extLst>
          </p:nvPr>
        </p:nvGraphicFramePr>
        <p:xfrm>
          <a:off x="1142976" y="3429000"/>
          <a:ext cx="6572296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2024 год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83" y="1571612"/>
            <a:ext cx="8786873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Приоритетами в расходовании средств бюджета городского округа Анадырь в 2024 году стали:</a:t>
            </a:r>
          </a:p>
          <a:p>
            <a:pPr indent="457200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обеспечение своевременности и полноты выплаты заработной платы работникам бюджетной сферы;</a:t>
            </a:r>
          </a:p>
          <a:p>
            <a:pPr indent="457200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недопущение кредиторской задолженности по заработной плате и социальным выплатам;</a:t>
            </a:r>
          </a:p>
          <a:p>
            <a:pPr indent="457200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снижение долговой нагрузки городского округа Анадырь.</a:t>
            </a:r>
          </a:p>
          <a:p>
            <a:pPr indent="457200" algn="just">
              <a:lnSpc>
                <a:spcPct val="150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в 2024 году по расходам составил 3 002 334,4 тыс. рублей. Информация  об объемах бюджета городского округа Анадырь по разделам классификации расходов бюджета представлена в таблице и диаграмме: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57148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2024 год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214422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об исполнении бюджета городского округа Анадырь за 2024 год по разделам и подразделам классификации расходов бюджета</a:t>
            </a:r>
          </a:p>
          <a:p>
            <a:pPr indent="457200" algn="just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(тыс. рублей)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651581"/>
              </p:ext>
            </p:extLst>
          </p:nvPr>
        </p:nvGraphicFramePr>
        <p:xfrm>
          <a:off x="412661" y="2060848"/>
          <a:ext cx="8001056" cy="4111797"/>
        </p:xfrm>
        <a:graphic>
          <a:graphicData uri="http://schemas.openxmlformats.org/drawingml/2006/table">
            <a:tbl>
              <a:tblPr/>
              <a:tblGrid>
                <a:gridCol w="3135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9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20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Наименования разделов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399 893,9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388 455,7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19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6 677,5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6 651,0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4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355 022,0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351 366,9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518 529,3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433 459,1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4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Охрана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окружающей среды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142 110,2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139 640,6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591836"/>
                  </a:ext>
                </a:extLst>
              </a:tr>
              <a:tr h="1814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1 489 178,2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1 486 912,7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07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70 223,3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68 729,4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4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126 174,8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122 293,0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4 870,5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4 705,5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645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Обслуживание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государственного и муниципального долга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645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3 112 803,1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3 002 334,4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922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2024 год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42873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за 20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год: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179735263"/>
              </p:ext>
            </p:extLst>
          </p:nvPr>
        </p:nvGraphicFramePr>
        <p:xfrm>
          <a:off x="827584" y="1807051"/>
          <a:ext cx="7929618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2024 год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714488"/>
            <a:ext cx="82153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год сформирован на основе 10 муниципальных программ городского округа Анадырь, охватывающих основные сферы (направления) деятельности органов исполнительной власти.  Доля «программных» расходов составляет  91,4%.</a:t>
            </a:r>
          </a:p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Непрограммные направления расходов бюджета городского округа Анадырь включают расходы по обеспечению функционирования органов власти, расходы, связанные с обязательствами городского округа Анадырь (членские взносы, публикация в СМИ и другие)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21429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 год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071546"/>
            <a:ext cx="8572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ассигнования бюджета городского округа Анадырь за 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год, предусмотренные в рамках муниципальных программ:</a:t>
            </a:r>
            <a:endParaRPr lang="ru-RU" sz="1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995761"/>
              </p:ext>
            </p:extLst>
          </p:nvPr>
        </p:nvGraphicFramePr>
        <p:xfrm>
          <a:off x="357158" y="1489967"/>
          <a:ext cx="8463314" cy="5249678"/>
        </p:xfrm>
        <a:graphic>
          <a:graphicData uri="http://schemas.openxmlformats.org/drawingml/2006/table">
            <a:tbl>
              <a:tblPr/>
              <a:tblGrid>
                <a:gridCol w="3819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9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7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7044">
                  <a:extLst>
                    <a:ext uri="{9D8B030D-6E8A-4147-A177-3AD203B41FA5}">
                      <a16:colId xmlns:a16="http://schemas.microsoft.com/office/drawing/2014/main" val="3530306809"/>
                    </a:ext>
                  </a:extLst>
                </a:gridCol>
              </a:tblGrid>
              <a:tr h="4597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Наименование программы 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Ответственное за исполнение структурное подразделение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Утверждено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(тыс.руб.)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Исполнено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0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тыс.руб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87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</a:t>
                      </a: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«Управление финансами и имуществом городского округа Анадырь»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Управление финансов, экономики и имущественных отношений Администрации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87 252,6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81 596,1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33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«Анадырь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безопасный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841,2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840,9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21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«Поддержка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развитие основных секторов экономики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финансов, экономики и имущественных отношений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91 067,8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90 345,7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72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«Жилье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городском округе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158 183,8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153 080,6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72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603 750,2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515 800,7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1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социально-культурной сферы в городском округе Анадырь на 2020-2026 годы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90 281,9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90 058,2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89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и молодежная политика на территории городского округа Анадырь на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1 509 817,2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1 507 582,9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2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«Охрана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окружающей среды в городском округе Анадырь на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142 110,2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139 640,6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1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«Формирование современной городской среды на территории городского округа Анадырь на 2018-2026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116 872,1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116 268,3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3189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Муниципальная программа «Создание единого информационного пространства городского округа Анадырь на 2020-2026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9 414,5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9 099,4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516041"/>
                  </a:ext>
                </a:extLst>
              </a:tr>
              <a:tr h="381721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2 809 591,5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2 704 313,4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033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000108"/>
            <a:ext cx="6929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Бюджет в доступной для граждан форме сформирован в целях реализации принципа прозрачности и открытости бюджетной системы Российской Федерации, обеспечения полного и доступного информирования граждан о бюджете городского округа Анадырь.</a:t>
            </a:r>
            <a:endParaRPr lang="ru-RU" sz="1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214554"/>
            <a:ext cx="8501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</a:p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Адрес: 689000, Чукотский А.О., г. Анадырь, ул. Рультытегина д. 1, тел/факс: 6-36-00</a:t>
            </a:r>
          </a:p>
          <a:p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precedent@rambler.ru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приемной Главы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finotdel@chukotnet.ru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Управления финансов, экономики и имущественных отношений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643050"/>
            <a:ext cx="6929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</a:t>
            </a:r>
          </a:p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финансов, экономики и имущественных отношений Администрации городского округа Анадырь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02"/>
            <a:ext cx="9159090" cy="9000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98" y="35813"/>
            <a:ext cx="7326684" cy="82867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термины, используемые в бюджетном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7565913" y="-478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3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8508" y="64426"/>
            <a:ext cx="1285884" cy="909763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5090" y="97418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бюджет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реализации задач и функций местного самоуправления.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денежные средства: налоговые и неналоговые доходы, а также безвозмездные поступления от других бюджетов в форме дотаций, субсидий, субвенций и иных межбюджетных трансфертов.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денежные средства, направляемые на реализацию задач и функций органов власти в различных отраслях: образование, культура, здравоохранение, жилищно-коммунальное хозяйство, сельское хозяйство, социальная защита и обеспечение населения и т.д.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расходов бюджета над его доходами;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доходов бюджета над его расходами.</a:t>
            </a:r>
          </a:p>
        </p:txBody>
      </p:sp>
    </p:spTree>
    <p:extLst>
      <p:ext uri="{BB962C8B-B14F-4D97-AF65-F5344CB8AC3E}">
        <p14:creationId xmlns:p14="http://schemas.microsoft.com/office/powerpoint/2010/main" val="215982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29372" y="1408708"/>
            <a:ext cx="8929718" cy="230832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2024 год был утвержден решением Совета депутатов городского округа Анадырь от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387 «О бюджете городского округа Анадырь на 2024 год и плановый период 2025 и 2026 годов». </a:t>
            </a: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бюджете городского округа Анадырь за 2024 год исполнен со следующими основными показателями: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(тыс. рублей)</a:t>
            </a:r>
          </a:p>
          <a:p>
            <a:pPr algn="just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2024 год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88898"/>
              </p:ext>
            </p:extLst>
          </p:nvPr>
        </p:nvGraphicFramePr>
        <p:xfrm>
          <a:off x="605450" y="3501008"/>
          <a:ext cx="8177562" cy="2261012"/>
        </p:xfrm>
        <a:graphic>
          <a:graphicData uri="http://schemas.openxmlformats.org/drawingml/2006/table">
            <a:tbl>
              <a:tblPr/>
              <a:tblGrid>
                <a:gridCol w="272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5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5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4823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Утверждено на 2024 год (с учетом изменений)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Исполнено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265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3 022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703,7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3 060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368,6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284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3 112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803,1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334,4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265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Дефицит (-)/профицит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(+)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бюджета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-90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099,4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034,2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21599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Доходы бюджета городского округа Анадырь представлены налоговыми и неналоговыми доходами, а также безвозмездными поступлениями из окружного бюджета в виде субвенций, субсидий и иных межбюджетных трансфертов.</a:t>
            </a:r>
          </a:p>
          <a:p>
            <a:pPr algn="just"/>
            <a:endParaRPr lang="ru-RU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Структура доходов бюджета за 20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год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20</a:t>
            </a:r>
            <a:r>
              <a:rPr lang="en-US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 год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171816"/>
              </p:ext>
            </p:extLst>
          </p:nvPr>
        </p:nvGraphicFramePr>
        <p:xfrm>
          <a:off x="642910" y="3857628"/>
          <a:ext cx="8215370" cy="2135637"/>
        </p:xfrm>
        <a:graphic>
          <a:graphicData uri="http://schemas.openxmlformats.org/drawingml/2006/table">
            <a:tbl>
              <a:tblPr/>
              <a:tblGrid>
                <a:gridCol w="4718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6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057"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рублей)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5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Отчетный год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788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Налоговые и неналоговые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доходы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1 153 480,5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135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1 906 888,1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87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3 060 368,6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городского округа Анадырь за 2024 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2024 год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52863345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2024 год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1428736"/>
            <a:ext cx="839245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effectLst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 бюджета городского округа Анадырь за 2024 год сложился в объеме 1 000 297,2  тыс.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 Структура налоговых доходов бюджета городского округа Анадырь за 2024 год представлена в таблице:</a:t>
            </a:r>
          </a:p>
          <a:p>
            <a:pPr algn="r"/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</a:p>
          <a:p>
            <a:pPr algn="r"/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(тыс. рублей)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581534"/>
              </p:ext>
            </p:extLst>
          </p:nvPr>
        </p:nvGraphicFramePr>
        <p:xfrm>
          <a:off x="357158" y="2714620"/>
          <a:ext cx="8286812" cy="2969383"/>
        </p:xfrm>
        <a:graphic>
          <a:graphicData uri="http://schemas.openxmlformats.org/drawingml/2006/table">
            <a:tbl>
              <a:tblPr/>
              <a:tblGrid>
                <a:gridCol w="3062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3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55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813 989,6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878 825,8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4 768,1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4 790,1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71 368,9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72 467,6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455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7 111,9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7 799,5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31 659,8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31 697,4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3 303,7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4 716,8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налоговых доходов: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932 202,0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1 000 297,2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2024 год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643050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2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удельный вес в структуре налоговых доходов приходится на налог на доходы физических лиц, который составляет 87,9%. </a:t>
            </a:r>
          </a:p>
          <a:p>
            <a:pPr indent="457200">
              <a:lnSpc>
                <a:spcPct val="20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бюджета городского округа Анадырь за 2024 год составили 153 183,3 тыс. рублей.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2024 год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1357298"/>
            <a:ext cx="83210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 городского округа Анадырь за 2024 год представлена в таблице:</a:t>
            </a:r>
          </a:p>
          <a:p>
            <a:pPr indent="457200" algn="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  <a:p>
            <a:pPr algn="ctr"/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478854"/>
              </p:ext>
            </p:extLst>
          </p:nvPr>
        </p:nvGraphicFramePr>
        <p:xfrm>
          <a:off x="357158" y="2242868"/>
          <a:ext cx="8215372" cy="3763012"/>
        </p:xfrm>
        <a:graphic>
          <a:graphicData uri="http://schemas.openxmlformats.org/drawingml/2006/table">
            <a:tbl>
              <a:tblPr/>
              <a:tblGrid>
                <a:gridCol w="3857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5912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6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Наименование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451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78 477,3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87 122,7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91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730,6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703,4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35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23 719,0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25 140,9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34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39 165,7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40 271,1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34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неналоговые доходы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-54,8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9077285"/>
                  </a:ext>
                </a:extLst>
              </a:tr>
              <a:tr h="32862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неналоговых доходов: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142 092,6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153 183,3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 за 2024 год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1500174"/>
            <a:ext cx="806489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Объем безвозмездных поступлений из окружного бюджета в 2024 году составили 1 906 216,0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тыс. рублей. Структура безвозмездных поступлений из окружного бюджета в 2024 году представлена в диаграмме:</a:t>
            </a: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475700922"/>
              </p:ext>
            </p:extLst>
          </p:nvPr>
        </p:nvGraphicFramePr>
        <p:xfrm>
          <a:off x="714348" y="3143248"/>
          <a:ext cx="7643866" cy="3246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30349</TotalTime>
  <Words>1117</Words>
  <Application>Microsoft Office PowerPoint</Application>
  <PresentationFormat>Экран (4:3)</PresentationFormat>
  <Paragraphs>244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Constantia</vt:lpstr>
      <vt:lpstr>Georgia</vt:lpstr>
      <vt:lpstr>Times New Roman</vt:lpstr>
      <vt:lpstr>Verdana</vt:lpstr>
      <vt:lpstr>Wingdings 2</vt:lpstr>
      <vt:lpstr>Поток</vt:lpstr>
      <vt:lpstr>Презентация PowerPoint</vt:lpstr>
      <vt:lpstr>Основные понятия и термины, используемые в бюджетном процессе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sinbin</dc:creator>
  <cp:lastModifiedBy>Елизавета Шараева</cp:lastModifiedBy>
  <cp:revision>1183</cp:revision>
  <dcterms:created xsi:type="dcterms:W3CDTF">2004-02-12T06:43:32Z</dcterms:created>
  <dcterms:modified xsi:type="dcterms:W3CDTF">2025-05-26T02:46:06Z</dcterms:modified>
</cp:coreProperties>
</file>