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440" r:id="rId3"/>
    <p:sldId id="2442" r:id="rId4"/>
    <p:sldId id="2445" r:id="rId5"/>
    <p:sldId id="2438" r:id="rId6"/>
    <p:sldId id="260" r:id="rId7"/>
    <p:sldId id="2444" r:id="rId8"/>
    <p:sldId id="2443" r:id="rId9"/>
    <p:sldId id="2434" r:id="rId10"/>
    <p:sldId id="2446" r:id="rId11"/>
    <p:sldId id="2441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  <a:srgbClr val="C0F400"/>
    <a:srgbClr val="05EE55"/>
    <a:srgbClr val="038B30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8C8EC1-9604-4C60-93E4-E02112EEC158}" type="datetime1">
              <a:rPr lang="ru-RU" smtClean="0"/>
              <a:t>25.06.2025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422B72-BD1C-4F41-B10E-CA0BEB1790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99065-08D6-4B86-A69A-9A71D3CA8E1A}" type="datetime1">
              <a:rPr lang="ru-RU" smtClean="0"/>
              <a:pPr/>
              <a:t>25.06.2025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BE989-76B8-4F13-9267-01FDA45C437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2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19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27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28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16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61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71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95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267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80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4" name="Текст 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rtlCol="0"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"/>
              <a:t>2</a:t>
            </a:r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r>
              <a:rPr lang="ru"/>
              <a:t>+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рупн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FCC97-4D8C-465A-B732-7E27224A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525FF-6103-4229-A91A-8A994A9C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F2F4E1C-EABB-45F0-8593-E3E22109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5416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>
                <a:solidFill>
                  <a:srgbClr val="2F3342"/>
                </a:solidFill>
              </a:rPr>
              <a:pPr/>
              <a:t>‹#›</a:t>
            </a:fld>
            <a:endParaRPr lang="ru-RU" noProof="0" dirty="0">
              <a:solidFill>
                <a:srgbClr val="2F3342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Прямоугольник 10" descr="Контрастный блок со открытым квадратом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>
                <a:solidFill>
                  <a:srgbClr val="2F3342"/>
                </a:solidFill>
              </a:rPr>
              <a:pPr/>
              <a:t>‹#›</a:t>
            </a:fld>
            <a:endParaRPr lang="ru-RU" noProof="0" dirty="0">
              <a:solidFill>
                <a:srgbClr val="2F3342"/>
              </a:solidFill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 rtlCol="0"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 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 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0" dirty="0"/>
              <a:t>2</a:t>
            </a:r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endParaRPr lang="ru-RU" noProof="0" dirty="0"/>
          </a:p>
          <a:p>
            <a:pPr algn="ctr" rtl="0"/>
            <a:r>
              <a:rPr lang="ru-RU" noProof="0" dirty="0"/>
              <a:t>+</a:t>
            </a:r>
          </a:p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rtlCol="0"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ОБРАЗЕЦ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ОБРАЗЕЦ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СТИЛИ ОБРАЗЦА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noProof="0" dirty="0"/>
                <a:t>2</a:t>
              </a:r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endParaRPr lang="ru-RU" noProof="0" dirty="0"/>
            </a:p>
            <a:p>
              <a:pPr algn="ctr" rtl="0"/>
              <a:r>
                <a:rPr lang="ru-RU" noProof="0" dirty="0"/>
                <a:t>+</a:t>
              </a:r>
            </a:p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й угол 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70" r:id="rId9"/>
    <p:sldLayoutId id="2147483669" r:id="rId10"/>
    <p:sldLayoutId id="2147483667" r:id="rId11"/>
    <p:sldLayoutId id="2147483668" r:id="rId12"/>
    <p:sldLayoutId id="2147483666" r:id="rId13"/>
    <p:sldLayoutId id="2147483662" r:id="rId14"/>
    <p:sldLayoutId id="2147483671" r:id="rId15"/>
    <p:sldLayoutId id="2147483655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5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бстрактное здание" title="Абстрактное здание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6C8E487-ADDC-4F1B-A30A-BAABB4998F49}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grpSp>
        <p:nvGrpSpPr>
          <p:cNvPr id="40" name="Группа 39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705" y="2030398"/>
            <a:ext cx="6360211" cy="1993135"/>
          </a:xfrm>
        </p:spPr>
        <p:txBody>
          <a:bodyPr rtlCol="0">
            <a:noAutofit/>
          </a:bodyPr>
          <a:lstStyle/>
          <a:p>
            <a:pPr rtl="0"/>
            <a:r>
              <a:rPr lang="ru-RU" sz="3500" dirty="0"/>
              <a:t>ИНИЦИАТИВННЫЙ ПРОЕКТ</a:t>
            </a:r>
            <a:br>
              <a:rPr lang="ru-RU" sz="3500" dirty="0"/>
            </a:br>
            <a:r>
              <a:rPr lang="ru-RU" sz="3500" dirty="0"/>
              <a:t>«Обустройство площадок накопления твёрдых отходов в городе Анадырь»</a:t>
            </a:r>
            <a:endParaRPr lang="ru-RU" sz="3500" dirty="0">
              <a:solidFill>
                <a:srgbClr val="2F3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CDA17D7C-7C63-439C-8B50-C9B0F0F9AAF7}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000" b="0" cap="none" dirty="0" smtClean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000" b="0" cap="none" dirty="0" smtClean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000" b="0" cap="non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000" b="0" cap="non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sz="2000" b="0" cap="none" dirty="0">
              <a:ln w="0"/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916440"/>
            <a:ext cx="6117771" cy="4722361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 жители города, готовы активно участвовать в улучшении санитарного состояния нашего общего дома. Вместе мы сделаем Анадырь чище и уютнее!</a:t>
            </a:r>
          </a:p>
        </p:txBody>
      </p:sp>
      <p:sp>
        <p:nvSpPr>
          <p:cNvPr id="11" name="Прямоугольник: Усеченный угол 10" descr="Контрастное поле нижнего колонтитула">
            <a:extLst>
              <a:ext uri="{FF2B5EF4-FFF2-40B4-BE49-F238E27FC236}">
                <a16:creationId xmlns:a16="http://schemas.microsoft.com/office/drawing/2014/main" id="{851F9C8F-B284-4FE9-A76C-49BE3BEE3853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392"/>
            <a:ext cx="4706260" cy="26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бстрактное изображение" title="абстрактное изображение">
            <a:extLst>
              <a:ext uri="{FF2B5EF4-FFF2-40B4-BE49-F238E27FC236}">
                <a16:creationId xmlns:a16="http://schemas.microsoft.com/office/drawing/2014/main" id="{BCF9593D-B6BD-4208-A4FF-8CFFE50347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273BD65-CFF3-40DD-939C-97A942BD80EE}"/>
              </a:ext>
            </a:extLst>
          </p:cNvPr>
          <p:cNvSpPr/>
          <p:nvPr/>
        </p:nvSpPr>
        <p:spPr>
          <a:xfrm>
            <a:off x="-71014" y="0"/>
            <a:ext cx="12263014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grpSp>
        <p:nvGrpSpPr>
          <p:cNvPr id="40" name="Группа 39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ctr">
            <a:normAutofit fontScale="90000"/>
          </a:bodyPr>
          <a:lstStyle/>
          <a:p>
            <a:pPr rtl="0"/>
            <a:r>
              <a:rPr lang="ru-RU" sz="3500" dirty="0"/>
              <a:t>Проект составлен ИНИЦИАТИВННОЙ ГРУППОЙ ЖИТЕЛЕЙ ГО АНАДЫРЬ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9FDCAA0A-980E-4E01-8FDA-B5368F091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835923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/>
              <a:t>Руководитель инициативной группы Ю.В. Дубина</a:t>
            </a:r>
          </a:p>
        </p:txBody>
      </p:sp>
      <p:sp>
        <p:nvSpPr>
          <p:cNvPr id="29" name="Прямоугольник: Усеченный угол 28" descr="Контрастный квадрат нижнего колонтитула">
            <a:extLst>
              <a:ext uri="{FF2B5EF4-FFF2-40B4-BE49-F238E27FC236}">
                <a16:creationId xmlns:a16="http://schemas.microsoft.com/office/drawing/2014/main" id="{E01195D9-1845-4282-BE5B-F6B840BE40E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ородской пейзаж" title="Городской пейзаж">
            <a:extLst>
              <a:ext uri="{FF2B5EF4-FFF2-40B4-BE49-F238E27FC236}">
                <a16:creationId xmlns:a16="http://schemas.microsoft.com/office/drawing/2014/main" id="{361EFFB7-8B3E-491D-89F4-6C4D129650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2B205EF-4045-42E3-8101-270CAA2CF42C}"/>
              </a:ext>
            </a:extLst>
          </p:cNvPr>
          <p:cNvSpPr/>
          <p:nvPr/>
        </p:nvSpPr>
        <p:spPr>
          <a:xfrm>
            <a:off x="159720" y="-36547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grpSp>
        <p:nvGrpSpPr>
          <p:cNvPr id="12" name="Группа 11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1101DF86-6B00-49D3-9EFB-456055F79899}"/>
              </a:ext>
            </a:extLst>
          </p:cNvPr>
          <p:cNvGrpSpPr/>
          <p:nvPr/>
        </p:nvGrpSpPr>
        <p:grpSpPr>
          <a:xfrm flipH="1" flipV="1">
            <a:off x="245735" y="0"/>
            <a:ext cx="4592287" cy="5091852"/>
            <a:chOff x="1567841" y="1085111"/>
            <a:chExt cx="4592287" cy="509185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pic>
          <p:nvPicPr>
            <p:cNvPr id="18" name="Графический объект 17" descr="Открытый квадрат">
              <a:extLst>
                <a:ext uri="{FF2B5EF4-FFF2-40B4-BE49-F238E27FC236}">
                  <a16:creationId xmlns:a16="http://schemas.microsoft.com/office/drawing/2014/main" id="{42A4A83C-0C6B-4A7C-B582-33988B02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567841" y="1505826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</a:extLst>
            </p:cNvPr>
            <p:cNvSpPr/>
            <p:nvPr/>
          </p:nvSpPr>
          <p:spPr>
            <a:xfrm>
              <a:off x="1567841" y="1085111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7" y="395538"/>
            <a:ext cx="6190578" cy="968671"/>
          </a:xfrm>
        </p:spPr>
        <p:txBody>
          <a:bodyPr rtlCol="0">
            <a:noAutofit/>
          </a:bodyPr>
          <a:lstStyle/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ПРОБЛЕМЫ, РЕШЕНИЕ КОТОРОЙ ИМЕЕТ ПРИОРИТЕТНОЕ ЗНАЧЕНИЕ ДЛЯ ЖИТЕЛЕЙ ГОРОДСКОГО ОКРУГА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аНАДЫРЬ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127455"/>
            <a:ext cx="4351912" cy="1412125"/>
          </a:xfrm>
          <a:prstGeom prst="rect">
            <a:avLst/>
          </a:prstGeom>
        </p:spPr>
        <p:txBody>
          <a:bodyPr lIns="0"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dirty="0">
              <a:solidFill>
                <a:srgbClr val="2F3342"/>
              </a:solidFill>
            </a:endParaRPr>
          </a:p>
        </p:txBody>
      </p:sp>
      <p:sp>
        <p:nvSpPr>
          <p:cNvPr id="14" name="Прямоугольник: Усеченный угол 13" descr="Контрастный блок нижнего колонтитула">
            <a:extLst>
              <a:ext uri="{FF2B5EF4-FFF2-40B4-BE49-F238E27FC236}">
                <a16:creationId xmlns:a16="http://schemas.microsoft.com/office/drawing/2014/main" id="{443EBCED-982A-454F-BC58-43B643EFA10D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571FE10C-81AC-4781-843B-B9994368CB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9880" y="1215083"/>
            <a:ext cx="65857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000000"/>
              </a:solidFill>
              <a:latin typeface="Yandex Sans Text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Важной составляющей комфорта жителей многоквартирных домов является правильно обустроенная 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Yandex Sans Text"/>
              </a:rPr>
            </a:b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контейнерная площадка 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>для сбора и вывоза </a:t>
            </a: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твердых коммунальных отходов (ТКО)</a:t>
            </a: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>На </a:t>
            </a: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сегодняшний день 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>в </a:t>
            </a: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Анадыре 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>не все места (площадки) накопления </a:t>
            </a: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ТКО 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>соответствуют </a:t>
            </a: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требованиям законодательства РФ в области охраны окружающей среды и действующим санитарным правилам и нормам.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Устаревшие мусорные баки по причине отсутствия крышек часто становятся кормушками для птиц и грызунов. Содержимое баков, разносимое порывами ветра, замусоривает близлежащие к контейнерным площадкам территории. </a:t>
            </a:r>
            <a:endParaRPr lang="ru-RU" sz="1600" dirty="0">
              <a:solidFill>
                <a:srgbClr val="000000"/>
              </a:solidFill>
              <a:latin typeface="Yandex Sans Text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Горожане обращают 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>внимание на состояние мест для сбора </a:t>
            </a: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мусора. Тема часто и активно 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>поднимается в социальных </a:t>
            </a: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сетях.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Реализация предлагаемого проекта 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>позволит сделать город чище и </a:t>
            </a: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комфортнее. Новые современные 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>площадки </a:t>
            </a: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значительно улучшат 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>экологическую </a:t>
            </a:r>
            <a:r>
              <a:rPr lang="ru-RU" sz="1600" dirty="0" smtClean="0">
                <a:solidFill>
                  <a:srgbClr val="000000"/>
                </a:solidFill>
                <a:latin typeface="Yandex Sans Text"/>
              </a:rPr>
              <a:t>обстановку и эстетическую составляющую Анадыря.</a:t>
            </a:r>
            <a:r>
              <a:rPr lang="ru-RU" sz="1600" dirty="0">
                <a:solidFill>
                  <a:srgbClr val="000000"/>
                </a:solidFill>
                <a:latin typeface="Yandex Sans Text"/>
              </a:rPr>
              <a:t> </a:t>
            </a:r>
          </a:p>
          <a:p>
            <a:endParaRPr lang="ru-RU" sz="1600" i="0" dirty="0">
              <a:solidFill>
                <a:srgbClr val="000000"/>
              </a:solidFill>
              <a:effectLst/>
              <a:latin typeface="Yandex Sans Tex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89" y="0"/>
            <a:ext cx="4990575" cy="33823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89" y="3400091"/>
            <a:ext cx="4990575" cy="31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1" y="88011"/>
            <a:ext cx="3692475" cy="2655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14" y="88011"/>
            <a:ext cx="5021899" cy="2798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1" y="2955229"/>
            <a:ext cx="4596448" cy="3802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602" y="59127"/>
            <a:ext cx="2810944" cy="3527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82" y="3667392"/>
            <a:ext cx="6221863" cy="29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CDA17D7C-7C63-439C-8B50-C9B0F0F9AAF7}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2000" b="0" cap="none" dirty="0" smtClean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Территории Анадыря</a:t>
            </a:r>
            <a:r>
              <a:rPr lang="ru-RU" sz="2000" b="0" cap="none" dirty="0" smtClean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в границах которых будет реализовываться инициативный проект</a:t>
            </a:r>
            <a:endParaRPr lang="ru-RU" sz="2000" b="0" cap="none" dirty="0">
              <a:ln w="0"/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ru-RU" u="sng" dirty="0"/>
              <a:t>- контейнерная площадка по адресу Энергетиков д.4 </a:t>
            </a:r>
            <a:endParaRPr lang="ru-RU" dirty="0"/>
          </a:p>
          <a:p>
            <a:r>
              <a:rPr lang="ru-RU" u="sng" dirty="0"/>
              <a:t>- контейнерная площадка по адресу </a:t>
            </a:r>
            <a:r>
              <a:rPr lang="ru-RU" u="sng" dirty="0" err="1"/>
              <a:t>Отке</a:t>
            </a:r>
            <a:r>
              <a:rPr lang="ru-RU" u="sng" dirty="0"/>
              <a:t> д.52</a:t>
            </a:r>
            <a:endParaRPr lang="ru-RU" dirty="0"/>
          </a:p>
          <a:p>
            <a:r>
              <a:rPr lang="ru-RU" u="sng" dirty="0"/>
              <a:t>- контейнерная площадка по адресу </a:t>
            </a:r>
            <a:r>
              <a:rPr lang="ru-RU" u="sng" dirty="0" err="1"/>
              <a:t>Отке</a:t>
            </a:r>
            <a:r>
              <a:rPr lang="ru-RU" u="sng" dirty="0"/>
              <a:t> д.52А</a:t>
            </a:r>
            <a:endParaRPr lang="ru-RU" dirty="0"/>
          </a:p>
          <a:p>
            <a:r>
              <a:rPr lang="ru-RU" u="sng" dirty="0"/>
              <a:t>- контейнерная площадка по адресу </a:t>
            </a:r>
            <a:r>
              <a:rPr lang="ru-RU" u="sng" dirty="0" err="1"/>
              <a:t>Отке</a:t>
            </a:r>
            <a:r>
              <a:rPr lang="ru-RU" u="sng" dirty="0"/>
              <a:t> д.56</a:t>
            </a:r>
            <a:endParaRPr lang="ru-RU" dirty="0"/>
          </a:p>
          <a:p>
            <a:r>
              <a:rPr lang="ru-RU" u="sng" dirty="0"/>
              <a:t>- контейнерная площадка по адресу </a:t>
            </a:r>
            <a:r>
              <a:rPr lang="ru-RU" u="sng" dirty="0" err="1"/>
              <a:t>Отке</a:t>
            </a:r>
            <a:r>
              <a:rPr lang="ru-RU" u="sng" dirty="0"/>
              <a:t> д.64</a:t>
            </a:r>
            <a:endParaRPr lang="ru-RU" dirty="0"/>
          </a:p>
          <a:p>
            <a:r>
              <a:rPr lang="ru-RU" u="sng" dirty="0"/>
              <a:t>- контейнерная площадка по адресу </a:t>
            </a:r>
            <a:r>
              <a:rPr lang="ru-RU" u="sng" dirty="0" err="1"/>
              <a:t>Отке</a:t>
            </a:r>
            <a:r>
              <a:rPr lang="ru-RU" u="sng" dirty="0"/>
              <a:t> д.58</a:t>
            </a:r>
            <a:endParaRPr lang="ru-RU" dirty="0"/>
          </a:p>
          <a:p>
            <a:r>
              <a:rPr lang="ru-RU" u="sng" dirty="0"/>
              <a:t>- контейнерная площадка по адресу </a:t>
            </a:r>
            <a:r>
              <a:rPr lang="ru-RU" u="sng" dirty="0" err="1"/>
              <a:t>Отке</a:t>
            </a:r>
            <a:r>
              <a:rPr lang="ru-RU" u="sng" dirty="0"/>
              <a:t> д.30А</a:t>
            </a:r>
            <a:endParaRPr lang="ru-RU" dirty="0"/>
          </a:p>
          <a:p>
            <a:r>
              <a:rPr lang="ru-RU" u="sng" dirty="0"/>
              <a:t>- контейнерная площадка по адресу Южная д.2</a:t>
            </a:r>
            <a:endParaRPr lang="ru-RU" dirty="0"/>
          </a:p>
          <a:p>
            <a:r>
              <a:rPr lang="ru-RU" u="sng" dirty="0"/>
              <a:t>- гаражи в районе «Старая свалка»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Прямоугольник: Усеченный угол 10" descr="Контрастное поле нижнего колонтитула">
            <a:extLst>
              <a:ext uri="{FF2B5EF4-FFF2-40B4-BE49-F238E27FC236}">
                <a16:creationId xmlns:a16="http://schemas.microsoft.com/office/drawing/2014/main" id="{851F9C8F-B284-4FE9-A76C-49BE3BEE3853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392"/>
            <a:ext cx="4706260" cy="26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6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бстрактное здание" title="абстрактное здание">
            <a:extLst>
              <a:ext uri="{FF2B5EF4-FFF2-40B4-BE49-F238E27FC236}">
                <a16:creationId xmlns:a16="http://schemas.microsoft.com/office/drawing/2014/main" id="{81A2DCC4-678E-4F5B-B305-FA52F5FF55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549268" cy="6496463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908FF0-1F83-4DE9-B48E-CB646B5E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FEBE39E3-389E-424A-BBC8-D103BC61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Заголовок</a:t>
            </a:r>
            <a:endParaRPr lang="ru" dirty="0"/>
          </a:p>
        </p:txBody>
      </p:sp>
      <p:sp>
        <p:nvSpPr>
          <p:cNvPr id="10" name="Прямоугольник 9" descr="Контрастный блок со открытым квадратом">
            <a:extLst>
              <a:ext uri="{FF2B5EF4-FFF2-40B4-BE49-F238E27FC236}">
                <a16:creationId xmlns:a16="http://schemas.microsoft.com/office/drawing/2014/main" id="{0783A1B7-34FF-4F2F-A68D-A3D22C770FCB}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6827835" y="3724851"/>
            <a:ext cx="4423315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3200" b="1" dirty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Описание проекта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06" y="639811"/>
            <a:ext cx="6279379" cy="467980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8826A1-4E90-405A-AE28-5500B0A362E3}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sp>
        <p:nvSpPr>
          <p:cNvPr id="14" name="Прямоугольник 13" descr="Блок белого фона">
            <a:extLst>
              <a:ext uri="{FF2B5EF4-FFF2-40B4-BE49-F238E27FC236}">
                <a16:creationId xmlns:a16="http://schemas.microsoft.com/office/drawing/2014/main" id="{3C1F0EB8-D260-4FB6-ACF6-6E86B9A02919}"/>
              </a:ext>
            </a:extLst>
          </p:cNvPr>
          <p:cNvSpPr/>
          <p:nvPr/>
        </p:nvSpPr>
        <p:spPr>
          <a:xfrm>
            <a:off x="7240385" y="639812"/>
            <a:ext cx="4189613" cy="46798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рамках реализации инициативного проекта предлагается: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Устройство железобетонных плит под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контейнерные площадки</a:t>
            </a:r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lvl="0" algn="just"/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Устройство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заграждений контейнерных площадок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с трех сторон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Ремонт поврежденных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ограждений контейнерных площадок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Обустройство бункеров для накопления крупногабаритных отходов и картонных коробок</a:t>
            </a:r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3F03C3-322B-449C-A477-EA1D99EDC624}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sp>
        <p:nvSpPr>
          <p:cNvPr id="13" name="Прямоугольник 12" descr="Квадрат белого фона">
            <a:extLst>
              <a:ext uri="{FF2B5EF4-FFF2-40B4-BE49-F238E27FC236}">
                <a16:creationId xmlns:a16="http://schemas.microsoft.com/office/drawing/2014/main" id="{AA0E0CBA-1F82-43A8-9DE3-F0F883DB2D26}"/>
              </a:ext>
            </a:extLst>
          </p:cNvPr>
          <p:cNvSpPr/>
          <p:nvPr/>
        </p:nvSpPr>
        <p:spPr>
          <a:xfrm>
            <a:off x="834434" y="66335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3" y="1181214"/>
            <a:ext cx="6117771" cy="587876"/>
          </a:xfrm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ru-RU" b="0" cap="none" dirty="0" smtClean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Обоснование предложений по решению указанной проблемы</a:t>
            </a:r>
            <a:endParaRPr lang="ru-RU" b="0" cap="none" dirty="0">
              <a:ln w="0"/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165903"/>
            <a:ext cx="5704304" cy="3396749"/>
          </a:xfrm>
        </p:spPr>
        <p:txBody>
          <a:bodyPr rtlCol="0"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ru-RU" dirty="0" smtClean="0"/>
              <a:t>Замена </a:t>
            </a:r>
            <a:r>
              <a:rPr lang="ru-RU" dirty="0"/>
              <a:t>поврежденного ограждения площадок </a:t>
            </a:r>
            <a:r>
              <a:rPr lang="ru-RU" dirty="0" smtClean="0"/>
              <a:t>позволит предотвратить распространение </a:t>
            </a:r>
            <a:r>
              <a:rPr lang="ru-RU" dirty="0"/>
              <a:t>отходов за пределы </a:t>
            </a:r>
            <a:r>
              <a:rPr lang="ru-RU" dirty="0" smtClean="0"/>
              <a:t>площадки. Устройство </a:t>
            </a:r>
            <a:r>
              <a:rPr lang="ru-RU" dirty="0"/>
              <a:t>бетонного </a:t>
            </a:r>
            <a:r>
              <a:rPr lang="ru-RU" dirty="0" smtClean="0"/>
              <a:t>основания исключит проникновение </a:t>
            </a:r>
            <a:r>
              <a:rPr lang="ru-RU" dirty="0"/>
              <a:t>талых и дождевых вод с мест установки контейнеров для ТКО в </a:t>
            </a:r>
            <a:r>
              <a:rPr lang="ru-RU" dirty="0" smtClean="0"/>
              <a:t>грунт. Обустройство </a:t>
            </a:r>
            <a:r>
              <a:rPr lang="ru-RU" dirty="0"/>
              <a:t>бункеров для накопления крупногабаритных отходов и картонных </a:t>
            </a:r>
            <a:r>
              <a:rPr lang="ru-RU" dirty="0" smtClean="0"/>
              <a:t>коробок предотвратит засорение </a:t>
            </a:r>
            <a:r>
              <a:rPr lang="ru-RU" dirty="0"/>
              <a:t>дворовых территорий </a:t>
            </a:r>
            <a:r>
              <a:rPr lang="ru-RU" dirty="0" smtClean="0"/>
              <a:t>отходами </a:t>
            </a:r>
            <a:r>
              <a:rPr lang="ru-RU" dirty="0"/>
              <a:t>от жилищ и торговых точек</a:t>
            </a:r>
            <a:r>
              <a:rPr lang="ru-RU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ru-RU" dirty="0" smtClean="0"/>
              <a:t>Ремонт </a:t>
            </a:r>
            <a:r>
              <a:rPr lang="ru-RU" dirty="0"/>
              <a:t>контейнерных площадок для накопления твердых коммунальных отходов, образованных жителями города</a:t>
            </a:r>
            <a:r>
              <a:rPr lang="ru-RU" dirty="0" smtClean="0"/>
              <a:t>», позволит привести площадки для сбора ТКО </a:t>
            </a:r>
            <a:r>
              <a:rPr lang="ru-RU" dirty="0"/>
              <a:t>в соответствие с требованиями СанПиН 2.1.3684-21 «Санитарно-эпидемиологические требования к содержанию территорий городских и сельских поселений», а так же </a:t>
            </a:r>
            <a:r>
              <a:rPr lang="ru-RU" dirty="0" smtClean="0"/>
              <a:t>нормами </a:t>
            </a:r>
            <a:r>
              <a:rPr lang="ru-RU" dirty="0"/>
              <a:t>и </a:t>
            </a:r>
            <a:r>
              <a:rPr lang="ru-RU" dirty="0" smtClean="0"/>
              <a:t>правилами </a:t>
            </a:r>
            <a:r>
              <a:rPr lang="ru-RU" dirty="0"/>
              <a:t>благоустройства и содержания территории городского округа Анадырь </a:t>
            </a:r>
            <a:r>
              <a:rPr lang="ru-RU" dirty="0" smtClean="0"/>
              <a:t>и поспособствует созданию более </a:t>
            </a:r>
            <a:r>
              <a:rPr lang="ru-RU" dirty="0"/>
              <a:t>комфортной и </a:t>
            </a:r>
            <a:r>
              <a:rPr lang="ru-RU" dirty="0" err="1"/>
              <a:t>эпидемиологически</a:t>
            </a:r>
            <a:r>
              <a:rPr lang="ru-RU" dirty="0"/>
              <a:t> безопасной среды для жителей </a:t>
            </a:r>
            <a:r>
              <a:rPr lang="ru-RU" dirty="0" smtClean="0"/>
              <a:t>Анадыря.</a:t>
            </a:r>
            <a:endParaRPr lang="ru-RU" dirty="0"/>
          </a:p>
        </p:txBody>
      </p:sp>
      <p:sp>
        <p:nvSpPr>
          <p:cNvPr id="11" name="Прямоугольник: Усеченный угол 10" descr="Контрастный блок нижнего колонтитула">
            <a:extLst>
              <a:ext uri="{FF2B5EF4-FFF2-40B4-BE49-F238E27FC236}">
                <a16:creationId xmlns:a16="http://schemas.microsoft.com/office/drawing/2014/main" id="{85DF53DB-409B-49FA-A52D-E30AD84AED76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64D90B-FC4E-4781-9E54-536CECF8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>
          <a:xfrm>
            <a:off x="7155869" y="2898378"/>
            <a:ext cx="5036132" cy="11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3F03C3-322B-449C-A477-EA1D99EDC624}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sp>
        <p:nvSpPr>
          <p:cNvPr id="13" name="Прямоугольник 12" descr="Квадрат белого фона">
            <a:extLst>
              <a:ext uri="{FF2B5EF4-FFF2-40B4-BE49-F238E27FC236}">
                <a16:creationId xmlns:a16="http://schemas.microsoft.com/office/drawing/2014/main" id="{AA0E0CBA-1F82-43A8-9DE3-F0F883DB2D26}"/>
              </a:ext>
            </a:extLst>
          </p:cNvPr>
          <p:cNvSpPr/>
          <p:nvPr/>
        </p:nvSpPr>
        <p:spPr>
          <a:xfrm>
            <a:off x="834434" y="66335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3" y="1181214"/>
            <a:ext cx="5138057" cy="587876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ru-RU" sz="2000" b="0" cap="none" dirty="0" smtClean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Ожидаемые результаты реализации инициативного проекта</a:t>
            </a:r>
            <a:endParaRPr lang="ru-RU" sz="2000" b="0" cap="none" dirty="0">
              <a:ln w="0"/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165903"/>
            <a:ext cx="5138057" cy="3396749"/>
          </a:xfrm>
        </p:spPr>
        <p:txBody>
          <a:bodyPr rtlCol="0">
            <a:normAutofit fontScale="77500" lnSpcReduction="20000"/>
          </a:bodyPr>
          <a:lstStyle/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1800" dirty="0">
                <a:solidFill>
                  <a:srgbClr val="282828"/>
                </a:solidFill>
                <a:ea typeface="Times New Roman"/>
              </a:rPr>
              <a:t>Обеспечение экологической безопасности.</a:t>
            </a:r>
            <a:endParaRPr lang="ru-RU" sz="1800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1800" dirty="0">
                <a:solidFill>
                  <a:srgbClr val="282828"/>
                </a:solidFill>
                <a:ea typeface="Times New Roman"/>
              </a:rPr>
              <a:t>Создание комфортной среды и благоприятных условий для проживания жителей города.</a:t>
            </a:r>
            <a:endParaRPr lang="ru-RU" sz="1800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1800" dirty="0">
                <a:solidFill>
                  <a:srgbClr val="282828"/>
                </a:solidFill>
                <a:ea typeface="Times New Roman"/>
              </a:rPr>
              <a:t>Повышение уровня внешнего благоустройства территории города.</a:t>
            </a:r>
            <a:endParaRPr lang="ru-RU" sz="1800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1800" dirty="0">
                <a:ea typeface="Times New Roman"/>
              </a:rPr>
              <a:t>Приведение существующих мест (площадок) накопления ТКО в соответствие </a:t>
            </a:r>
            <a:r>
              <a:rPr lang="ru-RU" sz="1800" dirty="0">
                <a:solidFill>
                  <a:srgbClr val="282828"/>
                </a:solidFill>
                <a:ea typeface="Times New Roman"/>
              </a:rPr>
              <a:t>с требованиями законодательства РФ в области охраны окружающей среды и законодательства в области обеспечения санитарно-эпидемиологического благополучия населения.</a:t>
            </a:r>
            <a:endParaRPr lang="ru-RU" sz="1800" dirty="0">
              <a:ea typeface="Times New Roman"/>
            </a:endParaRPr>
          </a:p>
          <a:p>
            <a:pPr rtl="0"/>
            <a:endParaRPr lang="ru-RU" dirty="0"/>
          </a:p>
        </p:txBody>
      </p:sp>
      <p:sp>
        <p:nvSpPr>
          <p:cNvPr id="11" name="Прямоугольник: Усеченный угол 10" descr="Контрастный блок нижнего колонтитула">
            <a:extLst>
              <a:ext uri="{FF2B5EF4-FFF2-40B4-BE49-F238E27FC236}">
                <a16:creationId xmlns:a16="http://schemas.microsoft.com/office/drawing/2014/main" id="{85DF53DB-409B-49FA-A52D-E30AD84AED76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64D90B-FC4E-4781-9E54-536CECF8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>
          <a:xfrm>
            <a:off x="7155869" y="2898378"/>
            <a:ext cx="5036132" cy="11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9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3F03C3-322B-449C-A477-EA1D99EDC624}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/>
              <a:t>2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endParaRPr lang="ru-RU" dirty="0"/>
          </a:p>
          <a:p>
            <a:pPr algn="ctr" rtl="0"/>
            <a:r>
              <a:rPr lang="ru-RU" dirty="0"/>
              <a:t>+</a:t>
            </a:r>
          </a:p>
          <a:p>
            <a:pPr algn="ctr" rtl="0"/>
            <a:endParaRPr lang="ru-RU" dirty="0"/>
          </a:p>
        </p:txBody>
      </p:sp>
      <p:sp>
        <p:nvSpPr>
          <p:cNvPr id="13" name="Прямоугольник 12" descr="Квадрат белого фона">
            <a:extLst>
              <a:ext uri="{FF2B5EF4-FFF2-40B4-BE49-F238E27FC236}">
                <a16:creationId xmlns:a16="http://schemas.microsoft.com/office/drawing/2014/main" id="{AA0E0CBA-1F82-43A8-9DE3-F0F883DB2D26}"/>
              </a:ext>
            </a:extLst>
          </p:cNvPr>
          <p:cNvSpPr/>
          <p:nvPr/>
        </p:nvSpPr>
        <p:spPr>
          <a:xfrm>
            <a:off x="834434" y="66335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3" y="1181214"/>
            <a:ext cx="5138057" cy="587876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ru-RU" sz="2000" b="0" cap="none" dirty="0" smtClean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Предварительный расчет необходимых расходов на реализацию инициативного проекта, сроки реализации проекта</a:t>
            </a:r>
            <a:endParaRPr lang="ru-RU" sz="2000" b="0" cap="none" dirty="0">
              <a:ln w="0"/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165903"/>
            <a:ext cx="5138057" cy="3396749"/>
          </a:xfrm>
        </p:spPr>
        <p:txBody>
          <a:bodyPr rtlCol="0">
            <a:normAutofit fontScale="92500" lnSpcReduction="20000"/>
          </a:bodyPr>
          <a:lstStyle/>
          <a:p>
            <a:pPr algn="just" rtl="0"/>
            <a:r>
              <a:rPr lang="ru-RU" dirty="0" smtClean="0"/>
              <a:t>В соответствии с запрошенным коммерческим предложением стоимость выполнения ремонтно-восстановительных работ по обустройству 10 (десяти) контейнерных площадок составит </a:t>
            </a:r>
            <a:r>
              <a:rPr lang="ru-RU" b="1" dirty="0" smtClean="0"/>
              <a:t>7 000 051 (семь миллионов пятьдесят один рубль) 00 копеек</a:t>
            </a:r>
            <a:r>
              <a:rPr lang="ru-RU" dirty="0" smtClean="0"/>
              <a:t>. </a:t>
            </a:r>
          </a:p>
          <a:p>
            <a:pPr algn="just" rtl="0"/>
            <a:r>
              <a:rPr lang="ru-RU" dirty="0" smtClean="0"/>
              <a:t>Планируемый срок реализации проекта – </a:t>
            </a:r>
            <a:r>
              <a:rPr lang="ru-RU" b="1" dirty="0" smtClean="0"/>
              <a:t>20 декабря 2025 года.</a:t>
            </a:r>
          </a:p>
          <a:p>
            <a:pPr algn="just" rtl="0"/>
            <a:r>
              <a:rPr lang="ru-RU" dirty="0" smtClean="0"/>
              <a:t>Финансовое, имущественное и (или) трудовое участие заинтересованных лиц в реализации данного проекта не планируется.</a:t>
            </a:r>
            <a:endParaRPr lang="ru-RU" dirty="0"/>
          </a:p>
        </p:txBody>
      </p:sp>
      <p:sp>
        <p:nvSpPr>
          <p:cNvPr id="11" name="Прямоугольник: Усеченный угол 10" descr="Контрастный блок нижнего колонтитула">
            <a:extLst>
              <a:ext uri="{FF2B5EF4-FFF2-40B4-BE49-F238E27FC236}">
                <a16:creationId xmlns:a16="http://schemas.microsoft.com/office/drawing/2014/main" id="{85DF53DB-409B-49FA-A52D-E30AD84AED76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64D90B-FC4E-4781-9E54-536CECF8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>
          <a:xfrm>
            <a:off x="7155869" y="2898378"/>
            <a:ext cx="5036132" cy="11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3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 descr="Контрастные квадраты: черная открытая фигура, затененный зеленый блок и белый блок с местом для текста.">
            <a:extLst>
              <a:ext uri="{FF2B5EF4-FFF2-40B4-BE49-F238E27FC236}">
                <a16:creationId xmlns:a16="http://schemas.microsoft.com/office/drawing/2014/main" id="{CDA17D7C-7C63-439C-8B50-C9B0F0F9AAF7}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/>
                <a:t>2</a:t>
              </a:r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endParaRPr lang="ru-RU" dirty="0"/>
            </a:p>
            <a:p>
              <a:pPr algn="ctr" rtl="0"/>
              <a:r>
                <a:rPr lang="ru-RU" dirty="0"/>
                <a:t>+</a:t>
              </a:r>
            </a:p>
            <a:p>
              <a:pPr algn="ctr" rtl="0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000" b="0" cap="none" dirty="0" smtClean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Источники финансирования проекта</a:t>
            </a:r>
            <a:endParaRPr lang="ru-RU" sz="2000" b="0" cap="none" dirty="0">
              <a:ln w="0"/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Реализация инициативного проекта планируется за счет бюджетных средств в (99,9%) и средств инициаторов проекта (0,1%).</a:t>
            </a:r>
          </a:p>
          <a:p>
            <a:pPr marL="0" indent="0" algn="just">
              <a:buNone/>
            </a:pPr>
            <a:r>
              <a:rPr lang="ru-RU" dirty="0" smtClean="0"/>
              <a:t>Предполагаемая сумма расходов на реализацию инициативного проекта: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/>
              <a:t>6 993 051 (шесть миллионов девятьсот девяносто три тысячи пятьдесят один) рубль </a:t>
            </a:r>
            <a:r>
              <a:rPr lang="ru-RU" dirty="0" smtClean="0"/>
              <a:t>– за счет бюджетных средств;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/>
              <a:t>7 000 (семь тысяч) рублей </a:t>
            </a:r>
            <a:r>
              <a:rPr lang="ru-RU" dirty="0" smtClean="0"/>
              <a:t>– за счет средств инициативной группы.</a:t>
            </a:r>
            <a:endParaRPr lang="ru-RU" dirty="0"/>
          </a:p>
        </p:txBody>
      </p:sp>
      <p:sp>
        <p:nvSpPr>
          <p:cNvPr id="11" name="Прямоугольник: Усеченный угол 10" descr="Контрастное поле нижнего колонтитула">
            <a:extLst>
              <a:ext uri="{FF2B5EF4-FFF2-40B4-BE49-F238E27FC236}">
                <a16:creationId xmlns:a16="http://schemas.microsoft.com/office/drawing/2014/main" id="{851F9C8F-B284-4FE9-A76C-49BE3BEE3853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392"/>
            <a:ext cx="4706260" cy="26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499_TF56051434" id="{21BECF92-6A04-4BF5-8791-912450F88446}" vid="{3427C6E6-6A64-4705-9E21-B30A65BF9C5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Светлая современная презентация</Template>
  <TotalTime>0</TotalTime>
  <Words>532</Words>
  <Application>Microsoft Office PowerPoint</Application>
  <PresentationFormat>Широкоэкранный</PresentationFormat>
  <Paragraphs>1009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Bebas</vt:lpstr>
      <vt:lpstr>Calibri</vt:lpstr>
      <vt:lpstr>Gill Sans</vt:lpstr>
      <vt:lpstr>Times New Roman</vt:lpstr>
      <vt:lpstr>Wingdings</vt:lpstr>
      <vt:lpstr>Yandex Sans Text</vt:lpstr>
      <vt:lpstr>Тема Office</vt:lpstr>
      <vt:lpstr>ИНИЦИАТИВННЫЙ ПРОЕКТ «Обустройство площадок накопления твёрдых отходов в городе Анадырь»</vt:lpstr>
      <vt:lpstr>ОПИСАНИЕ ПРОБЛЕМЫ, РЕШЕНИЕ КОТОРОЙ ИМЕЕТ ПРИОРИТЕТНОЕ ЗНАЧЕНИЕ ДЛЯ ЖИТЕЛЕЙ ГОРОДСКОГО ОКРУГА аНАДЫРЬ</vt:lpstr>
      <vt:lpstr>Презентация PowerPoint</vt:lpstr>
      <vt:lpstr>Территории Анадыря, в границах которых будет реализовываться инициативный проект</vt:lpstr>
      <vt:lpstr>Заголовок</vt:lpstr>
      <vt:lpstr>Обоснование предложений по решению указанной проблемы</vt:lpstr>
      <vt:lpstr>Ожидаемые результаты реализации инициативного проекта</vt:lpstr>
      <vt:lpstr>Предварительный расчет необходимых расходов на реализацию инициативного проекта, сроки реализации проекта</vt:lpstr>
      <vt:lpstr>Источники финансирования проекта</vt:lpstr>
      <vt:lpstr>  </vt:lpstr>
      <vt:lpstr>Проект составлен ИНИЦИАТИВННОЙ ГРУППОЙ ЖИТЕЛЕЙ ГО АНАДЫРЬ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2025-06-24T22:51:55Z</dcterms:created>
  <dcterms:modified xsi:type="dcterms:W3CDTF">2025-06-25T22:14:31Z</dcterms:modified>
</cp:coreProperties>
</file>