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6980" autoAdjust="0"/>
  </p:normalViewPr>
  <p:slideViewPr>
    <p:cSldViewPr>
      <p:cViewPr varScale="1">
        <p:scale>
          <a:sx n="79" d="100"/>
          <a:sy n="79" d="100"/>
        </p:scale>
        <p:origin x="78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0.28233801958632404</c:v>
                </c:pt>
                <c:pt idx="1">
                  <c:v>3.3121171132544501E-2</c:v>
                </c:pt>
                <c:pt idx="2">
                  <c:v>0.68454139341743803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648"/>
        <c:axId val="202197296"/>
        <c:axId val="0"/>
      </c:bar3DChart>
      <c:catAx>
        <c:axId val="20219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296"/>
        <c:crosses val="autoZero"/>
        <c:auto val="1"/>
        <c:lblAlgn val="ctr"/>
        <c:lblOffset val="100"/>
        <c:noMultiLvlLbl val="0"/>
      </c:catAx>
      <c:valAx>
        <c:axId val="20219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0.42825639754077205</c:v>
                </c:pt>
                <c:pt idx="1">
                  <c:v>3.6232124672780683E-2</c:v>
                </c:pt>
                <c:pt idx="2">
                  <c:v>0.53551147778644725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256"/>
        <c:axId val="202200040"/>
        <c:axId val="0"/>
      </c:bar3DChart>
      <c:catAx>
        <c:axId val="202199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200040"/>
        <c:crosses val="autoZero"/>
        <c:auto val="1"/>
        <c:lblAlgn val="ctr"/>
        <c:lblOffset val="100"/>
        <c:noMultiLvlLbl val="0"/>
      </c:catAx>
      <c:valAx>
        <c:axId val="202200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0.47781152874206601</c:v>
                </c:pt>
                <c:pt idx="1">
                  <c:v>3.7885370837421474E-2</c:v>
                </c:pt>
                <c:pt idx="2">
                  <c:v>0.48430310042051217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8472"/>
        <c:axId val="202197688"/>
        <c:axId val="0"/>
      </c:bar3DChart>
      <c:catAx>
        <c:axId val="202198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688"/>
        <c:crosses val="autoZero"/>
        <c:auto val="1"/>
        <c:lblAlgn val="ctr"/>
        <c:lblOffset val="100"/>
        <c:noMultiLvlLbl val="0"/>
      </c:catAx>
      <c:valAx>
        <c:axId val="202197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8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20375.7</c:v>
                </c:pt>
                <c:pt idx="1">
                  <c:v>1005183.9</c:v>
                </c:pt>
                <c:pt idx="2">
                  <c:v>1273569.3999999999</c:v>
                </c:pt>
                <c:pt idx="3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0</c:v>
                </c:pt>
                <c:pt idx="1">
                  <c:v>406838.8</c:v>
                </c:pt>
                <c:pt idx="2">
                  <c:v>811417.2</c:v>
                </c:pt>
                <c:pt idx="3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0</c:v>
                </c:pt>
                <c:pt idx="1">
                  <c:v>235574.8</c:v>
                </c:pt>
                <c:pt idx="2">
                  <c:v>807606.8</c:v>
                </c:pt>
                <c:pt idx="3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900720"/>
        <c:axId val="347901112"/>
        <c:axId val="0"/>
      </c:bar3DChart>
      <c:catAx>
        <c:axId val="34790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1112"/>
        <c:crosses val="autoZero"/>
        <c:auto val="1"/>
        <c:lblAlgn val="ctr"/>
        <c:lblOffset val="100"/>
        <c:noMultiLvlLbl val="0"/>
      </c:catAx>
      <c:valAx>
        <c:axId val="347901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0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"-"??\ _₽_-;_-@_-</c:formatCode>
                <c:ptCount val="1"/>
                <c:pt idx="0">
                  <c:v>125500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#,##0.0\ _₽_-;\-* #,##0.0\ _₽_-;_-* "-"??\ _₽_-;_-@_-</c:formatCode>
                <c:ptCount val="1"/>
                <c:pt idx="0">
                  <c:v>51500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F46-4550-9105-64C3DB2276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_-* #,##0.0\ _₽_-;\-* #,##0.0\ _₽_-;_-* "-"??\ _₽_-;_-@_-</c:formatCode>
                <c:ptCount val="1"/>
                <c:pt idx="0">
                  <c:v>51500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7905032"/>
        <c:axId val="347903856"/>
        <c:axId val="0"/>
      </c:bar3DChart>
      <c:catAx>
        <c:axId val="347905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7903856"/>
        <c:crosses val="autoZero"/>
        <c:auto val="1"/>
        <c:lblAlgn val="ctr"/>
        <c:lblOffset val="100"/>
        <c:noMultiLvlLbl val="0"/>
      </c:catAx>
      <c:valAx>
        <c:axId val="347903856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347905032"/>
        <c:crosses val="autoZero"/>
        <c:crossBetween val="between"/>
        <c:majorUnit val="2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3188249976691155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10.99961743872624</c:v>
                </c:pt>
                <c:pt idx="1">
                  <c:v>0.22243322085211958</c:v>
                </c:pt>
                <c:pt idx="2">
                  <c:v>9.4029384522150057</c:v>
                </c:pt>
                <c:pt idx="3">
                  <c:v>20.367029730721388</c:v>
                </c:pt>
                <c:pt idx="4">
                  <c:v>0.90723000280060861</c:v>
                </c:pt>
                <c:pt idx="5">
                  <c:v>51.424230901410112</c:v>
                </c:pt>
                <c:pt idx="6">
                  <c:v>2.1845281616235122</c:v>
                </c:pt>
                <c:pt idx="7">
                  <c:v>3.9382421763996143</c:v>
                </c:pt>
                <c:pt idx="8">
                  <c:v>0.55150402474554805</c:v>
                </c:pt>
                <c:pt idx="9" formatCode="#,##0.000">
                  <c:v>2.2458905058581296E-3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Лист1!$B$2:$B$16</c:f>
              <c:numCache>
                <c:formatCode>#,##0.00</c:formatCode>
                <c:ptCount val="15"/>
                <c:pt idx="0">
                  <c:v>15.515372464414732</c:v>
                </c:pt>
                <c:pt idx="1">
                  <c:v>0.36653397875407373</c:v>
                </c:pt>
                <c:pt idx="2">
                  <c:v>11.546774492929593</c:v>
                </c:pt>
                <c:pt idx="3">
                  <c:v>7.7153468759055261</c:v>
                </c:pt>
                <c:pt idx="4">
                  <c:v>7.7211142561710009</c:v>
                </c:pt>
                <c:pt idx="5">
                  <c:v>49.043210697201204</c:v>
                </c:pt>
                <c:pt idx="6">
                  <c:v>2.6322238717212496</c:v>
                </c:pt>
                <c:pt idx="7">
                  <c:v>4.0172093538256837</c:v>
                </c:pt>
                <c:pt idx="8">
                  <c:v>0.30761764490977589</c:v>
                </c:pt>
                <c:pt idx="9" formatCode="0.000">
                  <c:v>1.6962883133750169E-3</c:v>
                </c:pt>
                <c:pt idx="10">
                  <c:v>1.1329000758537726</c:v>
                </c:pt>
                <c:pt idx="1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15.515372464414732</c:v>
                </c:pt>
                <c:pt idx="1">
                  <c:v>0.36653397875407373</c:v>
                </c:pt>
                <c:pt idx="2">
                  <c:v>11.546774492929593</c:v>
                </c:pt>
                <c:pt idx="3">
                  <c:v>7.7153468759055261</c:v>
                </c:pt>
                <c:pt idx="4">
                  <c:v>7.7211142561710009</c:v>
                </c:pt>
                <c:pt idx="5">
                  <c:v>49.043210697201204</c:v>
                </c:pt>
                <c:pt idx="6">
                  <c:v>2.6322238717212496</c:v>
                </c:pt>
                <c:pt idx="7">
                  <c:v>4.0172093538256837</c:v>
                </c:pt>
                <c:pt idx="8">
                  <c:v>0.30761764490977589</c:v>
                </c:pt>
                <c:pt idx="9">
                  <c:v>1.6962883133750169E-3</c:v>
                </c:pt>
                <c:pt idx="10">
                  <c:v>1.1329000758537726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0.15515372464414734</c:v>
                </c:pt>
                <c:pt idx="1">
                  <c:v>3.6653397875407367E-3</c:v>
                </c:pt>
                <c:pt idx="2">
                  <c:v>0.11546774492929593</c:v>
                </c:pt>
                <c:pt idx="3">
                  <c:v>7.7153468759055252E-2</c:v>
                </c:pt>
                <c:pt idx="4">
                  <c:v>7.7211142561710008E-2</c:v>
                </c:pt>
                <c:pt idx="5">
                  <c:v>0.49043210697201206</c:v>
                </c:pt>
                <c:pt idx="6">
                  <c:v>2.6322238717212492E-2</c:v>
                </c:pt>
                <c:pt idx="7">
                  <c:v>4.0172093538256827E-2</c:v>
                </c:pt>
                <c:pt idx="8">
                  <c:v>3.0761764490977589E-3</c:v>
                </c:pt>
                <c:pt idx="9" formatCode="0.00E+00">
                  <c:v>1.6962883133750168E-5</c:v>
                </c:pt>
                <c:pt idx="10">
                  <c:v>1.1329000758537724E-2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Лист1!$G$2:$G$16</c:f>
              <c:numCache>
                <c:formatCode>#,##0.0</c:formatCode>
                <c:ptCount val="15"/>
                <c:pt idx="0">
                  <c:v>365866.4</c:v>
                </c:pt>
                <c:pt idx="1">
                  <c:v>8643.2000000000007</c:v>
                </c:pt>
                <c:pt idx="2">
                  <c:v>272283.3</c:v>
                </c:pt>
                <c:pt idx="3">
                  <c:v>181934.8</c:v>
                </c:pt>
                <c:pt idx="4">
                  <c:v>182070.8</c:v>
                </c:pt>
                <c:pt idx="5" formatCode="#,##0.00">
                  <c:v>1156482.8999999999</c:v>
                </c:pt>
                <c:pt idx="6">
                  <c:v>62070.2</c:v>
                </c:pt>
                <c:pt idx="7">
                  <c:v>94729.4</c:v>
                </c:pt>
                <c:pt idx="8">
                  <c:v>7253.9</c:v>
                </c:pt>
                <c:pt idx="9">
                  <c:v>40</c:v>
                </c:pt>
                <c:pt idx="10">
                  <c:v>26714.799999999999</c:v>
                </c:pt>
                <c:pt idx="12" formatCode="#,##0.00">
                  <c:v>2358089.7000000002</c:v>
                </c:pt>
                <c:pt idx="14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16.484879195491274</c:v>
                </c:pt>
                <c:pt idx="1">
                  <c:v>0.40034858804976192</c:v>
                </c:pt>
                <c:pt idx="2">
                  <c:v>12.203931806284125</c:v>
                </c:pt>
                <c:pt idx="3">
                  <c:v>8.1192465246819516</c:v>
                </c:pt>
                <c:pt idx="4">
                  <c:v>0.10879776834017581</c:v>
                </c:pt>
                <c:pt idx="5">
                  <c:v>52.744750099685952</c:v>
                </c:pt>
                <c:pt idx="6">
                  <c:v>2.8343314621930475</c:v>
                </c:pt>
                <c:pt idx="7">
                  <c:v>4.3889518404865147</c:v>
                </c:pt>
                <c:pt idx="8">
                  <c:v>0.30052663559765058</c:v>
                </c:pt>
                <c:pt idx="9">
                  <c:v>3.5359274710557138E-4</c:v>
                </c:pt>
                <c:pt idx="10">
                  <c:v>2.413882486442438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0.0</c:formatCode>
                <c:ptCount val="14"/>
                <c:pt idx="0" formatCode="General">
                  <c:v>16.484879195491274</c:v>
                </c:pt>
                <c:pt idx="1">
                  <c:v>0.40034858804976192</c:v>
                </c:pt>
                <c:pt idx="2" formatCode="General">
                  <c:v>12.203931806284125</c:v>
                </c:pt>
                <c:pt idx="3" formatCode="General">
                  <c:v>8.1192465246819516</c:v>
                </c:pt>
                <c:pt idx="4" formatCode="General">
                  <c:v>0.10879776834017581</c:v>
                </c:pt>
                <c:pt idx="5" formatCode="General">
                  <c:v>52.744750099685952</c:v>
                </c:pt>
                <c:pt idx="6" formatCode="General">
                  <c:v>2.8343314621930475</c:v>
                </c:pt>
                <c:pt idx="7" formatCode="General">
                  <c:v>4.3889518404865147</c:v>
                </c:pt>
                <c:pt idx="8" formatCode="General">
                  <c:v>0.30052663559765058</c:v>
                </c:pt>
                <c:pt idx="9" formatCode="General">
                  <c:v>3.5359274710557138E-4</c:v>
                </c:pt>
                <c:pt idx="10" formatCode="General">
                  <c:v>2.413882486442438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0.16484879195491275</c:v>
                </c:pt>
                <c:pt idx="1">
                  <c:v>4.0034858804976186E-3</c:v>
                </c:pt>
                <c:pt idx="2">
                  <c:v>0.12203931806284124</c:v>
                </c:pt>
                <c:pt idx="3">
                  <c:v>8.1192465246819528E-2</c:v>
                </c:pt>
                <c:pt idx="4">
                  <c:v>1.0879776834017581E-3</c:v>
                </c:pt>
                <c:pt idx="5">
                  <c:v>0.52744750099685955</c:v>
                </c:pt>
                <c:pt idx="6">
                  <c:v>2.8343314621930474E-2</c:v>
                </c:pt>
                <c:pt idx="7">
                  <c:v>4.3889518404865144E-2</c:v>
                </c:pt>
                <c:pt idx="8">
                  <c:v>3.005266355976506E-3</c:v>
                </c:pt>
                <c:pt idx="9">
                  <c:v>3.5359274710557133E-6</c:v>
                </c:pt>
                <c:pt idx="10">
                  <c:v>2.4138824864424379E-2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#\ ##0.0</c:formatCode>
                <c:ptCount val="14"/>
                <c:pt idx="0">
                  <c:v>363644.5</c:v>
                </c:pt>
                <c:pt idx="1">
                  <c:v>8831.4</c:v>
                </c:pt>
                <c:pt idx="2">
                  <c:v>269209.90000000002</c:v>
                </c:pt>
                <c:pt idx="3">
                  <c:v>179104.7</c:v>
                </c:pt>
                <c:pt idx="4">
                  <c:v>2400</c:v>
                </c:pt>
                <c:pt idx="5" formatCode="#,##0.00">
                  <c:v>1163511</c:v>
                </c:pt>
                <c:pt idx="6">
                  <c:v>62523.3</c:v>
                </c:pt>
                <c:pt idx="7">
                  <c:v>96817.1</c:v>
                </c:pt>
                <c:pt idx="8">
                  <c:v>6629.4</c:v>
                </c:pt>
                <c:pt idx="9">
                  <c:v>7.8</c:v>
                </c:pt>
                <c:pt idx="10">
                  <c:v>53248.5</c:v>
                </c:pt>
                <c:pt idx="11" formatCode="#,##0.00">
                  <c:v>2205927.6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21.08.2025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8/21/2025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от 20.03.2025 № 71, от 16.05.2025 № 87, от 29.05.2025 №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89, от 92 от 03.07.2025, от 07.08.2025 № 109)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август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2025 год и плановый период 2026 и 2027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60895"/>
              </p:ext>
            </p:extLst>
          </p:nvPr>
        </p:nvGraphicFramePr>
        <p:xfrm>
          <a:off x="899592" y="2840350"/>
          <a:ext cx="7084270" cy="3031818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84 449,7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76 165,4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76 847,4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776,6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807,6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и компенсации затрат государства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21,0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53142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15 868,7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6 859,2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12 284,2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1 606,4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113 400,2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85 438,6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85 087,8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году утвержден в размере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2 343 657,1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2026 году – в размере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1 262 784,1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 рублей, в 2027 году – в размере 1 087 709,7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68241865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1517483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2025 год и плановый период 2026 и 2027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2025 году в объеме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3 423 858,4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2 358 089,7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2 205 927,6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2025 год и плановый период 2026 и 2027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2025 год и плановый период 2026 и 2027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509912"/>
              </p:ext>
            </p:extLst>
          </p:nvPr>
        </p:nvGraphicFramePr>
        <p:xfrm>
          <a:off x="1129187" y="2274859"/>
          <a:ext cx="6919794" cy="3904655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26 714,8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53 248,5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390 833,6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365 866,4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363 644,5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7 903,4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8 643,2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8 831,4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334 101,1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272 283,3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269 209,9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723 672,4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181 934,8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179 104,7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32 235,3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182 070,8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578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1 827 183,3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1 156 482,9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1 163 511,0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77 619,7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62 070,2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62 523,3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139 931,9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94 729,4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96 817,1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19 595,8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7 253,9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3 068 030,00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2 358 089,7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2 205 927,60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74008312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924155281"/>
              </p:ext>
            </p:extLst>
          </p:nvPr>
        </p:nvGraphicFramePr>
        <p:xfrm>
          <a:off x="500034" y="2040654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2027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0966471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сформирован на основе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2025 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91,7%,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2026 году –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87,5%,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2027 году – 85,5%.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02459"/>
              </p:ext>
            </p:extLst>
          </p:nvPr>
        </p:nvGraphicFramePr>
        <p:xfrm>
          <a:off x="357158" y="1489966"/>
          <a:ext cx="8429683" cy="4902819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2027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91 747,3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82 561,4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83 415,5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91 267,0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76 680,9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72 975,8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108 010,3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86 181,5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80 481,7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804 909,4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508 299,7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333 924,4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122 673,2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95 166,8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96 503,1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1 851 933,6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1 182 740,2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1 188 031,8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174 601,9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20 509,8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9 642,3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8 362,8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3 256 476,2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2 062 969,4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1 886 896,1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2025 год и плановый период 2026 и 2027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был утвержден Решением Совета депутатов городского округа Анадырь от 19 декабря 2024 года № 39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2025 год и плановый период 2026 и 2027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18551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2026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2 949 273,2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3 068 030,0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2 205 927,6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-118 756,8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2025 год и плановый период 2026 и 2027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613982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1 080 085,6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1 095 305,6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1 158 217,9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2 343 772,8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1 262 784,1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1 087 709,7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3 423 858,4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2 358 089,7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2025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9384759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3793024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39307067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2025 год сложился в объеме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966 685,4 тыс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на 2026 год – 1 009 867,0 тыс. рублей, на 2027 год – 1 073 130,1 тыс. рублей. Ожидаемая структура налоговых доходов бюджета городского округа Анадырь на 2025 год и плановый период 2026 и 2027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272899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805 756,8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849 621,6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911 441,1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10 668,1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11 617,2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12 146,9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104 677,2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106 181,7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106 468,8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30 848,2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31 455,6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32 074,5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6 458,2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966 685,4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1 009 867,0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1 073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130,1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2025 году – 83,4%, в 2026 году – 84,1%, в 2026 году – 84,9%.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2025 год прогнозируются в объеме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113 400,2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2026 году – в объеме 85 438,6 тыс. рублей, в 2027 году – в объеме 85 087,8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27383</TotalTime>
  <Words>1461</Words>
  <Application>Microsoft Office PowerPoint</Application>
  <PresentationFormat>Экран (4:3)</PresentationFormat>
  <Paragraphs>304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1530</cp:revision>
  <dcterms:created xsi:type="dcterms:W3CDTF">2004-02-12T06:43:32Z</dcterms:created>
  <dcterms:modified xsi:type="dcterms:W3CDTF">2025-08-21T03:47:10Z</dcterms:modified>
</cp:coreProperties>
</file>