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6980" autoAdjust="0"/>
  </p:normalViewPr>
  <p:slideViewPr>
    <p:cSldViewPr>
      <p:cViewPr varScale="1">
        <p:scale>
          <a:sx n="111" d="100"/>
          <a:sy n="111" d="100"/>
        </p:scale>
        <p:origin x="17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0.32252027380847592</c:v>
                </c:pt>
                <c:pt idx="1">
                  <c:v>3.6839889909147779E-2</c:v>
                </c:pt>
                <c:pt idx="2">
                  <c:v>0.6406398362823762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648"/>
        <c:axId val="202197296"/>
        <c:axId val="0"/>
      </c:bar3DChart>
      <c:catAx>
        <c:axId val="20219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296"/>
        <c:crosses val="autoZero"/>
        <c:auto val="1"/>
        <c:lblAlgn val="ctr"/>
        <c:lblOffset val="100"/>
        <c:noMultiLvlLbl val="0"/>
      </c:catAx>
      <c:valAx>
        <c:axId val="20219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0.42305364561708758</c:v>
                </c:pt>
                <c:pt idx="1">
                  <c:v>3.5791952015879418E-2</c:v>
                </c:pt>
                <c:pt idx="2">
                  <c:v>0.54115440236703294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256"/>
        <c:axId val="202200040"/>
        <c:axId val="0"/>
      </c:bar3DChart>
      <c:catAx>
        <c:axId val="202199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200040"/>
        <c:crosses val="autoZero"/>
        <c:auto val="1"/>
        <c:lblAlgn val="ctr"/>
        <c:lblOffset val="100"/>
        <c:noMultiLvlLbl val="0"/>
      </c:catAx>
      <c:valAx>
        <c:axId val="202200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0.47781152874206601</c:v>
                </c:pt>
                <c:pt idx="1">
                  <c:v>3.7885370837421474E-2</c:v>
                </c:pt>
                <c:pt idx="2">
                  <c:v>0.48430310042051217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8472"/>
        <c:axId val="202197688"/>
        <c:axId val="0"/>
      </c:bar3DChart>
      <c:catAx>
        <c:axId val="202198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688"/>
        <c:crosses val="autoZero"/>
        <c:auto val="1"/>
        <c:lblAlgn val="ctr"/>
        <c:lblOffset val="100"/>
        <c:noMultiLvlLbl val="0"/>
      </c:catAx>
      <c:valAx>
        <c:axId val="202197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8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575819.9</c:v>
                </c:pt>
                <c:pt idx="1">
                  <c:v>1268958.2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435838.8</c:v>
                </c:pt>
                <c:pt idx="1">
                  <c:v>811417.2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235574.8</c:v>
                </c:pt>
                <c:pt idx="1">
                  <c:v>807606.8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900720"/>
        <c:axId val="347901112"/>
        <c:axId val="0"/>
      </c:bar3DChart>
      <c:catAx>
        <c:axId val="347900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1112"/>
        <c:crosses val="autoZero"/>
        <c:auto val="1"/>
        <c:lblAlgn val="ctr"/>
        <c:lblOffset val="100"/>
        <c:noMultiLvlLbl val="0"/>
      </c:catAx>
      <c:valAx>
        <c:axId val="347901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07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#\ ##0.0\ _₽_-;\-* #\ ##0.0\ _₽_-;_-* "-"??\ _₽_-;_-@_-</c:formatCode>
                <c:ptCount val="1"/>
                <c:pt idx="0">
                  <c:v>114000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г.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F46-4550-9105-64C3DB2276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7905032"/>
        <c:axId val="347903856"/>
        <c:axId val="0"/>
      </c:bar3DChart>
      <c:catAx>
        <c:axId val="347905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7903856"/>
        <c:crosses val="autoZero"/>
        <c:auto val="1"/>
        <c:lblAlgn val="ctr"/>
        <c:lblOffset val="100"/>
        <c:noMultiLvlLbl val="0"/>
      </c:catAx>
      <c:valAx>
        <c:axId val="347903856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347905032"/>
        <c:crosses val="autoZero"/>
        <c:crossBetween val="between"/>
        <c:majorUnit val="20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3188249976691155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12.011088548677813</c:v>
                </c:pt>
                <c:pt idx="1">
                  <c:v>0.24275186357369383</c:v>
                </c:pt>
                <c:pt idx="2">
                  <c:v>10.812876666786178</c:v>
                </c:pt>
                <c:pt idx="3">
                  <c:v>11.745556594948548</c:v>
                </c:pt>
                <c:pt idx="4">
                  <c:v>0.11382874352597594</c:v>
                </c:pt>
                <c:pt idx="5">
                  <c:v>58.657757583856736</c:v>
                </c:pt>
                <c:pt idx="6">
                  <c:v>2.529952445054318</c:v>
                </c:pt>
                <c:pt idx="7">
                  <c:v>3.7013947060491579</c:v>
                </c:pt>
                <c:pt idx="8">
                  <c:v>0.18263511112994329</c:v>
                </c:pt>
                <c:pt idx="9" formatCode="#,##0.000">
                  <c:v>2.1577363976232303E-3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Лист1!$B$2:$B$16</c:f>
              <c:numCache>
                <c:formatCode>#,##0.00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 formatCode="General">
                  <c:v>1.6756806415779012E-3</c:v>
                </c:pt>
                <c:pt idx="10">
                  <c:v>1.1191368300906328</c:v>
                </c:pt>
                <c:pt idx="1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>
                  <c:v>1.6756806415779012E-3</c:v>
                </c:pt>
                <c:pt idx="10">
                  <c:v>1.1191368300906328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0.15326881097094927</c:v>
                </c:pt>
                <c:pt idx="1">
                  <c:v>3.6208107303215293E-3</c:v>
                </c:pt>
                <c:pt idx="2">
                  <c:v>0.11406496370873703</c:v>
                </c:pt>
                <c:pt idx="3">
                  <c:v>7.6216155597336785E-2</c:v>
                </c:pt>
                <c:pt idx="4">
                  <c:v>8.8421813390590215E-2</c:v>
                </c:pt>
                <c:pt idx="5">
                  <c:v>0.48447400196146789</c:v>
                </c:pt>
                <c:pt idx="6">
                  <c:v>2.6002458139717161E-2</c:v>
                </c:pt>
                <c:pt idx="7">
                  <c:v>3.9684055442072409E-2</c:v>
                </c:pt>
                <c:pt idx="8">
                  <c:v>3.0388049514854841E-3</c:v>
                </c:pt>
                <c:pt idx="9" formatCode="0.00E+00">
                  <c:v>1.6756806415779012E-5</c:v>
                </c:pt>
                <c:pt idx="10">
                  <c:v>1.1191368300906328E-2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Лист1!$G$2:$G$16</c:f>
              <c:numCache>
                <c:formatCode>#\ ##0.0</c:formatCode>
                <c:ptCount val="15"/>
                <c:pt idx="0">
                  <c:v>365866.4</c:v>
                </c:pt>
                <c:pt idx="1">
                  <c:v>8643.2000000000007</c:v>
                </c:pt>
                <c:pt idx="2">
                  <c:v>272283.3</c:v>
                </c:pt>
                <c:pt idx="3">
                  <c:v>181934.8</c:v>
                </c:pt>
                <c:pt idx="4">
                  <c:v>211070.8</c:v>
                </c:pt>
                <c:pt idx="5" formatCode="#,##0.00">
                  <c:v>1156482.8999999999</c:v>
                </c:pt>
                <c:pt idx="6">
                  <c:v>62070.2</c:v>
                </c:pt>
                <c:pt idx="7">
                  <c:v>94729.4</c:v>
                </c:pt>
                <c:pt idx="8">
                  <c:v>7253.9</c:v>
                </c:pt>
                <c:pt idx="9">
                  <c:v>40</c:v>
                </c:pt>
                <c:pt idx="10">
                  <c:v>26714.799999999999</c:v>
                </c:pt>
                <c:pt idx="12" formatCode="#,##0.00">
                  <c:v>2387089.7000000002</c:v>
                </c:pt>
                <c:pt idx="14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16.484879195491274</c:v>
                </c:pt>
                <c:pt idx="1">
                  <c:v>0.40034858804976192</c:v>
                </c:pt>
                <c:pt idx="2">
                  <c:v>12.203931806284125</c:v>
                </c:pt>
                <c:pt idx="3">
                  <c:v>8.1192465246819516</c:v>
                </c:pt>
                <c:pt idx="4">
                  <c:v>0.10879776834017581</c:v>
                </c:pt>
                <c:pt idx="5">
                  <c:v>52.744750099685952</c:v>
                </c:pt>
                <c:pt idx="6">
                  <c:v>2.8343314621930475</c:v>
                </c:pt>
                <c:pt idx="7">
                  <c:v>4.3889518404865147</c:v>
                </c:pt>
                <c:pt idx="8">
                  <c:v>0.30052663559765058</c:v>
                </c:pt>
                <c:pt idx="9">
                  <c:v>3.5359274710557138E-4</c:v>
                </c:pt>
                <c:pt idx="10">
                  <c:v>2.413882486442438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0.0</c:formatCode>
                <c:ptCount val="14"/>
                <c:pt idx="0" formatCode="General">
                  <c:v>16.484879195491274</c:v>
                </c:pt>
                <c:pt idx="1">
                  <c:v>0.40034858804976192</c:v>
                </c:pt>
                <c:pt idx="2" formatCode="General">
                  <c:v>12.203931806284125</c:v>
                </c:pt>
                <c:pt idx="3" formatCode="General">
                  <c:v>8.1192465246819516</c:v>
                </c:pt>
                <c:pt idx="4" formatCode="General">
                  <c:v>0.10879776834017581</c:v>
                </c:pt>
                <c:pt idx="5" formatCode="General">
                  <c:v>52.744750099685952</c:v>
                </c:pt>
                <c:pt idx="6" formatCode="General">
                  <c:v>2.8343314621930475</c:v>
                </c:pt>
                <c:pt idx="7" formatCode="General">
                  <c:v>4.3889518404865147</c:v>
                </c:pt>
                <c:pt idx="8" formatCode="General">
                  <c:v>0.30052663559765058</c:v>
                </c:pt>
                <c:pt idx="9" formatCode="General">
                  <c:v>3.5359274710557138E-4</c:v>
                </c:pt>
                <c:pt idx="10" formatCode="General">
                  <c:v>2.413882486442438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0.16484879195491275</c:v>
                </c:pt>
                <c:pt idx="1">
                  <c:v>4.0034858804976186E-3</c:v>
                </c:pt>
                <c:pt idx="2">
                  <c:v>0.12203931806284124</c:v>
                </c:pt>
                <c:pt idx="3">
                  <c:v>8.1192465246819528E-2</c:v>
                </c:pt>
                <c:pt idx="4">
                  <c:v>1.0879776834017581E-3</c:v>
                </c:pt>
                <c:pt idx="5">
                  <c:v>0.52744750099685955</c:v>
                </c:pt>
                <c:pt idx="6">
                  <c:v>2.8343314621930474E-2</c:v>
                </c:pt>
                <c:pt idx="7">
                  <c:v>4.3889518404865144E-2</c:v>
                </c:pt>
                <c:pt idx="8">
                  <c:v>3.005266355976506E-3</c:v>
                </c:pt>
                <c:pt idx="9">
                  <c:v>3.5359274710557133E-6</c:v>
                </c:pt>
                <c:pt idx="10">
                  <c:v>2.4138824864424379E-2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#\ ##0.0</c:formatCode>
                <c:ptCount val="14"/>
                <c:pt idx="0">
                  <c:v>363644.5</c:v>
                </c:pt>
                <c:pt idx="1">
                  <c:v>8831.4</c:v>
                </c:pt>
                <c:pt idx="2">
                  <c:v>269209.90000000002</c:v>
                </c:pt>
                <c:pt idx="3">
                  <c:v>179104.7</c:v>
                </c:pt>
                <c:pt idx="4">
                  <c:v>2400</c:v>
                </c:pt>
                <c:pt idx="5" formatCode="#,##0.00">
                  <c:v>1163511</c:v>
                </c:pt>
                <c:pt idx="6">
                  <c:v>62523.3</c:v>
                </c:pt>
                <c:pt idx="7">
                  <c:v>96817.1</c:v>
                </c:pt>
                <c:pt idx="8">
                  <c:v>6629.4</c:v>
                </c:pt>
                <c:pt idx="9">
                  <c:v>7.8</c:v>
                </c:pt>
                <c:pt idx="10">
                  <c:v>53248.5</c:v>
                </c:pt>
                <c:pt idx="11" formatCode="#,##0.00">
                  <c:v>2205927.6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21.08.2025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8/21/2025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от 20.03.2025 № 71, от 16.05.2025 № 87, от 29.05.2025 №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89, от 92 от 03.07.2025)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июль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2025 год и плановый период 2026 и 2027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796940"/>
              </p:ext>
            </p:extLst>
          </p:nvPr>
        </p:nvGraphicFramePr>
        <p:xfrm>
          <a:off x="899592" y="2840350"/>
          <a:ext cx="7084270" cy="2597478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84 196,7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76 165,4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76 847,4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776,6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807,6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15 868,7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6 859,2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808,9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1 606,4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108 650,9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85 438,6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85 087,8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году утвержден в размере 1 889 306,2 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2026 году – в размере 1 291 784,1 тыс. рублей, в 2027 году – в размере 1 087 709,7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22332736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58530500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2025 год и плановый период 2026 и 2027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2025 году в объеме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3 068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030,0 тыс.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2 387 089,7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2 205 927,6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2025 год и плановый период 2026 и 2027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2025 год и плановый период 2026 и 2027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651948"/>
              </p:ext>
            </p:extLst>
          </p:nvPr>
        </p:nvGraphicFramePr>
        <p:xfrm>
          <a:off x="1129187" y="2274859"/>
          <a:ext cx="6919794" cy="3904655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26 714,8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53 248,5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368 503,80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365 866,40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363 644,50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7 447,70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8 643,20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8 831,40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331 742,30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272 283,30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269 209,90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360 357,20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181 934,80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179 104,70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3 492,30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211 070,80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578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1 799 637,60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1 156 482,90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1 163 511,00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77 619,70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62 070,20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62 523,30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113 559,90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94 729,40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96 817,10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5 603,30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7 253,90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6 629,40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3 068 030,00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2 387 089,70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2 205 927,60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71624199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82286889"/>
              </p:ext>
            </p:extLst>
          </p:nvPr>
        </p:nvGraphicFramePr>
        <p:xfrm>
          <a:off x="500034" y="2040654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2027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0966471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сформирован на основе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2025 году – 91,0%, в 2026 году – 87,6%, в 2027 году – 85,5%.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535411"/>
              </p:ext>
            </p:extLst>
          </p:nvPr>
        </p:nvGraphicFramePr>
        <p:xfrm>
          <a:off x="357158" y="1489966"/>
          <a:ext cx="8429683" cy="4902819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2027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81 288,7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82 561,4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83 415,5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76 680,9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72 975,8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177,2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86 181,5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80 481,7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537 299,7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333 924,4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680,7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95 166,8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96 503,1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1 825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567,1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1 182 740,2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1 188 031,8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701,9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20 509,8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8 362,8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2 793 257,4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2 091 969,4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1 886 896,1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2025 год и плановый период 2026 и 2027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был утвержден Решением Совета депутатов городского округа Анадырь от 19 декабря 2024 года № 39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2025 год и плановый период 2026 и 2027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18551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2026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2 949 273,2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3 068 030,0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2 205 927,6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-118 756,8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2025 год и плановый период 2026 и 2027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081523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1 059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851,3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1 095 305,6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1 158 217,9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1 889 421,9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1 291 784,1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1 087 709,7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2 949 273,2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2025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748424166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95524032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2551471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2025 год сложился в объеме 951 200,4 тыс. рублей, на 2026 год – 1 009 867,0 тыс. рублей, на 2027 год – 1 073 130,1 тыс. рублей. Ожидаемая структура налоговых доходов бюджета городского округа Анадырь на 2025 год и плановый период 2026 и 2027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146565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546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849 621,6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911 441,1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11 176,5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11 617,2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12 146,9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104 646,9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106 181,7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106 468,8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30 848,2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31 455,6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32 074,5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951 200,4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1 009 867,0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1 073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130,1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2025 году – 83,4%, в 2026 году – 84,1%, в 2026 году – 84,9%.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2025 год прогнозируются в объеме 108 650,9 тыс. рублей, в 2026 году – в объеме 85 438,6 тыс. рублей, в 2027 году – в объеме 85 087,8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27323</TotalTime>
  <Words>1435</Words>
  <Application>Microsoft Office PowerPoint</Application>
  <PresentationFormat>Экран (4:3)</PresentationFormat>
  <Paragraphs>291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1526</cp:revision>
  <dcterms:created xsi:type="dcterms:W3CDTF">2004-02-12T06:43:32Z</dcterms:created>
  <dcterms:modified xsi:type="dcterms:W3CDTF">2025-08-21T02:46:53Z</dcterms:modified>
</cp:coreProperties>
</file>