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440" r:id="rId3"/>
    <p:sldId id="2442" r:id="rId4"/>
    <p:sldId id="2445" r:id="rId5"/>
    <p:sldId id="2438" r:id="rId6"/>
    <p:sldId id="260" r:id="rId7"/>
    <p:sldId id="2444" r:id="rId8"/>
    <p:sldId id="2443" r:id="rId9"/>
    <p:sldId id="2434" r:id="rId10"/>
    <p:sldId id="2446" r:id="rId11"/>
    <p:sldId id="2441" r:id="rId1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342"/>
    <a:srgbClr val="C0F400"/>
    <a:srgbClr val="05EE55"/>
    <a:srgbClr val="038B30"/>
    <a:srgbClr val="05D74D"/>
    <a:srgbClr val="663300"/>
    <a:srgbClr val="04C0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7"/>
    </p:cViewPr>
  </p:sorter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254265FD-4E3F-4008-BF0D-92438DDF38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411FABC-D2A4-4DDD-AE15-415703DDD3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88C8EC1-9604-4C60-93E4-E02112EEC158}" type="datetime1">
              <a:rPr lang="ru-RU" smtClean="0"/>
              <a:t>29.09.2025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7EBBAB0-AE2E-4EA6-BE3D-A8C4DA4007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A31D462F-4914-49FC-A851-7FFFE9D6E8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3422B72-BD1C-4F41-B10E-CA0BEB1790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1907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99065-08D6-4B86-A69A-9A71D3CA8E1A}" type="datetime1">
              <a:rPr lang="ru-RU" smtClean="0"/>
              <a:pPr/>
              <a:t>29.09.2025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A3BE989-76B8-4F13-9267-01FDA45C437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69730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A3BE989-76B8-4F13-9267-01FDA45C437A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82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A3BE989-76B8-4F13-9267-01FDA45C437A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0199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A3BE989-76B8-4F13-9267-01FDA45C437A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8277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A3BE989-76B8-4F13-9267-01FDA45C437A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0280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A3BE989-76B8-4F13-9267-01FDA45C437A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7161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A3BE989-76B8-4F13-9267-01FDA45C437A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7613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A3BE989-76B8-4F13-9267-01FDA45C437A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1719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A3BE989-76B8-4F13-9267-01FDA45C437A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2956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A3BE989-76B8-4F13-9267-01FDA45C437A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9267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A3BE989-76B8-4F13-9267-01FDA45C437A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7808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3">
            <a:extLst>
              <a:ext uri="{FF2B5EF4-FFF2-40B4-BE49-F238E27FC236}">
                <a16:creationId xmlns:a16="http://schemas.microsoft.com/office/drawing/2014/main" id="{9FB41AE7-07AD-43D7-9418-6D32BE5E31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71015" y="0"/>
            <a:ext cx="12263015" cy="6858000"/>
          </a:xfrm>
          <a:solidFill>
            <a:schemeClr val="bg1">
              <a:lumMod val="50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846D6A0C-E2C3-43CB-83D0-B5F6221079CA}"/>
              </a:ext>
            </a:extLst>
          </p:cNvPr>
          <p:cNvGrpSpPr/>
          <p:nvPr userDrawn="1"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F997D03F-0BE2-458F-92A2-4FE73B0FBF51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EDC96296-0FBF-47A5-9D6A-5D9BB647A4D7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noProof="0" dirty="0"/>
                <a:t>2</a:t>
              </a:r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r>
                <a:rPr lang="ru-RU" noProof="0" dirty="0"/>
                <a:t>+</a:t>
              </a:r>
            </a:p>
            <a:p>
              <a:pPr algn="ctr" rtl="0"/>
              <a:endParaRPr lang="ru-RU" noProof="0" dirty="0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53F17719-10FE-433E-9CCC-4509DE17F22A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E73F1A-AAF0-4EB4-8DF0-C152BD93C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1372" y="2238426"/>
            <a:ext cx="6609256" cy="1508126"/>
          </a:xfrm>
        </p:spPr>
        <p:txBody>
          <a:bodyPr rtlCol="0" anchor="b">
            <a:normAutofit/>
          </a:bodyPr>
          <a:lstStyle>
            <a:lvl1pPr algn="ctr">
              <a:defRPr sz="4800" b="1">
                <a:solidFill>
                  <a:srgbClr val="2F3342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Щелкните, чтобы изменить </a:t>
            </a:r>
            <a:br>
              <a:rPr lang="ru-RU" noProof="0" dirty="0"/>
            </a:br>
            <a:r>
              <a:rPr lang="ru-RU" noProof="0" dirty="0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075AE6-92D3-4205-B268-E1AD6C590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1372" y="3838627"/>
            <a:ext cx="6609256" cy="450503"/>
          </a:xfrm>
        </p:spPr>
        <p:txBody>
          <a:bodyPr rtlCol="0"/>
          <a:lstStyle>
            <a:lvl1pPr marL="0" indent="0" algn="ctr">
              <a:buNone/>
              <a:defRPr sz="2400" spc="300">
                <a:solidFill>
                  <a:srgbClr val="2F334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7686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BF3BF7F-F094-497C-9310-2FE8B059E82B}"/>
              </a:ext>
            </a:extLst>
          </p:cNvPr>
          <p:cNvGrpSpPr/>
          <p:nvPr userDrawn="1"/>
        </p:nvGrpSpPr>
        <p:grpSpPr>
          <a:xfrm flipH="1" flipV="1">
            <a:off x="3581400" y="451189"/>
            <a:ext cx="5276606" cy="5768636"/>
            <a:chOff x="883522" y="408327"/>
            <a:chExt cx="5276606" cy="5768636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2D49E498-4E90-44A2-B49F-157DFF9E8581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noProof="0" dirty="0"/>
                <a:t>2</a:t>
              </a:r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r>
                <a:rPr lang="ru-RU" noProof="0" dirty="0"/>
                <a:t>+</a:t>
              </a:r>
            </a:p>
            <a:p>
              <a:pPr algn="ctr" rtl="0"/>
              <a:endParaRPr lang="ru-RU" noProof="0" dirty="0"/>
            </a:p>
          </p:txBody>
        </p:sp>
        <p:pic>
          <p:nvPicPr>
            <p:cNvPr id="17" name="Графический объект 16">
              <a:extLst>
                <a:ext uri="{FF2B5EF4-FFF2-40B4-BE49-F238E27FC236}">
                  <a16:creationId xmlns:a16="http://schemas.microsoft.com/office/drawing/2014/main" id="{B2D9F108-8C30-4BEC-8122-BE2632644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FAB546B5-7C56-40DD-B1DF-AE850DE5FDB3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noProof="0" dirty="0"/>
                <a:t>2</a:t>
              </a:r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r>
                <a:rPr lang="ru-RU" noProof="0" dirty="0"/>
                <a:t>+</a:t>
              </a:r>
            </a:p>
            <a:p>
              <a:pPr algn="ctr" rtl="0"/>
              <a:endParaRPr lang="ru-RU" noProof="0" dirty="0"/>
            </a:p>
          </p:txBody>
        </p:sp>
      </p:grp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C30FD01-9DD8-4ECA-AC52-7C41002A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95" y="1742989"/>
            <a:ext cx="4351911" cy="3352800"/>
          </a:xfrm>
        </p:spPr>
        <p:txBody>
          <a:bodyPr rtlCol="0">
            <a:normAutofit/>
          </a:bodyPr>
          <a:lstStyle>
            <a:lvl1pPr algn="ctr">
              <a:defRPr sz="4400" b="1" spc="3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C5F17219-39C2-44C1-BFC9-BA0D7ACD78D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087118E-1B0A-407B-BDCE-B343BC9F92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CEC8E835-7291-427D-948E-B544E36AD12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06094" y="4127455"/>
            <a:ext cx="4351911" cy="29643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2000" cap="all" spc="600" baseline="0">
                <a:solidFill>
                  <a:schemeClr val="tx1"/>
                </a:solidFill>
                <a:latin typeface="+mj-lt"/>
              </a:defRPr>
            </a:lvl1pPr>
          </a:lstStyle>
          <a:p>
            <a:pPr marL="228600" lvl="0" indent="-228600" algn="ctr" rtl="0"/>
            <a:r>
              <a:rPr lang="ru-RU" noProof="0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63729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CF38A5A1-070F-43C9-B2D5-C557B0D72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882" y="1061132"/>
            <a:ext cx="3464717" cy="823912"/>
          </a:xfrm>
          <a:ln>
            <a:noFill/>
          </a:ln>
        </p:spPr>
        <p:txBody>
          <a:bodyPr rtlCol="0" anchor="ctr"/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noProof="0" dirty="0"/>
              <a:t>2</a:t>
            </a:r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r>
              <a:rPr lang="ru-RU" noProof="0" dirty="0"/>
              <a:t>+</a:t>
            </a:r>
          </a:p>
          <a:p>
            <a:pPr algn="ctr" rtl="0"/>
            <a:endParaRPr lang="ru-RU" noProof="0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A41F4A2F-9480-4E94-806C-5D65C71D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834596" cy="1124404"/>
          </a:xfrm>
        </p:spPr>
        <p:txBody>
          <a:bodyPr rtlCol="0">
            <a:noAutofit/>
          </a:bodyPr>
          <a:lstStyle>
            <a:lvl1pPr>
              <a:defRPr sz="28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noProof="0" dirty="0"/>
              <a:t>2</a:t>
            </a:r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r>
              <a:rPr lang="ru-RU" noProof="0" dirty="0"/>
              <a:t>+</a:t>
            </a:r>
          </a:p>
          <a:p>
            <a:pPr algn="ctr"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0DA028-023B-4883-9A48-70FD7A2E52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EA625CC-388D-4655-BFA6-2CC4FD9E889D}"/>
              </a:ext>
            </a:extLst>
          </p:cNvPr>
          <p:cNvSpPr/>
          <p:nvPr userDrawn="1"/>
        </p:nvSpPr>
        <p:spPr>
          <a:xfrm>
            <a:off x="4659081" y="447789"/>
            <a:ext cx="2873833" cy="5957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noProof="0" dirty="0"/>
              <a:t>2</a:t>
            </a:r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r>
              <a:rPr lang="ru-RU" noProof="0" dirty="0"/>
              <a:t>+</a:t>
            </a:r>
          </a:p>
          <a:p>
            <a:pPr algn="ctr"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2AA6DE-6D7A-4135-8B9F-99A91527F2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4" name="Текст 4">
            <a:extLst>
              <a:ext uri="{FF2B5EF4-FFF2-40B4-BE49-F238E27FC236}">
                <a16:creationId xmlns:a16="http://schemas.microsoft.com/office/drawing/2014/main" id="{17A78D63-E00C-4155-A5B2-B3431A09AC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153395" y="1061132"/>
            <a:ext cx="3464721" cy="823912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b="1" dirty="0">
                <a:solidFill>
                  <a:schemeClr val="tx1"/>
                </a:solidFill>
                <a:latin typeface="+mj-lt"/>
              </a:defRPr>
            </a:lvl1pPr>
          </a:lstStyle>
          <a:p>
            <a:pPr marL="228600" lvl="0" indent="-228600" algn="ctr" rtl="0"/>
            <a:r>
              <a:rPr lang="ru-RU" noProof="0"/>
              <a:t>Образец текста</a:t>
            </a:r>
          </a:p>
        </p:txBody>
      </p:sp>
      <p:sp>
        <p:nvSpPr>
          <p:cNvPr id="16" name="Объект 5">
            <a:extLst>
              <a:ext uri="{FF2B5EF4-FFF2-40B4-BE49-F238E27FC236}">
                <a16:creationId xmlns:a16="http://schemas.microsoft.com/office/drawing/2014/main" id="{12AF2780-75D3-4992-93BC-8EA50C648A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53394" y="2108201"/>
            <a:ext cx="3464721" cy="3684588"/>
          </a:xfrm>
        </p:spPr>
        <p:txBody>
          <a:bodyPr rtlCol="0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9" name="Объект 3">
            <a:extLst>
              <a:ext uri="{FF2B5EF4-FFF2-40B4-BE49-F238E27FC236}">
                <a16:creationId xmlns:a16="http://schemas.microsoft.com/office/drawing/2014/main" id="{EAAE1C5B-7233-4F49-895F-7566CEB6D8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882" y="2108201"/>
            <a:ext cx="3464717" cy="3684588"/>
          </a:xfrm>
        </p:spPr>
        <p:txBody>
          <a:bodyPr rtlCol="0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210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noProof="0" dirty="0"/>
              <a:t>2</a:t>
            </a:r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r>
              <a:rPr lang="ru-RU" noProof="0" dirty="0"/>
              <a:t>+</a:t>
            </a:r>
          </a:p>
          <a:p>
            <a:pPr algn="ctr" rtl="0"/>
            <a:endParaRPr lang="ru-RU" noProof="0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A41F4A2F-9480-4E94-806C-5D65C71D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834596" cy="1124404"/>
          </a:xfrm>
        </p:spPr>
        <p:txBody>
          <a:bodyPr rtlCol="0">
            <a:noAutofit/>
          </a:bodyPr>
          <a:lstStyle>
            <a:lvl1pPr>
              <a:defRPr sz="28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noProof="0" dirty="0"/>
              <a:t>2</a:t>
            </a:r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r>
              <a:rPr lang="ru-RU" noProof="0" dirty="0"/>
              <a:t>+</a:t>
            </a:r>
          </a:p>
          <a:p>
            <a:pPr algn="ctr"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0DA028-023B-4883-9A48-70FD7A2E52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EA625CC-388D-4655-BFA6-2CC4FD9E889D}"/>
              </a:ext>
            </a:extLst>
          </p:cNvPr>
          <p:cNvSpPr/>
          <p:nvPr userDrawn="1"/>
        </p:nvSpPr>
        <p:spPr>
          <a:xfrm>
            <a:off x="4659081" y="447789"/>
            <a:ext cx="2873833" cy="5957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noProof="0" dirty="0"/>
              <a:t>2</a:t>
            </a:r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r>
              <a:rPr lang="ru-RU" noProof="0" dirty="0"/>
              <a:t>+</a:t>
            </a:r>
          </a:p>
          <a:p>
            <a:pPr algn="ctr"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2AA6DE-6D7A-4135-8B9F-99A91527F2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E20B4D13-5F10-4886-AF0F-09B6ABB5C3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431586"/>
            <a:ext cx="3467099" cy="436120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/>
            </a:lvl1pPr>
            <a:lvl2pPr>
              <a:defRPr lang="en-US" sz="1400" dirty="0"/>
            </a:lvl2pPr>
            <a:lvl3pPr>
              <a:defRPr lang="en-US" sz="1200" dirty="0"/>
            </a:lvl3pPr>
            <a:lvl4pPr>
              <a:defRPr lang="en-US" sz="1100" dirty="0"/>
            </a:lvl4pPr>
            <a:lvl5pPr>
              <a:defRPr lang="en-US" sz="1100" dirty="0"/>
            </a:lvl5pPr>
          </a:lstStyle>
          <a:p>
            <a:pPr lvl="0" rtl="0">
              <a:lnSpc>
                <a:spcPct val="150000"/>
              </a:lnSpc>
            </a:pPr>
            <a:r>
              <a:rPr lang="ru-RU" noProof="0"/>
              <a:t>Образец текста</a:t>
            </a:r>
          </a:p>
          <a:p>
            <a:pPr lvl="1" rtl="0">
              <a:lnSpc>
                <a:spcPct val="150000"/>
              </a:lnSpc>
            </a:pPr>
            <a:r>
              <a:rPr lang="ru-RU" noProof="0"/>
              <a:t>Второй уровень</a:t>
            </a:r>
          </a:p>
          <a:p>
            <a:pPr lvl="2" rtl="0">
              <a:lnSpc>
                <a:spcPct val="150000"/>
              </a:lnSpc>
            </a:pPr>
            <a:r>
              <a:rPr lang="ru-RU" noProof="0"/>
              <a:t>Третий уровень</a:t>
            </a:r>
          </a:p>
          <a:p>
            <a:pPr lvl="3" rtl="0">
              <a:lnSpc>
                <a:spcPct val="150000"/>
              </a:lnSpc>
            </a:pPr>
            <a:r>
              <a:rPr lang="ru-RU" noProof="0"/>
              <a:t>Четвертый уровень</a:t>
            </a:r>
          </a:p>
          <a:p>
            <a:pPr lvl="4" rtl="0">
              <a:lnSpc>
                <a:spcPct val="150000"/>
              </a:lnSpc>
            </a:pPr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9" name="Объект 3">
            <a:extLst>
              <a:ext uri="{FF2B5EF4-FFF2-40B4-BE49-F238E27FC236}">
                <a16:creationId xmlns:a16="http://schemas.microsoft.com/office/drawing/2014/main" id="{EE7BCAD4-8DB6-482F-8DC0-F6D653F92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53394" y="1431586"/>
            <a:ext cx="3467106" cy="436120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/>
            </a:lvl1pPr>
            <a:lvl2pPr>
              <a:defRPr lang="en-US" sz="1400" dirty="0"/>
            </a:lvl2pPr>
            <a:lvl3pPr>
              <a:defRPr lang="en-US" sz="1200" dirty="0"/>
            </a:lvl3pPr>
            <a:lvl4pPr>
              <a:defRPr lang="en-US" sz="1100" dirty="0"/>
            </a:lvl4pPr>
            <a:lvl5pPr>
              <a:defRPr lang="en-US" sz="1100" dirty="0"/>
            </a:lvl5pPr>
          </a:lstStyle>
          <a:p>
            <a:pPr lvl="0" rtl="0">
              <a:lnSpc>
                <a:spcPct val="150000"/>
              </a:lnSpc>
            </a:pPr>
            <a:r>
              <a:rPr lang="ru-RU" noProof="0"/>
              <a:t>Образец текста</a:t>
            </a:r>
          </a:p>
          <a:p>
            <a:pPr lvl="1" rtl="0">
              <a:lnSpc>
                <a:spcPct val="150000"/>
              </a:lnSpc>
            </a:pPr>
            <a:r>
              <a:rPr lang="ru-RU" noProof="0"/>
              <a:t>Второй уровень</a:t>
            </a:r>
          </a:p>
          <a:p>
            <a:pPr lvl="2" rtl="0">
              <a:lnSpc>
                <a:spcPct val="150000"/>
              </a:lnSpc>
            </a:pPr>
            <a:r>
              <a:rPr lang="ru-RU" noProof="0"/>
              <a:t>Третий уровень</a:t>
            </a:r>
          </a:p>
          <a:p>
            <a:pPr lvl="3" rtl="0">
              <a:lnSpc>
                <a:spcPct val="150000"/>
              </a:lnSpc>
            </a:pPr>
            <a:r>
              <a:rPr lang="ru-RU" noProof="0"/>
              <a:t>Четвертый уровень</a:t>
            </a:r>
          </a:p>
          <a:p>
            <a:pPr lvl="4" rtl="0">
              <a:lnSpc>
                <a:spcPct val="150000"/>
              </a:lnSpc>
            </a:pPr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30980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15BFBAA-B5F1-4F95-8C05-5E30A7076BD7}"/>
              </a:ext>
            </a:extLst>
          </p:cNvPr>
          <p:cNvSpPr/>
          <p:nvPr userDrawn="1"/>
        </p:nvSpPr>
        <p:spPr>
          <a:xfrm>
            <a:off x="1159727" y="1224451"/>
            <a:ext cx="4226024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noProof="0" dirty="0"/>
              <a:t>2</a:t>
            </a:r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r>
              <a:rPr lang="ru-RU" noProof="0" dirty="0"/>
              <a:t>+</a:t>
            </a:r>
          </a:p>
          <a:p>
            <a:pPr algn="ctr" rtl="0"/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7F3105-8D8F-4FF3-9A7F-0F067BB810A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D117255-8347-4647-9EA2-7ED06A73C1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9F3E8482-B43D-4B69-8645-6B735F91B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4478" y="587829"/>
            <a:ext cx="5326022" cy="5273221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9BC9CBF-CF7B-4E39-9FD1-961882EC596A}"/>
              </a:ext>
            </a:extLst>
          </p:cNvPr>
          <p:cNvSpPr/>
          <p:nvPr userDrawn="1"/>
        </p:nvSpPr>
        <p:spPr>
          <a:xfrm>
            <a:off x="657060" y="698704"/>
            <a:ext cx="4473025" cy="5701790"/>
          </a:xfrm>
          <a:prstGeom prst="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97A3D921-B9D5-42DC-9037-298968D94C95}"/>
              </a:ext>
            </a:extLst>
          </p:cNvPr>
          <p:cNvGrpSpPr/>
          <p:nvPr userDrawn="1"/>
        </p:nvGrpSpPr>
        <p:grpSpPr>
          <a:xfrm>
            <a:off x="657060" y="435124"/>
            <a:ext cx="5134751" cy="5965370"/>
            <a:chOff x="252031" y="391887"/>
            <a:chExt cx="7433283" cy="5965370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6A62F937-16D4-4A6C-B247-D0A62BC6560D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B9335681-5A6F-48BE-8160-2000D0F242FB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4" name="Текст 3">
            <a:extLst>
              <a:ext uri="{FF2B5EF4-FFF2-40B4-BE49-F238E27FC236}">
                <a16:creationId xmlns:a16="http://schemas.microsoft.com/office/drawing/2014/main" id="{F41E2B8D-1C12-403F-BE59-ECC565466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546851"/>
            <a:ext cx="4101084" cy="3396749"/>
          </a:xfrm>
        </p:spPr>
        <p:txBody>
          <a:bodyPr rtlCol="0"/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F0F519-65FC-434F-8F2F-F778A20A8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480457"/>
            <a:ext cx="4101084" cy="979308"/>
          </a:xfrm>
        </p:spPr>
        <p:txBody>
          <a:bodyPr rtlCol="0" anchor="b"/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116E8B30-475D-4275-8DC2-14C98F2F9B76}"/>
              </a:ext>
            </a:extLst>
          </p:cNvPr>
          <p:cNvSpPr/>
          <p:nvPr userDrawn="1"/>
        </p:nvSpPr>
        <p:spPr>
          <a:xfrm>
            <a:off x="1159727" y="1191137"/>
            <a:ext cx="4226024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"/>
              <a:t>2</a:t>
            </a:r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r>
              <a:rPr lang="ru"/>
              <a:t>+</a:t>
            </a:r>
          </a:p>
          <a:p>
            <a:pPr algn="ctr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10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рупное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6FCC97-4D8C-465A-B732-7E27224A0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F525FF-6103-4229-A91A-8A994A9CC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6F2F4E1C-EABB-45F0-8593-E3E221094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65416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F6B8E8FD-E25A-4462-9917-754D6C619C75}"/>
              </a:ext>
            </a:extLst>
          </p:cNvPr>
          <p:cNvSpPr txBox="1">
            <a:spLocks/>
          </p:cNvSpPr>
          <p:nvPr userDrawn="1"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8C2E478F-E849-4A8C-AF1F-CBCC78A7CBFA}" type="slidenum">
              <a:rPr lang="ru-RU" noProof="0" smtClean="0">
                <a:solidFill>
                  <a:srgbClr val="2F3342"/>
                </a:solidFill>
              </a:rPr>
              <a:pPr/>
              <a:t>‹#›</a:t>
            </a:fld>
            <a:endParaRPr lang="ru-RU" noProof="0" dirty="0">
              <a:solidFill>
                <a:srgbClr val="2F3342"/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752D6C-9D51-45A1-A6B7-B21DC9A94A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1" name="Прямоугольник 10" descr="Контрастный блок со открытым квадратом">
            <a:extLst>
              <a:ext uri="{FF2B5EF4-FFF2-40B4-BE49-F238E27FC236}">
                <a16:creationId xmlns:a16="http://schemas.microsoft.com/office/drawing/2014/main" id="{217FA8D4-1D05-4DF4-AA9D-364B6979733D}"/>
              </a:ext>
            </a:extLst>
          </p:cNvPr>
          <p:cNvSpPr/>
          <p:nvPr userDrawn="1"/>
        </p:nvSpPr>
        <p:spPr>
          <a:xfrm flipH="1">
            <a:off x="2685137" y="972457"/>
            <a:ext cx="9172647" cy="4843807"/>
          </a:xfrm>
          <a:prstGeom prst="rect">
            <a:avLst/>
          </a:prstGeom>
          <a:noFill/>
          <a:ln w="88900">
            <a:solidFill>
              <a:srgbClr val="2F3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79B1017-F981-4D2D-A14B-A857FC304F54}"/>
              </a:ext>
            </a:extLst>
          </p:cNvPr>
          <p:cNvSpPr/>
          <p:nvPr userDrawn="1"/>
        </p:nvSpPr>
        <p:spPr>
          <a:xfrm flipH="1">
            <a:off x="333834" y="1547133"/>
            <a:ext cx="11026363" cy="4702292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noProof="0" dirty="0"/>
              <a:t>2</a:t>
            </a:r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r>
              <a:rPr lang="ru-RU" noProof="0" dirty="0"/>
              <a:t>+</a:t>
            </a:r>
          </a:p>
          <a:p>
            <a:pPr algn="ctr" rtl="0"/>
            <a:endParaRPr lang="ru-RU" noProof="0" dirty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9DD85E79-8DB4-4D93-979C-171105321B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74F1136-B1CD-4171-BB47-0281C1974B22}"/>
              </a:ext>
            </a:extLst>
          </p:cNvPr>
          <p:cNvSpPr/>
          <p:nvPr userDrawn="1"/>
        </p:nvSpPr>
        <p:spPr>
          <a:xfrm>
            <a:off x="471340" y="1189038"/>
            <a:ext cx="11149160" cy="4834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89ADD4C-B26C-41B3-B492-DC9D032AC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34313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04862A-62CA-4399-88B0-181961E0F691}"/>
              </a:ext>
            </a:extLst>
          </p:cNvPr>
          <p:cNvSpPr txBox="1">
            <a:spLocks/>
          </p:cNvSpPr>
          <p:nvPr userDrawn="1"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8C2E478F-E849-4A8C-AF1F-CBCC78A7CBFA}" type="slidenum">
              <a:rPr lang="ru-RU" noProof="0" smtClean="0">
                <a:solidFill>
                  <a:srgbClr val="2F3342"/>
                </a:solidFill>
              </a:rPr>
              <a:pPr/>
              <a:t>‹#›</a:t>
            </a:fld>
            <a:endParaRPr lang="ru-RU" noProof="0" dirty="0">
              <a:solidFill>
                <a:srgbClr val="2F3342"/>
              </a:solidFill>
            </a:endParaRP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A902D481-2888-4133-AD94-7700AA117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D2B113A8-E04C-44C2-962F-5FFA40FB78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58803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и содержимое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13">
            <a:extLst>
              <a:ext uri="{FF2B5EF4-FFF2-40B4-BE49-F238E27FC236}">
                <a16:creationId xmlns:a16="http://schemas.microsoft.com/office/drawing/2014/main" id="{FE1CFFBA-D756-4740-B375-252727F02D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64229" y="0"/>
            <a:ext cx="4919153" cy="6858000"/>
          </a:xfrm>
          <a:solidFill>
            <a:schemeClr val="bg1">
              <a:lumMod val="50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B42DCA22-1DF2-42CB-8741-F0CE575EA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804" y="1676400"/>
            <a:ext cx="5196241" cy="3352800"/>
          </a:xfrm>
        </p:spPr>
        <p:txBody>
          <a:bodyPr rtlCol="0">
            <a:normAutofit/>
          </a:bodyPr>
          <a:lstStyle>
            <a:lvl1pPr>
              <a:defRPr sz="4400" b="1" spc="300">
                <a:solidFill>
                  <a:srgbClr val="2F3342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DD89F3-6B87-4C54-83B9-A6481CB4F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9394" y="365125"/>
            <a:ext cx="4114801" cy="581183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pic>
        <p:nvPicPr>
          <p:cNvPr id="11" name="Графический объект 10">
            <a:extLst>
              <a:ext uri="{FF2B5EF4-FFF2-40B4-BE49-F238E27FC236}">
                <a16:creationId xmlns:a16="http://schemas.microsoft.com/office/drawing/2014/main" id="{479D679C-E90D-4916-BCE6-71C32B831E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39938" y="1088572"/>
            <a:ext cx="4572000" cy="4572000"/>
          </a:xfrm>
          <a:prstGeom prst="rect">
            <a:avLst/>
          </a:prstGeom>
        </p:spPr>
      </p:pic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107A3F-3DCD-44DD-AF42-32098DCC3A7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1DB279-F403-4D2A-8D1B-FB3C81796B4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41762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13">
            <a:extLst>
              <a:ext uri="{FF2B5EF4-FFF2-40B4-BE49-F238E27FC236}">
                <a16:creationId xmlns:a16="http://schemas.microsoft.com/office/drawing/2014/main" id="{FE1CFFBA-D756-4740-B375-252727F02D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64229" y="0"/>
            <a:ext cx="9927771" cy="6858000"/>
          </a:xfrm>
          <a:solidFill>
            <a:schemeClr val="bg1">
              <a:lumMod val="50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9325050-38BE-4AB2-B450-8DC9C0EDD386}"/>
              </a:ext>
            </a:extLst>
          </p:cNvPr>
          <p:cNvGrpSpPr/>
          <p:nvPr userDrawn="1"/>
        </p:nvGrpSpPr>
        <p:grpSpPr>
          <a:xfrm>
            <a:off x="883522" y="408327"/>
            <a:ext cx="5276606" cy="5768636"/>
            <a:chOff x="883522" y="408327"/>
            <a:chExt cx="5276606" cy="5768636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3D68A4CE-A5FD-4656-82E1-43D586CC441E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noProof="0" dirty="0"/>
                <a:t>2</a:t>
              </a:r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r>
                <a:rPr lang="ru-RU" noProof="0" dirty="0"/>
                <a:t>+</a:t>
              </a:r>
            </a:p>
            <a:p>
              <a:pPr algn="ctr" rtl="0"/>
              <a:endParaRPr lang="ru-RU" noProof="0" dirty="0"/>
            </a:p>
          </p:txBody>
        </p:sp>
        <p:pic>
          <p:nvPicPr>
            <p:cNvPr id="15" name="Графический объект 14">
              <a:extLst>
                <a:ext uri="{FF2B5EF4-FFF2-40B4-BE49-F238E27FC236}">
                  <a16:creationId xmlns:a16="http://schemas.microsoft.com/office/drawing/2014/main" id="{E66B1E37-8CEC-44ED-A239-C755B72AC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125781" y="1107282"/>
              <a:ext cx="4572000" cy="4572000"/>
            </a:xfrm>
            <a:prstGeom prst="rect">
              <a:avLst/>
            </a:prstGeom>
          </p:spPr>
        </p:pic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B7E28405-97F5-4E03-86F1-FAE2FEA6CFF8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noProof="0" dirty="0"/>
                <a:t>2</a:t>
              </a:r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r>
                <a:rPr lang="ru-RU" noProof="0" dirty="0"/>
                <a:t>+</a:t>
              </a:r>
            </a:p>
            <a:p>
              <a:pPr algn="ctr" rtl="0"/>
              <a:endParaRPr lang="ru-RU" noProof="0" dirty="0"/>
            </a:p>
          </p:txBody>
        </p:sp>
      </p:grp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719FCC9B-E3B8-49CF-BD22-D553FFAAE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775"/>
            <a:ext cx="4351911" cy="2384466"/>
          </a:xfrm>
        </p:spPr>
        <p:txBody>
          <a:bodyPr rtlCol="0">
            <a:normAutofit/>
          </a:bodyPr>
          <a:lstStyle>
            <a:lvl1pPr algn="ctr">
              <a:defRPr sz="4400" b="1" spc="300">
                <a:solidFill>
                  <a:srgbClr val="2F3342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4F21EA87-CE67-4A1E-B2E0-513F775C7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199" y="3886241"/>
            <a:ext cx="4351910" cy="296437"/>
          </a:xfrm>
        </p:spPr>
        <p:txBody>
          <a:bodyPr lIns="0" rIns="0" rtlCol="0">
            <a:noAutofit/>
          </a:bodyPr>
          <a:lstStyle>
            <a:lvl1pPr marL="0" indent="0" algn="ctr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СТИЛИ ОБРАЗЦА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1A26DCC3-B99B-481C-AC63-F17D5215DCC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0D24A36-5F75-40A5-8DA4-0364F4492FC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48143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3">
            <a:extLst>
              <a:ext uri="{FF2B5EF4-FFF2-40B4-BE49-F238E27FC236}">
                <a16:creationId xmlns:a16="http://schemas.microsoft.com/office/drawing/2014/main" id="{B599FEC8-12D0-4EB5-8573-C891D56C84E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71015" y="0"/>
            <a:ext cx="12263015" cy="6858000"/>
          </a:xfrm>
          <a:solidFill>
            <a:schemeClr val="bg1">
              <a:lumMod val="50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BF3BF7F-F094-497C-9310-2FE8B059E82B}"/>
              </a:ext>
            </a:extLst>
          </p:cNvPr>
          <p:cNvGrpSpPr/>
          <p:nvPr userDrawn="1"/>
        </p:nvGrpSpPr>
        <p:grpSpPr>
          <a:xfrm flipH="1" flipV="1">
            <a:off x="3581400" y="451189"/>
            <a:ext cx="5276606" cy="5768636"/>
            <a:chOff x="883522" y="408327"/>
            <a:chExt cx="5276606" cy="5768636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2D49E498-4E90-44A2-B49F-157DFF9E8581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noProof="0" dirty="0"/>
                <a:t>2</a:t>
              </a:r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r>
                <a:rPr lang="ru-RU" noProof="0" dirty="0"/>
                <a:t>+</a:t>
              </a:r>
            </a:p>
            <a:p>
              <a:pPr algn="ctr" rtl="0"/>
              <a:endParaRPr lang="ru-RU" noProof="0" dirty="0"/>
            </a:p>
          </p:txBody>
        </p:sp>
        <p:pic>
          <p:nvPicPr>
            <p:cNvPr id="17" name="Графический объект 16">
              <a:extLst>
                <a:ext uri="{FF2B5EF4-FFF2-40B4-BE49-F238E27FC236}">
                  <a16:creationId xmlns:a16="http://schemas.microsoft.com/office/drawing/2014/main" id="{B2D9F108-8C30-4BEC-8122-BE2632644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FAB546B5-7C56-40DD-B1DF-AE850DE5FDB3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noProof="0" dirty="0"/>
                <a:t>2</a:t>
              </a:r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r>
                <a:rPr lang="ru-RU" noProof="0" dirty="0"/>
                <a:t>+</a:t>
              </a:r>
            </a:p>
            <a:p>
              <a:pPr algn="ctr" rtl="0"/>
              <a:endParaRPr lang="ru-RU" noProof="0" dirty="0"/>
            </a:p>
          </p:txBody>
        </p:sp>
      </p:grp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C30FD01-9DD8-4ECA-AC52-7C41002A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95" y="1742989"/>
            <a:ext cx="4351911" cy="3352800"/>
          </a:xfrm>
        </p:spPr>
        <p:txBody>
          <a:bodyPr rtlCol="0">
            <a:normAutofit/>
          </a:bodyPr>
          <a:lstStyle>
            <a:lvl1pPr algn="ctr">
              <a:defRPr sz="4400" b="1" spc="300">
                <a:solidFill>
                  <a:srgbClr val="2F3342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id="{74491700-C4EB-4143-ACD3-DE153BF9DD9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06094" y="4127455"/>
            <a:ext cx="4351910" cy="296437"/>
          </a:xfrm>
        </p:spPr>
        <p:txBody>
          <a:bodyPr lIns="0" rIns="0" rtlCol="0">
            <a:noAutofit/>
          </a:bodyPr>
          <a:lstStyle>
            <a:lvl1pPr marL="0" indent="0" algn="ctr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СТИЛИ ОБРАЗЦА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11BF64E-D1E6-463D-B3F0-1491C107C8B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1149EC66-F633-4F8B-BA43-E48843E5AD2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289958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noProof="0" dirty="0"/>
              <a:t>2</a:t>
            </a:r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r>
              <a:rPr lang="ru-RU" noProof="0" dirty="0"/>
              <a:t>+</a:t>
            </a:r>
          </a:p>
          <a:p>
            <a:pPr algn="ctr" rtl="0"/>
            <a:endParaRPr lang="ru-RU" noProof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38A5A1-070F-43C9-B2D5-C557B0D72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882" y="1061132"/>
            <a:ext cx="3464717" cy="823912"/>
          </a:xfrm>
          <a:ln>
            <a:solidFill>
              <a:schemeClr val="bg1"/>
            </a:solidFill>
          </a:ln>
        </p:spPr>
        <p:txBody>
          <a:bodyPr rtlCol="0" anchor="ctr"/>
          <a:lstStyle>
            <a:lvl1pPr marL="0" indent="0" algn="ctr">
              <a:buNone/>
              <a:defRPr sz="2400" b="1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CCBEC1-2F48-4E90-ADF0-BEE2B9E47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882" y="2108201"/>
            <a:ext cx="3464717" cy="3684588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rgbClr val="2F3342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1" name="Текст 2">
            <a:extLst>
              <a:ext uri="{FF2B5EF4-FFF2-40B4-BE49-F238E27FC236}">
                <a16:creationId xmlns:a16="http://schemas.microsoft.com/office/drawing/2014/main" id="{367F380C-58A9-4490-AC57-579A90290F3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153400" y="1061132"/>
            <a:ext cx="3464717" cy="823912"/>
          </a:xfrm>
          <a:ln>
            <a:solidFill>
              <a:schemeClr val="bg1"/>
            </a:solidFill>
          </a:ln>
        </p:spPr>
        <p:txBody>
          <a:bodyPr rtlCol="0" anchor="ctr"/>
          <a:lstStyle>
            <a:lvl1pPr marL="0" indent="0" algn="ctr">
              <a:buNone/>
              <a:defRPr sz="2400" b="1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2" name="Объект 3">
            <a:extLst>
              <a:ext uri="{FF2B5EF4-FFF2-40B4-BE49-F238E27FC236}">
                <a16:creationId xmlns:a16="http://schemas.microsoft.com/office/drawing/2014/main" id="{DA285A94-0E4E-47DC-8E61-41F684F3700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2108201"/>
            <a:ext cx="3464717" cy="3684588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rgbClr val="2F3342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rgbClr val="2F3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noProof="0" dirty="0"/>
              <a:t>2</a:t>
            </a:r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r>
              <a:rPr lang="ru-RU" noProof="0" dirty="0"/>
              <a:t>+</a:t>
            </a:r>
          </a:p>
          <a:p>
            <a:pPr algn="ctr" rtl="0"/>
            <a:endParaRPr lang="ru-RU" noProof="0" dirty="0"/>
          </a:p>
        </p:txBody>
      </p:sp>
      <p:sp>
        <p:nvSpPr>
          <p:cNvPr id="16" name="Рисунок 13">
            <a:extLst>
              <a:ext uri="{FF2B5EF4-FFF2-40B4-BE49-F238E27FC236}">
                <a16:creationId xmlns:a16="http://schemas.microsoft.com/office/drawing/2014/main" id="{354FBDC8-CD65-4972-A821-C25297B1A8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59082" y="489291"/>
            <a:ext cx="2873833" cy="5920920"/>
          </a:xfrm>
          <a:solidFill>
            <a:schemeClr val="bg1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C0FCBE5-63C0-4DC7-8687-C2C76ABBDD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D0F240C4-B3CD-49AA-8C48-9FE7AA1FE3D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6" name="Title 5" hidden="1">
            <a:extLst>
              <a:ext uri="{FF2B5EF4-FFF2-40B4-BE49-F238E27FC236}">
                <a16:creationId xmlns:a16="http://schemas.microsoft.com/office/drawing/2014/main" id="{A43A44DE-9B7B-49B8-AE13-95164A3FA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605998" cy="1188720"/>
          </a:xfrm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742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 2">
            <a:extLst>
              <a:ext uri="{FF2B5EF4-FFF2-40B4-BE49-F238E27FC236}">
                <a16:creationId xmlns:a16="http://schemas.microsoft.com/office/drawing/2014/main" id="{CAE90E16-AEC5-4F82-85B0-DDEA26AA93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27370" y="0"/>
            <a:ext cx="5464629" cy="68580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BD40C7A-92CE-46D6-B056-C75D73663328}"/>
              </a:ext>
            </a:extLst>
          </p:cNvPr>
          <p:cNvSpPr/>
          <p:nvPr userDrawn="1"/>
        </p:nvSpPr>
        <p:spPr>
          <a:xfrm>
            <a:off x="609600" y="391887"/>
            <a:ext cx="7075714" cy="5878284"/>
          </a:xfrm>
          <a:prstGeom prst="rect">
            <a:avLst/>
          </a:prstGeom>
          <a:noFill/>
          <a:ln w="127000">
            <a:solidFill>
              <a:srgbClr val="2F3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A1A2116-206B-49CD-9ECC-078E4F72904C}"/>
              </a:ext>
            </a:extLst>
          </p:cNvPr>
          <p:cNvSpPr/>
          <p:nvPr userDrawn="1"/>
        </p:nvSpPr>
        <p:spPr>
          <a:xfrm>
            <a:off x="979713" y="1181214"/>
            <a:ext cx="6117771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noProof="0" dirty="0"/>
              <a:t>2</a:t>
            </a:r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r>
              <a:rPr lang="ru-RU" noProof="0" dirty="0"/>
              <a:t>+</a:t>
            </a:r>
          </a:p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69E75A6-06C5-49D0-9164-3098CE0E53D8}"/>
              </a:ext>
            </a:extLst>
          </p:cNvPr>
          <p:cNvSpPr/>
          <p:nvPr userDrawn="1"/>
        </p:nvSpPr>
        <p:spPr>
          <a:xfrm>
            <a:off x="957943" y="655467"/>
            <a:ext cx="5769428" cy="5701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F0F519-65FC-434F-8F2F-F778A20A8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43" y="1480457"/>
            <a:ext cx="5138057" cy="587876"/>
          </a:xfrm>
        </p:spPr>
        <p:txBody>
          <a:bodyPr rtlCol="0" anchor="b"/>
          <a:lstStyle>
            <a:lvl1pPr>
              <a:defRPr sz="3200" b="1">
                <a:solidFill>
                  <a:srgbClr val="2F3342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41E2B8D-1C12-403F-BE59-ECC565466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7943" y="2546851"/>
            <a:ext cx="5138057" cy="3396749"/>
          </a:xfrm>
        </p:spPr>
        <p:txBody>
          <a:bodyPr rtlCol="0"/>
          <a:lstStyle>
            <a:lvl1pPr marL="0" indent="0">
              <a:lnSpc>
                <a:spcPct val="150000"/>
              </a:lnSpc>
              <a:buNone/>
              <a:defRPr sz="1600">
                <a:solidFill>
                  <a:srgbClr val="2F334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D9EF0584-D46D-4C21-99D2-074ADF23E01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79714" y="2095547"/>
            <a:ext cx="4958100" cy="365125"/>
          </a:xfrm>
        </p:spPr>
        <p:txBody>
          <a:bodyPr rtlCol="0">
            <a:noAutofit/>
          </a:bodyPr>
          <a:lstStyle>
            <a:lvl1pPr marL="0" indent="0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ОБРАЗЕЦ ТЕКСТА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6AFC205-B079-430E-B82F-CBF6F56DE09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E82B84E2-AAE4-4BC1-8C01-AF4ABADD6ED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7725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13">
            <a:extLst>
              <a:ext uri="{FF2B5EF4-FFF2-40B4-BE49-F238E27FC236}">
                <a16:creationId xmlns:a16="http://schemas.microsoft.com/office/drawing/2014/main" id="{0CBD5E02-927B-4DF7-8968-617C1C8F0F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7249885" cy="6858000"/>
          </a:xfrm>
          <a:solidFill>
            <a:schemeClr val="bg1">
              <a:lumMod val="50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1E8CB484-5390-4B2F-9BFB-D0733BEE88A5}"/>
              </a:ext>
            </a:extLst>
          </p:cNvPr>
          <p:cNvGrpSpPr/>
          <p:nvPr userDrawn="1"/>
        </p:nvGrpSpPr>
        <p:grpSpPr>
          <a:xfrm flipH="1">
            <a:off x="4115984" y="252563"/>
            <a:ext cx="7433283" cy="5995838"/>
            <a:chOff x="252031" y="391887"/>
            <a:chExt cx="7433283" cy="621574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36778BD9-B865-4156-B319-6A8242F0D4D5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A8354BDC-9788-4AB5-A841-99D95C68804F}"/>
                </a:ext>
              </a:extLst>
            </p:cNvPr>
            <p:cNvSpPr/>
            <p:nvPr userDrawn="1"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noProof="0" dirty="0"/>
                <a:t>2</a:t>
              </a:r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r>
                <a:rPr lang="ru-RU" noProof="0" dirty="0"/>
                <a:t>+</a:t>
              </a:r>
            </a:p>
            <a:p>
              <a:pPr algn="ctr" rtl="0"/>
              <a:endParaRPr lang="ru-RU" noProof="0" dirty="0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AEB70006-7799-4F63-912B-45662CE14500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0539" y="916440"/>
            <a:ext cx="6117771" cy="573989"/>
          </a:xfrm>
        </p:spPr>
        <p:txBody>
          <a:bodyPr lIns="0" rIns="0" rtlCol="0">
            <a:noAutofit/>
          </a:bodyPr>
          <a:lstStyle>
            <a:lvl1pPr>
              <a:defRPr sz="3200" b="1" spc="0">
                <a:solidFill>
                  <a:srgbClr val="2F3342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ОБРАЗЕЦ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0539" y="1962673"/>
            <a:ext cx="6117771" cy="3676128"/>
          </a:xfrm>
        </p:spPr>
        <p:txBody>
          <a:bodyPr lIns="0" rIns="0" rtlCol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rgbClr val="2F3342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6CAAB964-0A56-4842-AA82-7610F726CD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535810" y="1555002"/>
            <a:ext cx="6076915" cy="407670"/>
          </a:xfrm>
        </p:spPr>
        <p:txBody>
          <a:bodyPr lIns="0" rIns="0" rtlCol="0">
            <a:noAutofit/>
          </a:bodyPr>
          <a:lstStyle>
            <a:lvl1pPr marL="0" indent="0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ОБРАЗЕЦ ТЕКСТА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F3FF75-3EF1-4F7E-9040-8B957B4D277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66600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C42E9CCD-6BB8-4209-A6BA-85186795608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00191" y="470641"/>
            <a:ext cx="5220309" cy="591671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1E8CB484-5390-4B2F-9BFB-D0733BEE88A5}"/>
              </a:ext>
            </a:extLst>
          </p:cNvPr>
          <p:cNvGrpSpPr/>
          <p:nvPr userDrawn="1"/>
        </p:nvGrpSpPr>
        <p:grpSpPr>
          <a:xfrm>
            <a:off x="657060" y="435124"/>
            <a:ext cx="5134751" cy="6215741"/>
            <a:chOff x="252031" y="391887"/>
            <a:chExt cx="7433283" cy="6215741"/>
          </a:xfrm>
        </p:grpSpPr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A8354BDC-9788-4AB5-A841-99D95C68804F}"/>
                </a:ext>
              </a:extLst>
            </p:cNvPr>
            <p:cNvSpPr/>
            <p:nvPr userDrawn="1"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noProof="0" dirty="0"/>
                <a:t>2</a:t>
              </a:r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r>
                <a:rPr lang="ru-RU" noProof="0" dirty="0"/>
                <a:t>+</a:t>
              </a:r>
            </a:p>
            <a:p>
              <a:pPr algn="ctr" rtl="0"/>
              <a:endParaRPr lang="ru-RU" noProof="0" dirty="0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36778BD9-B865-4156-B319-6A8242F0D4D5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AEB70006-7799-4F63-912B-45662CE14500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167" y="1099002"/>
            <a:ext cx="4226024" cy="573989"/>
          </a:xfrm>
        </p:spPr>
        <p:txBody>
          <a:bodyPr lIns="0" rIns="0" rtlCol="0">
            <a:noAutofit/>
          </a:bodyPr>
          <a:lstStyle>
            <a:lvl1pPr>
              <a:defRPr sz="3200" b="1" spc="0">
                <a:solidFill>
                  <a:srgbClr val="2F3342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ОБРАЗЕЦ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167" y="2145234"/>
            <a:ext cx="4226024" cy="3857329"/>
          </a:xfrm>
        </p:spPr>
        <p:txBody>
          <a:bodyPr lIns="0" rIns="0" rtlCol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rgbClr val="2F3342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6CAAB964-0A56-4842-AA82-7610F726CD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1804" y="1737564"/>
            <a:ext cx="4197802" cy="407670"/>
          </a:xfrm>
        </p:spPr>
        <p:txBody>
          <a:bodyPr lIns="0" rIns="0" rtlCol="0">
            <a:noAutofit/>
          </a:bodyPr>
          <a:lstStyle>
            <a:lvl1pPr marL="0" indent="0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СТИЛИ ОБРАЗЦА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1A066D4-321A-48BF-84C2-18FC1D7184A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0CDB4336-A0EC-4019-904C-1124053587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92789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846D6A0C-E2C3-43CB-83D0-B5F6221079CA}"/>
              </a:ext>
            </a:extLst>
          </p:cNvPr>
          <p:cNvGrpSpPr/>
          <p:nvPr userDrawn="1"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EDC96296-0FBF-47A5-9D6A-5D9BB647A4D7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noProof="0" dirty="0"/>
                <a:t>2</a:t>
              </a:r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r>
                <a:rPr lang="ru-RU" noProof="0" dirty="0"/>
                <a:t>+</a:t>
              </a:r>
            </a:p>
            <a:p>
              <a:pPr algn="ctr" rtl="0"/>
              <a:endParaRPr lang="ru-RU" noProof="0" dirty="0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F997D03F-0BE2-458F-92A2-4FE73B0FBF51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53F17719-10FE-433E-9CCC-4509DE17F22A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E73F1A-AAF0-4EB4-8DF0-C152BD93C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1372" y="2238426"/>
            <a:ext cx="6609256" cy="1508126"/>
          </a:xfrm>
        </p:spPr>
        <p:txBody>
          <a:bodyPr rtlCol="0" anchor="b">
            <a:normAutofit/>
          </a:bodyPr>
          <a:lstStyle>
            <a:lvl1pPr algn="ctr">
              <a:defRPr sz="4400" b="1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Щелкните, чтобы изменить </a:t>
            </a:r>
            <a:br>
              <a:rPr lang="ru-RU" noProof="0" dirty="0"/>
            </a:br>
            <a:r>
              <a:rPr lang="ru-RU" noProof="0" dirty="0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075AE6-92D3-4205-B268-E1AD6C590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1372" y="3838627"/>
            <a:ext cx="6609256" cy="450503"/>
          </a:xfrm>
        </p:spPr>
        <p:txBody>
          <a:bodyPr rtlCol="0"/>
          <a:lstStyle>
            <a:lvl1pPr marL="0" indent="0" algn="ctr">
              <a:buNone/>
              <a:defRPr sz="2400" spc="3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46122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Усеченный угол 7">
            <a:extLst>
              <a:ext uri="{FF2B5EF4-FFF2-40B4-BE49-F238E27FC236}">
                <a16:creationId xmlns:a16="http://schemas.microsoft.com/office/drawing/2014/main" id="{C39E4676-2097-45B1-B554-0DFE67952792}"/>
              </a:ext>
            </a:extLst>
          </p:cNvPr>
          <p:cNvSpPr/>
          <p:nvPr userDrawn="1"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7C465-B000-4905-9328-DBAB7930A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11000232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FBBF3059-D5B9-418C-A60B-C3C8E261E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884" y="1188720"/>
            <a:ext cx="11024616" cy="4988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87F727-48BD-4EB4-B57F-5AC03BEB1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5884" y="64563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49B3254E-B445-46A8-8E69-B2596E25AD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6527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51" r:id="rId4"/>
    <p:sldLayoutId id="2147483653" r:id="rId5"/>
    <p:sldLayoutId id="2147483657" r:id="rId6"/>
    <p:sldLayoutId id="2147483660" r:id="rId7"/>
    <p:sldLayoutId id="2147483663" r:id="rId8"/>
    <p:sldLayoutId id="2147483670" r:id="rId9"/>
    <p:sldLayoutId id="2147483669" r:id="rId10"/>
    <p:sldLayoutId id="2147483667" r:id="rId11"/>
    <p:sldLayoutId id="2147483668" r:id="rId12"/>
    <p:sldLayoutId id="2147483666" r:id="rId13"/>
    <p:sldLayoutId id="2147483662" r:id="rId14"/>
    <p:sldLayoutId id="2147483671" r:id="rId15"/>
    <p:sldLayoutId id="2147483655" r:id="rId16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3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5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Абстрактное здание" title="Абстрактное здание">
            <a:extLst>
              <a:ext uri="{FF2B5EF4-FFF2-40B4-BE49-F238E27FC236}">
                <a16:creationId xmlns:a16="http://schemas.microsoft.com/office/drawing/2014/main" id="{1805319F-612A-49F0-B6DA-8A214D5DBD2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B6C8E487-ADDC-4F1B-A30A-BAABB4998F49}"/>
              </a:ext>
            </a:extLst>
          </p:cNvPr>
          <p:cNvSpPr/>
          <p:nvPr/>
        </p:nvSpPr>
        <p:spPr>
          <a:xfrm>
            <a:off x="-71016" y="0"/>
            <a:ext cx="12263015" cy="685800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dirty="0"/>
              <a:t>2</a:t>
            </a:r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r>
              <a:rPr lang="ru-RU" dirty="0"/>
              <a:t>+</a:t>
            </a:r>
          </a:p>
          <a:p>
            <a:pPr algn="ctr" rtl="0"/>
            <a:endParaRPr lang="ru-RU" dirty="0"/>
          </a:p>
        </p:txBody>
      </p:sp>
      <p:grpSp>
        <p:nvGrpSpPr>
          <p:cNvPr id="40" name="Группа 39" descr="Контрастные квадраты: черная открытая фигура, затененный зеленый блок и белый блок с местом для текста.">
            <a:extLst>
              <a:ext uri="{FF2B5EF4-FFF2-40B4-BE49-F238E27FC236}">
                <a16:creationId xmlns:a16="http://schemas.microsoft.com/office/drawing/2014/main" id="{11BEC607-8474-408E-A7AC-48A065F31B63}"/>
              </a:ext>
            </a:extLst>
          </p:cNvPr>
          <p:cNvGrpSpPr/>
          <p:nvPr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B601E3FC-2016-4085-9A4B-A172702EAAE1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dirty="0"/>
                <a:t>2</a:t>
              </a:r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r>
                <a:rPr lang="ru-RU" dirty="0"/>
                <a:t>+</a:t>
              </a:r>
            </a:p>
            <a:p>
              <a:pPr algn="ctr" rtl="0"/>
              <a:endParaRPr lang="ru-RU" dirty="0"/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2CBF662F-A198-4AD3-8EBC-0EC9A52B2994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142E86C5-8E5F-4620-A4FB-D1F926179D18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7E0E8055-17FA-43CE-9F03-E712F496B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1705" y="2030398"/>
            <a:ext cx="6360211" cy="1993135"/>
          </a:xfrm>
        </p:spPr>
        <p:txBody>
          <a:bodyPr rtlCol="0">
            <a:noAutofit/>
          </a:bodyPr>
          <a:lstStyle/>
          <a:p>
            <a:pPr rtl="0"/>
            <a:r>
              <a:rPr lang="ru-RU" sz="3500" dirty="0"/>
              <a:t>ИНИЦИАТИВННЫЙ ПРОЕКТ</a:t>
            </a:r>
            <a:br>
              <a:rPr lang="ru-RU" sz="3500" dirty="0"/>
            </a:br>
            <a:r>
              <a:rPr lang="ru-RU" sz="3500" dirty="0"/>
              <a:t>«Обустройство площадок накопления твёрдых отходов в городе Анадырь»</a:t>
            </a:r>
            <a:endParaRPr lang="ru-RU" sz="3500" dirty="0">
              <a:solidFill>
                <a:srgbClr val="2F3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210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 descr="Контрастные квадраты: черная открытая фигура, затененный зеленый блок и белый блок с местом для текста.">
            <a:extLst>
              <a:ext uri="{FF2B5EF4-FFF2-40B4-BE49-F238E27FC236}">
                <a16:creationId xmlns:a16="http://schemas.microsoft.com/office/drawing/2014/main" id="{CDA17D7C-7C63-439C-8B50-C9B0F0F9AAF7}"/>
              </a:ext>
            </a:extLst>
          </p:cNvPr>
          <p:cNvGrpSpPr/>
          <p:nvPr/>
        </p:nvGrpSpPr>
        <p:grpSpPr>
          <a:xfrm flipH="1">
            <a:off x="4115984" y="252563"/>
            <a:ext cx="7433283" cy="5995838"/>
            <a:chOff x="252031" y="391887"/>
            <a:chExt cx="7433283" cy="6215741"/>
          </a:xfrm>
        </p:grpSpPr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32FD79E9-DA87-4AE3-AB4F-454E8B1C7E28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C0DB13C1-B4FB-4D33-A199-5BB34983AB47}"/>
                </a:ext>
              </a:extLst>
            </p:cNvPr>
            <p:cNvSpPr/>
            <p:nvPr userDrawn="1"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dirty="0"/>
                <a:t>2</a:t>
              </a:r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r>
                <a:rPr lang="ru-RU" dirty="0"/>
                <a:t>+</a:t>
              </a:r>
            </a:p>
            <a:p>
              <a:pPr algn="ctr" rtl="0"/>
              <a:endParaRPr lang="ru-RU" dirty="0"/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97CAE694-E5D7-45D8-80CE-4067B6610E53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D5445F47-6D74-450C-BC16-998D2021A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z="2000" b="0" cap="none" dirty="0">
                <a:ln w="0"/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ru-RU" sz="2000" b="0" cap="none" dirty="0">
                <a:ln w="0"/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2000" b="0" cap="none" dirty="0">
                <a:ln w="0"/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ru-RU" sz="2000" b="0" cap="none" dirty="0">
                <a:ln w="0"/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endParaRPr lang="ru-RU" sz="2000" b="0" cap="none" dirty="0">
              <a:ln w="0"/>
              <a:solidFill>
                <a:schemeClr val="accent4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885A4AC-9AA0-4EFF-8162-609223BF5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0539" y="916440"/>
            <a:ext cx="6117771" cy="4722361"/>
          </a:xfrm>
        </p:spPr>
        <p:txBody>
          <a:bodyPr rtlCol="0">
            <a:normAutofit/>
          </a:bodyPr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Мы, как жители города, готовы активно участвовать в улучшении санитарного состояния нашего общего дома. Вместе мы сделаем Анадырь чище и уютнее!</a:t>
            </a:r>
          </a:p>
        </p:txBody>
      </p:sp>
      <p:sp>
        <p:nvSpPr>
          <p:cNvPr id="11" name="Прямоугольник: Усеченный угол 10" descr="Контрастное поле нижнего колонтитула">
            <a:extLst>
              <a:ext uri="{FF2B5EF4-FFF2-40B4-BE49-F238E27FC236}">
                <a16:creationId xmlns:a16="http://schemas.microsoft.com/office/drawing/2014/main" id="{851F9C8F-B284-4FE9-A76C-49BE3BEE3853}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75EF0122-21C6-4139-B8D0-688B2553C48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8C2E478F-E849-4A8C-AF1F-CBCC78A7CBFA}" type="slidenum">
              <a:rPr lang="ru-RU" smtClean="0"/>
              <a:pPr rtl="0"/>
              <a:t>10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5392"/>
            <a:ext cx="4706260" cy="26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52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абстрактное изображение" title="абстрактное изображение">
            <a:extLst>
              <a:ext uri="{FF2B5EF4-FFF2-40B4-BE49-F238E27FC236}">
                <a16:creationId xmlns:a16="http://schemas.microsoft.com/office/drawing/2014/main" id="{BCF9593D-B6BD-4208-A4FF-8CFFE503475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273BD65-CFF3-40DD-939C-97A942BD80EE}"/>
              </a:ext>
            </a:extLst>
          </p:cNvPr>
          <p:cNvSpPr/>
          <p:nvPr/>
        </p:nvSpPr>
        <p:spPr>
          <a:xfrm>
            <a:off x="-71014" y="0"/>
            <a:ext cx="12263014" cy="685800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dirty="0"/>
              <a:t>2</a:t>
            </a:r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r>
              <a:rPr lang="ru-RU" dirty="0"/>
              <a:t>+</a:t>
            </a:r>
          </a:p>
          <a:p>
            <a:pPr algn="ctr" rtl="0"/>
            <a:endParaRPr lang="ru-RU" dirty="0"/>
          </a:p>
        </p:txBody>
      </p:sp>
      <p:grpSp>
        <p:nvGrpSpPr>
          <p:cNvPr id="40" name="Группа 39" descr="Контрастные квадраты: черная открытая фигура, затененный зеленый блок и белый блок с местом для текста.">
            <a:extLst>
              <a:ext uri="{FF2B5EF4-FFF2-40B4-BE49-F238E27FC236}">
                <a16:creationId xmlns:a16="http://schemas.microsoft.com/office/drawing/2014/main" id="{11BEC607-8474-408E-A7AC-48A065F31B63}"/>
              </a:ext>
            </a:extLst>
          </p:cNvPr>
          <p:cNvGrpSpPr/>
          <p:nvPr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B601E3FC-2016-4085-9A4B-A172702EAAE1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dirty="0"/>
                <a:t>2</a:t>
              </a:r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r>
                <a:rPr lang="ru-RU" dirty="0"/>
                <a:t>+</a:t>
              </a:r>
            </a:p>
            <a:p>
              <a:pPr algn="ctr" rtl="0"/>
              <a:endParaRPr lang="ru-RU" dirty="0"/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2CBF662F-A198-4AD3-8EBC-0EC9A52B2994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142E86C5-8E5F-4620-A4FB-D1F926179D18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7E0E8055-17FA-43CE-9F03-E712F496B7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 anchor="ctr">
            <a:normAutofit fontScale="90000"/>
          </a:bodyPr>
          <a:lstStyle/>
          <a:p>
            <a:pPr rtl="0"/>
            <a:r>
              <a:rPr lang="ru-RU" sz="3500" dirty="0"/>
              <a:t>Проект составлен ИНИЦИАТИВННОЙ ГРУППОЙ ЖИТЕЛЕЙ ГО АНАДЫРЬ</a:t>
            </a:r>
          </a:p>
        </p:txBody>
      </p:sp>
      <p:sp>
        <p:nvSpPr>
          <p:cNvPr id="23" name="Подзаголовок 22">
            <a:extLst>
              <a:ext uri="{FF2B5EF4-FFF2-40B4-BE49-F238E27FC236}">
                <a16:creationId xmlns:a16="http://schemas.microsoft.com/office/drawing/2014/main" id="{9FDCAA0A-980E-4E01-8FDA-B5368F0910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1372" y="3838627"/>
            <a:ext cx="6609256" cy="835923"/>
          </a:xfrm>
        </p:spPr>
        <p:txBody>
          <a:bodyPr rtlCol="0">
            <a:normAutofit/>
          </a:bodyPr>
          <a:lstStyle/>
          <a:p>
            <a:pPr rtl="0"/>
            <a:r>
              <a:rPr lang="ru-RU" sz="1600" dirty="0"/>
              <a:t>Руководитель инициативной группы Ю.В. Дубина</a:t>
            </a:r>
          </a:p>
        </p:txBody>
      </p:sp>
      <p:sp>
        <p:nvSpPr>
          <p:cNvPr id="29" name="Прямоугольник: Усеченный угол 28" descr="Контрастный квадрат нижнего колонтитула">
            <a:extLst>
              <a:ext uri="{FF2B5EF4-FFF2-40B4-BE49-F238E27FC236}">
                <a16:creationId xmlns:a16="http://schemas.microsoft.com/office/drawing/2014/main" id="{E01195D9-1845-4282-BE5B-F6B840BE40E1}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0" name="Номер слайда 5">
            <a:extLst>
              <a:ext uri="{FF2B5EF4-FFF2-40B4-BE49-F238E27FC236}">
                <a16:creationId xmlns:a16="http://schemas.microsoft.com/office/drawing/2014/main" id="{056A6478-CD2B-4077-910A-3D006C82EB9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8C2E478F-E849-4A8C-AF1F-CBCC78A7CBFA}" type="slidenum">
              <a:rPr lang="ru-RU" smtClean="0"/>
              <a:pPr rtl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078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Городской пейзаж" title="Городской пейзаж">
            <a:extLst>
              <a:ext uri="{FF2B5EF4-FFF2-40B4-BE49-F238E27FC236}">
                <a16:creationId xmlns:a16="http://schemas.microsoft.com/office/drawing/2014/main" id="{361EFFB7-8B3E-491D-89F4-6C4D1296501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2B205EF-4045-42E3-8101-270CAA2CF42C}"/>
              </a:ext>
            </a:extLst>
          </p:cNvPr>
          <p:cNvSpPr/>
          <p:nvPr/>
        </p:nvSpPr>
        <p:spPr>
          <a:xfrm>
            <a:off x="159720" y="-36547"/>
            <a:ext cx="12263015" cy="685800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dirty="0"/>
              <a:t>2</a:t>
            </a:r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r>
              <a:rPr lang="ru-RU" dirty="0"/>
              <a:t>+</a:t>
            </a:r>
          </a:p>
          <a:p>
            <a:pPr algn="ctr" rtl="0"/>
            <a:endParaRPr lang="ru-RU" dirty="0"/>
          </a:p>
        </p:txBody>
      </p:sp>
      <p:grpSp>
        <p:nvGrpSpPr>
          <p:cNvPr id="12" name="Группа 11" descr="Контрастные квадраты: черная открытая фигура, затененный зеленый блок и белый блок с местом для текста.">
            <a:extLst>
              <a:ext uri="{FF2B5EF4-FFF2-40B4-BE49-F238E27FC236}">
                <a16:creationId xmlns:a16="http://schemas.microsoft.com/office/drawing/2014/main" id="{1101DF86-6B00-49D3-9EFB-456055F79899}"/>
              </a:ext>
            </a:extLst>
          </p:cNvPr>
          <p:cNvGrpSpPr/>
          <p:nvPr/>
        </p:nvGrpSpPr>
        <p:grpSpPr>
          <a:xfrm flipH="1" flipV="1">
            <a:off x="245735" y="0"/>
            <a:ext cx="4592287" cy="5091852"/>
            <a:chOff x="1567841" y="1085111"/>
            <a:chExt cx="4592287" cy="509185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551A06BE-4DC9-42C3-9272-4EF3E833D5F5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dirty="0"/>
                <a:t>2</a:t>
              </a:r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r>
                <a:rPr lang="ru-RU" dirty="0"/>
                <a:t>+</a:t>
              </a:r>
            </a:p>
            <a:p>
              <a:pPr algn="ctr" rtl="0"/>
              <a:endParaRPr lang="ru-RU" dirty="0"/>
            </a:p>
          </p:txBody>
        </p:sp>
        <p:pic>
          <p:nvPicPr>
            <p:cNvPr id="18" name="Графический объект 17" descr="Открытый квадрат">
              <a:extLst>
                <a:ext uri="{FF2B5EF4-FFF2-40B4-BE49-F238E27FC236}">
                  <a16:creationId xmlns:a16="http://schemas.microsoft.com/office/drawing/2014/main" id="{42A4A83C-0C6B-4A7C-B582-33988B027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1567841" y="1505826"/>
              <a:ext cx="4572000" cy="4572000"/>
            </a:xfrm>
            <a:prstGeom prst="rect">
              <a:avLst/>
            </a:prstGeom>
          </p:spPr>
        </p:pic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6568F216-4DE5-421A-A222-041B654BB87E}"/>
                </a:ext>
              </a:extLst>
            </p:cNvPr>
            <p:cNvSpPr/>
            <p:nvPr/>
          </p:nvSpPr>
          <p:spPr>
            <a:xfrm>
              <a:off x="1567841" y="1085111"/>
              <a:ext cx="4351911" cy="4773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dirty="0"/>
                <a:t>2</a:t>
              </a:r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r>
                <a:rPr lang="ru-RU" dirty="0"/>
                <a:t>+</a:t>
              </a:r>
            </a:p>
            <a:p>
              <a:pPr algn="ctr" rtl="0"/>
              <a:endParaRPr lang="ru-RU" dirty="0"/>
            </a:p>
          </p:txBody>
        </p:sp>
      </p:grp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C2EEB1E-E5B2-44FA-8D26-4D510438D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37" y="395538"/>
            <a:ext cx="6190578" cy="968671"/>
          </a:xfrm>
        </p:spPr>
        <p:txBody>
          <a:bodyPr rtlCol="0">
            <a:noAutofit/>
          </a:bodyPr>
          <a:lstStyle/>
          <a:p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ПРОБЛЕМЫ, РЕШЕНИЕ КОТОРОЙ ИМЕЕТ ПРИОРИТЕТНОЕ ЗНАЧЕНИЕ ДЛЯ ЖИТЕЛЕЙ ГОРОДСКОГО ОКРУГА </a:t>
            </a:r>
            <a:r>
              <a:rPr lang="ru-RU" sz="1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аНАДЫРЬ</a:t>
            </a:r>
            <a:endParaRPr lang="ru-RU" sz="1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id="{2F2E0D99-FB22-4130-AAF1-73D2822A328F}"/>
              </a:ext>
            </a:extLst>
          </p:cNvPr>
          <p:cNvSpPr txBox="1">
            <a:spLocks/>
          </p:cNvSpPr>
          <p:nvPr/>
        </p:nvSpPr>
        <p:spPr>
          <a:xfrm>
            <a:off x="4506095" y="4127455"/>
            <a:ext cx="4351912" cy="1412125"/>
          </a:xfrm>
          <a:prstGeom prst="rect">
            <a:avLst/>
          </a:prstGeom>
        </p:spPr>
        <p:txBody>
          <a:bodyPr lIns="0" r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spc="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ru-RU" dirty="0">
              <a:solidFill>
                <a:srgbClr val="2F3342"/>
              </a:solidFill>
            </a:endParaRPr>
          </a:p>
        </p:txBody>
      </p:sp>
      <p:sp>
        <p:nvSpPr>
          <p:cNvPr id="14" name="Прямоугольник: Усеченный угол 13" descr="Контрастный блок нижнего колонтитула">
            <a:extLst>
              <a:ext uri="{FF2B5EF4-FFF2-40B4-BE49-F238E27FC236}">
                <a16:creationId xmlns:a16="http://schemas.microsoft.com/office/drawing/2014/main" id="{443EBCED-982A-454F-BC58-43B643EFA10D}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7" name="Номер слайда 5">
            <a:extLst>
              <a:ext uri="{FF2B5EF4-FFF2-40B4-BE49-F238E27FC236}">
                <a16:creationId xmlns:a16="http://schemas.microsoft.com/office/drawing/2014/main" id="{571FE10C-81AC-4781-843B-B9994368CB9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8C2E478F-E849-4A8C-AF1F-CBCC78A7CBFA}" type="slidenum">
              <a:rPr lang="ru-RU" smtClean="0"/>
              <a:pPr rtl="0"/>
              <a:t>2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59880" y="1215083"/>
            <a:ext cx="658571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rgbClr val="000000"/>
              </a:solidFill>
              <a:latin typeface="Yandex Sans Text"/>
            </a:endParaRP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Yandex Sans Text"/>
              </a:rPr>
              <a:t>Важной составляющей комфорта жителей многоквартирных домов является правильно обустроенная </a:t>
            </a:r>
            <a:br>
              <a:rPr lang="ru-RU" sz="1600" dirty="0">
                <a:solidFill>
                  <a:srgbClr val="000000"/>
                </a:solidFill>
                <a:latin typeface="Yandex Sans Text"/>
              </a:rPr>
            </a:br>
            <a:r>
              <a:rPr lang="ru-RU" sz="1600" dirty="0">
                <a:solidFill>
                  <a:srgbClr val="000000"/>
                </a:solidFill>
                <a:latin typeface="Yandex Sans Text"/>
              </a:rPr>
              <a:t>контейнерная площадка для сбора и вывоза твердых коммунальных отходов (ТКО). На сегодняшний день в Анадыре не все места (площадки) накопления ТКО соответствуют требованиям законодательства РФ в области охраны окружающей среды и действующим санитарным правилам и нормам.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Yandex Sans Text"/>
              </a:rPr>
              <a:t>Устаревшие мусорные баки по причине отсутствия крышек часто становятся кормушками для птиц и грызунов. Содержимое баков, разносимое порывами ветра, замусоривает близлежащие к контейнерным площадкам территории. 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Yandex Sans Text"/>
              </a:rPr>
              <a:t>Горожане обращают внимание на состояние мест для сбора мусора. Тема часто и активно поднимается в социальных сетях. 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Yandex Sans Text"/>
              </a:rPr>
              <a:t>Реализация предлагаемого проекта позволит сделать город чище и комфортнее. Новые современные площадки значительно улучшат экологическую обстановку и эстетическую составляющую Анадыря. </a:t>
            </a:r>
          </a:p>
          <a:p>
            <a:endParaRPr lang="ru-RU" sz="1600" i="0" dirty="0">
              <a:solidFill>
                <a:srgbClr val="000000"/>
              </a:solidFill>
              <a:effectLst/>
              <a:latin typeface="Yandex Sans Tex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589" y="0"/>
            <a:ext cx="4990575" cy="338239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589" y="3400091"/>
            <a:ext cx="4990575" cy="312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26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C2E478F-E849-4A8C-AF1F-CBCC78A7CBFA}" type="slidenum">
              <a:rPr lang="ru-RU" noProof="0" smtClean="0"/>
              <a:pPr rtl="0"/>
              <a:t>3</a:t>
            </a:fld>
            <a:endParaRPr lang="ru-RU" noProof="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51" y="88011"/>
            <a:ext cx="3692475" cy="26551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914" y="88011"/>
            <a:ext cx="5021899" cy="27988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51" y="2955229"/>
            <a:ext cx="4596448" cy="38026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602" y="59127"/>
            <a:ext cx="2810944" cy="35275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82" y="3667392"/>
            <a:ext cx="6221863" cy="290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452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 descr="Контрастные квадраты: черная открытая фигура, затененный зеленый блок и белый блок с местом для текста.">
            <a:extLst>
              <a:ext uri="{FF2B5EF4-FFF2-40B4-BE49-F238E27FC236}">
                <a16:creationId xmlns:a16="http://schemas.microsoft.com/office/drawing/2014/main" id="{CDA17D7C-7C63-439C-8B50-C9B0F0F9AAF7}"/>
              </a:ext>
            </a:extLst>
          </p:cNvPr>
          <p:cNvGrpSpPr/>
          <p:nvPr/>
        </p:nvGrpSpPr>
        <p:grpSpPr>
          <a:xfrm flipH="1">
            <a:off x="4115984" y="252563"/>
            <a:ext cx="7433283" cy="5995838"/>
            <a:chOff x="252031" y="391887"/>
            <a:chExt cx="7433283" cy="6215741"/>
          </a:xfrm>
        </p:grpSpPr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32FD79E9-DA87-4AE3-AB4F-454E8B1C7E28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C0DB13C1-B4FB-4D33-A199-5BB34983AB47}"/>
                </a:ext>
              </a:extLst>
            </p:cNvPr>
            <p:cNvSpPr/>
            <p:nvPr userDrawn="1"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dirty="0"/>
                <a:t>2</a:t>
              </a:r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r>
                <a:rPr lang="ru-RU" dirty="0"/>
                <a:t>+</a:t>
              </a:r>
            </a:p>
            <a:p>
              <a:pPr algn="ctr" rtl="0"/>
              <a:endParaRPr lang="ru-RU" dirty="0"/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97CAE694-E5D7-45D8-80CE-4067B6610E53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D5445F47-6D74-450C-BC16-998D2021A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z="2000" b="0" cap="none" dirty="0">
                <a:ln w="0"/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</a:rPr>
              <a:t>Территории Анадыря, в границах которых будет реализовываться инициативный проект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885A4AC-9AA0-4EFF-8162-609223BF5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202" y="1962672"/>
            <a:ext cx="5964108" cy="3532117"/>
          </a:xfrm>
        </p:spPr>
        <p:txBody>
          <a:bodyPr rtlCol="0">
            <a:normAutofit fontScale="77500" lnSpcReduction="20000"/>
          </a:bodyPr>
          <a:lstStyle/>
          <a:p>
            <a:r>
              <a:rPr lang="ru-RU" u="sng" dirty="0"/>
              <a:t>- контейнерная площадка по адресу Энергетиков д.4 </a:t>
            </a:r>
            <a:endParaRPr lang="ru-RU" dirty="0"/>
          </a:p>
          <a:p>
            <a:r>
              <a:rPr lang="ru-RU" u="sng" dirty="0"/>
              <a:t>- контейнерная площадка по адресу </a:t>
            </a:r>
            <a:r>
              <a:rPr lang="ru-RU" u="sng" dirty="0" err="1"/>
              <a:t>Отке</a:t>
            </a:r>
            <a:r>
              <a:rPr lang="ru-RU" u="sng" dirty="0"/>
              <a:t> д.52</a:t>
            </a:r>
            <a:endParaRPr lang="ru-RU" dirty="0"/>
          </a:p>
          <a:p>
            <a:r>
              <a:rPr lang="ru-RU" u="sng"/>
              <a:t>- </a:t>
            </a:r>
            <a:r>
              <a:rPr lang="ru-RU" u="sng" dirty="0"/>
              <a:t>контейнерная площадка по адресу </a:t>
            </a:r>
            <a:r>
              <a:rPr lang="ru-RU" u="sng" dirty="0" err="1"/>
              <a:t>Отке</a:t>
            </a:r>
            <a:r>
              <a:rPr lang="ru-RU" u="sng" dirty="0"/>
              <a:t> д.56</a:t>
            </a:r>
            <a:endParaRPr lang="ru-RU" dirty="0"/>
          </a:p>
          <a:p>
            <a:r>
              <a:rPr lang="ru-RU" u="sng" dirty="0"/>
              <a:t>- контейнерная площадка по адресу </a:t>
            </a:r>
            <a:r>
              <a:rPr lang="ru-RU" u="sng" dirty="0" err="1"/>
              <a:t>Отке</a:t>
            </a:r>
            <a:r>
              <a:rPr lang="ru-RU" u="sng" dirty="0"/>
              <a:t> д.64</a:t>
            </a:r>
            <a:endParaRPr lang="ru-RU" dirty="0"/>
          </a:p>
          <a:p>
            <a:r>
              <a:rPr lang="ru-RU" u="sng" dirty="0"/>
              <a:t>- контейнерная площадка по адресу </a:t>
            </a:r>
            <a:r>
              <a:rPr lang="ru-RU" u="sng" dirty="0" err="1"/>
              <a:t>Отке</a:t>
            </a:r>
            <a:r>
              <a:rPr lang="ru-RU" u="sng" dirty="0"/>
              <a:t> д.58</a:t>
            </a:r>
            <a:endParaRPr lang="ru-RU" dirty="0"/>
          </a:p>
          <a:p>
            <a:r>
              <a:rPr lang="ru-RU" u="sng" dirty="0"/>
              <a:t>- контейнерная площадка по адресу </a:t>
            </a:r>
            <a:r>
              <a:rPr lang="ru-RU" u="sng" dirty="0" err="1"/>
              <a:t>Отке</a:t>
            </a:r>
            <a:r>
              <a:rPr lang="ru-RU" u="sng" dirty="0"/>
              <a:t> д.30А</a:t>
            </a:r>
            <a:endParaRPr lang="ru-RU" dirty="0"/>
          </a:p>
          <a:p>
            <a:r>
              <a:rPr lang="ru-RU" u="sng" dirty="0"/>
              <a:t>- контейнерная площадка по адресу Южная д.2</a:t>
            </a:r>
            <a:endParaRPr lang="ru-RU" dirty="0"/>
          </a:p>
          <a:p>
            <a:r>
              <a:rPr lang="ru-RU" u="sng" dirty="0"/>
              <a:t>- контейнерная площадка по адресу Полярная д. 12А</a:t>
            </a:r>
          </a:p>
          <a:p>
            <a:r>
              <a:rPr lang="ru-RU" u="sng" dirty="0"/>
              <a:t>- контейнерная площадка гаражи в районе «Старая свалка»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1" name="Прямоугольник: Усеченный угол 10" descr="Контрастное поле нижнего колонтитула">
            <a:extLst>
              <a:ext uri="{FF2B5EF4-FFF2-40B4-BE49-F238E27FC236}">
                <a16:creationId xmlns:a16="http://schemas.microsoft.com/office/drawing/2014/main" id="{851F9C8F-B284-4FE9-A76C-49BE3BEE3853}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75EF0122-21C6-4139-B8D0-688B2553C48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8C2E478F-E849-4A8C-AF1F-CBCC78A7CBFA}" type="slidenum">
              <a:rPr lang="ru-RU" smtClean="0"/>
              <a:pPr rtl="0"/>
              <a:t>4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5392"/>
            <a:ext cx="4706260" cy="26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760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абстрактное здание" title="абстрактное здание">
            <a:extLst>
              <a:ext uri="{FF2B5EF4-FFF2-40B4-BE49-F238E27FC236}">
                <a16:creationId xmlns:a16="http://schemas.microsoft.com/office/drawing/2014/main" id="{81A2DCC4-678E-4F5B-B305-FA52F5FF55E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1549268" cy="6496463"/>
          </a:xfrm>
        </p:spPr>
      </p:pic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3908FF0-1F83-4DE9-B48E-CB646B5E3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9" name="Заголовок 8" hidden="1">
            <a:extLst>
              <a:ext uri="{FF2B5EF4-FFF2-40B4-BE49-F238E27FC236}">
                <a16:creationId xmlns:a16="http://schemas.microsoft.com/office/drawing/2014/main" id="{FEBE39E3-389E-424A-BBC8-D103BC618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Заголовок</a:t>
            </a:r>
            <a:endParaRPr lang="ru" dirty="0"/>
          </a:p>
        </p:txBody>
      </p:sp>
      <p:sp>
        <p:nvSpPr>
          <p:cNvPr id="10" name="Прямоугольник 9" descr="Контрастный блок со открытым квадратом">
            <a:extLst>
              <a:ext uri="{FF2B5EF4-FFF2-40B4-BE49-F238E27FC236}">
                <a16:creationId xmlns:a16="http://schemas.microsoft.com/office/drawing/2014/main" id="{0783A1B7-34FF-4F2F-A68D-A3D22C770FCB}"/>
              </a:ext>
            </a:extLst>
          </p:cNvPr>
          <p:cNvSpPr/>
          <p:nvPr/>
        </p:nvSpPr>
        <p:spPr>
          <a:xfrm flipH="1">
            <a:off x="791413" y="502215"/>
            <a:ext cx="10638585" cy="5706080"/>
          </a:xfrm>
          <a:prstGeom prst="rect">
            <a:avLst/>
          </a:prstGeom>
          <a:noFill/>
          <a:ln w="88900">
            <a:solidFill>
              <a:srgbClr val="2F3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6D4BFC2-69CA-4ED6-89E7-A9ADB571E7A4}"/>
              </a:ext>
            </a:extLst>
          </p:cNvPr>
          <p:cNvSpPr/>
          <p:nvPr/>
        </p:nvSpPr>
        <p:spPr>
          <a:xfrm>
            <a:off x="6827835" y="3724851"/>
            <a:ext cx="4423315" cy="1738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91440" rtlCol="0" anchor="ctr"/>
          <a:lstStyle/>
          <a:p>
            <a:pPr>
              <a:lnSpc>
                <a:spcPct val="80000"/>
              </a:lnSpc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ru-RU" sz="3200" b="1" dirty="0">
                <a:solidFill>
                  <a:srgbClr val="2F3342"/>
                </a:solidFill>
                <a:latin typeface="+mj-lt"/>
                <a:cs typeface="Gill Sans" panose="020B0502020104020203" pitchFamily="34" charset="-79"/>
              </a:rPr>
              <a:t>Описание проекта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06" y="639811"/>
            <a:ext cx="6279379" cy="4679806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18826A1-4E90-405A-AE28-5500B0A362E3}"/>
              </a:ext>
            </a:extLst>
          </p:cNvPr>
          <p:cNvSpPr/>
          <p:nvPr/>
        </p:nvSpPr>
        <p:spPr>
          <a:xfrm flipH="1">
            <a:off x="6568221" y="4076700"/>
            <a:ext cx="5386926" cy="2131595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dirty="0"/>
              <a:t>2</a:t>
            </a:r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r>
              <a:rPr lang="ru-RU" dirty="0"/>
              <a:t>+</a:t>
            </a:r>
          </a:p>
          <a:p>
            <a:pPr algn="ctr" rtl="0"/>
            <a:endParaRPr lang="ru-RU" dirty="0"/>
          </a:p>
        </p:txBody>
      </p:sp>
      <p:sp>
        <p:nvSpPr>
          <p:cNvPr id="14" name="Прямоугольник 13" descr="Блок белого фона">
            <a:extLst>
              <a:ext uri="{FF2B5EF4-FFF2-40B4-BE49-F238E27FC236}">
                <a16:creationId xmlns:a16="http://schemas.microsoft.com/office/drawing/2014/main" id="{3C1F0EB8-D260-4FB6-ACF6-6E86B9A02919}"/>
              </a:ext>
            </a:extLst>
          </p:cNvPr>
          <p:cNvSpPr/>
          <p:nvPr/>
        </p:nvSpPr>
        <p:spPr>
          <a:xfrm>
            <a:off x="7240385" y="639812"/>
            <a:ext cx="4189613" cy="467980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В рамках реализации инициативного проекта предлагается:</a:t>
            </a:r>
          </a:p>
          <a:p>
            <a:pPr lvl="0"/>
            <a:endParaRPr lang="ru-RU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/>
              </a:rPr>
              <a:t>Устройство железобетонных плит под контейнерные площадки</a:t>
            </a:r>
          </a:p>
          <a:p>
            <a:pPr lvl="0" algn="just"/>
            <a:endParaRPr lang="ru-RU" dirty="0">
              <a:solidFill>
                <a:prstClr val="black"/>
              </a:solidFill>
              <a:latin typeface="Times New Roman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/>
              </a:rPr>
              <a:t>Устройство заграждений контейнерных площадок с трех сторон</a:t>
            </a:r>
          </a:p>
          <a:p>
            <a:pPr lvl="0" algn="just"/>
            <a:endParaRPr lang="ru-RU" dirty="0">
              <a:solidFill>
                <a:prstClr val="black"/>
              </a:solidFill>
              <a:latin typeface="Times New Roman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/>
              </a:rPr>
              <a:t>Ремонт поврежденных ограждений контейнерных площадок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ru-RU" dirty="0">
              <a:solidFill>
                <a:prstClr val="black"/>
              </a:solidFill>
              <a:latin typeface="Times New Roman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/>
              </a:rPr>
              <a:t>Обустройство бункеров для накопления крупногабаритных отходов и картонных коробок</a:t>
            </a:r>
          </a:p>
          <a:p>
            <a:pPr lvl="0"/>
            <a:endParaRPr lang="ru-RU" dirty="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9222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63F03C3-322B-449C-A477-EA1D99EDC624}"/>
              </a:ext>
            </a:extLst>
          </p:cNvPr>
          <p:cNvSpPr/>
          <p:nvPr/>
        </p:nvSpPr>
        <p:spPr>
          <a:xfrm>
            <a:off x="979713" y="1181214"/>
            <a:ext cx="6117771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dirty="0"/>
              <a:t>2</a:t>
            </a:r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r>
              <a:rPr lang="ru-RU" dirty="0"/>
              <a:t>+</a:t>
            </a:r>
          </a:p>
          <a:p>
            <a:pPr algn="ctr" rtl="0"/>
            <a:endParaRPr lang="ru-RU" dirty="0"/>
          </a:p>
        </p:txBody>
      </p:sp>
      <p:sp>
        <p:nvSpPr>
          <p:cNvPr id="13" name="Прямоугольник 12" descr="Квадрат белого фона">
            <a:extLst>
              <a:ext uri="{FF2B5EF4-FFF2-40B4-BE49-F238E27FC236}">
                <a16:creationId xmlns:a16="http://schemas.microsoft.com/office/drawing/2014/main" id="{AA0E0CBA-1F82-43A8-9DE3-F0F883DB2D26}"/>
              </a:ext>
            </a:extLst>
          </p:cNvPr>
          <p:cNvSpPr/>
          <p:nvPr/>
        </p:nvSpPr>
        <p:spPr>
          <a:xfrm>
            <a:off x="834434" y="663357"/>
            <a:ext cx="5769428" cy="5701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D5445F47-6D74-450C-BC16-998D2021A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13" y="1181214"/>
            <a:ext cx="6117771" cy="587876"/>
          </a:xfrm>
          <a:ln>
            <a:solidFill>
              <a:schemeClr val="bg1"/>
            </a:solidFill>
          </a:ln>
        </p:spPr>
        <p:txBody>
          <a:bodyPr rtlCol="0">
            <a:normAutofit fontScale="90000"/>
          </a:bodyPr>
          <a:lstStyle/>
          <a:p>
            <a:pPr rtl="0"/>
            <a:r>
              <a:rPr lang="ru-RU" b="0" cap="none" dirty="0">
                <a:ln w="0"/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</a:rPr>
              <a:t>Обоснование предложений по решению указанной проблемы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E79DECD2-B85E-4CB3-BBFB-C64131454B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7943" y="2165903"/>
            <a:ext cx="5704304" cy="3396749"/>
          </a:xfrm>
        </p:spPr>
        <p:txBody>
          <a:bodyPr rtlCol="0">
            <a:normAutofit fontScale="92500" lnSpcReduction="20000"/>
          </a:bodyPr>
          <a:lstStyle/>
          <a:p>
            <a:pPr algn="just">
              <a:lnSpc>
                <a:spcPct val="100000"/>
              </a:lnSpc>
            </a:pPr>
            <a:r>
              <a:rPr lang="ru-RU" dirty="0"/>
              <a:t>Замена поврежденного ограждения площадок позволит предотвратить распространение отходов за пределы площадки. Устройство бетонного основания исключит проникновение талых и дождевых вод с мест установки контейнеров для ТКО в грунт. Обустройство бункеров для накопления крупногабаритных отходов и картонных коробок предотвратит засорение дворовых территорий отходами от жилищ и торговых точек.</a:t>
            </a:r>
          </a:p>
          <a:p>
            <a:pPr algn="just">
              <a:lnSpc>
                <a:spcPct val="100000"/>
              </a:lnSpc>
            </a:pPr>
            <a:r>
              <a:rPr lang="ru-RU" dirty="0"/>
              <a:t>Ремонт контейнерных площадок для накопления твердых коммунальных отходов, образованных жителями города», позволит привести площадки для сбора ТКО в соответствие с требованиями СанПиН 2.1.3684-21 «Санитарно-эпидемиологические требования к содержанию территорий городских и сельских поселений», а так же нормами и правилами благоустройства и содержания территории городского округа Анадырь и поспособствует созданию более комфортной и </a:t>
            </a:r>
            <a:r>
              <a:rPr lang="ru-RU" dirty="0" err="1"/>
              <a:t>эпидемиологически</a:t>
            </a:r>
            <a:r>
              <a:rPr lang="ru-RU" dirty="0"/>
              <a:t> безопасной среды для жителей Анадыря.</a:t>
            </a:r>
          </a:p>
        </p:txBody>
      </p:sp>
      <p:sp>
        <p:nvSpPr>
          <p:cNvPr id="11" name="Прямоугольник: Усеченный угол 10" descr="Контрастный блок нижнего колонтитула">
            <a:extLst>
              <a:ext uri="{FF2B5EF4-FFF2-40B4-BE49-F238E27FC236}">
                <a16:creationId xmlns:a16="http://schemas.microsoft.com/office/drawing/2014/main" id="{85DF53DB-409B-49FA-A52D-E30AD84AED76}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564D90B-FC4E-4781-9E54-536CECF8BA4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smtClean="0"/>
              <a:pPr rtl="0"/>
              <a:t>6</a:t>
            </a:fld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97"/>
          <a:stretch/>
        </p:blipFill>
        <p:spPr>
          <a:xfrm>
            <a:off x="7155869" y="2898378"/>
            <a:ext cx="5036132" cy="114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2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63F03C3-322B-449C-A477-EA1D99EDC624}"/>
              </a:ext>
            </a:extLst>
          </p:cNvPr>
          <p:cNvSpPr/>
          <p:nvPr/>
        </p:nvSpPr>
        <p:spPr>
          <a:xfrm>
            <a:off x="979713" y="1181214"/>
            <a:ext cx="6117771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dirty="0"/>
              <a:t>2</a:t>
            </a:r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r>
              <a:rPr lang="ru-RU" dirty="0"/>
              <a:t>+</a:t>
            </a:r>
          </a:p>
          <a:p>
            <a:pPr algn="ctr" rtl="0"/>
            <a:endParaRPr lang="ru-RU" dirty="0"/>
          </a:p>
        </p:txBody>
      </p:sp>
      <p:sp>
        <p:nvSpPr>
          <p:cNvPr id="13" name="Прямоугольник 12" descr="Квадрат белого фона">
            <a:extLst>
              <a:ext uri="{FF2B5EF4-FFF2-40B4-BE49-F238E27FC236}">
                <a16:creationId xmlns:a16="http://schemas.microsoft.com/office/drawing/2014/main" id="{AA0E0CBA-1F82-43A8-9DE3-F0F883DB2D26}"/>
              </a:ext>
            </a:extLst>
          </p:cNvPr>
          <p:cNvSpPr/>
          <p:nvPr/>
        </p:nvSpPr>
        <p:spPr>
          <a:xfrm>
            <a:off x="834434" y="663357"/>
            <a:ext cx="5769428" cy="5701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D5445F47-6D74-450C-BC16-998D2021A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13" y="1181214"/>
            <a:ext cx="5138057" cy="587876"/>
          </a:xfrm>
          <a:ln>
            <a:solidFill>
              <a:schemeClr val="bg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ru-RU" sz="2000" b="0" cap="none" dirty="0">
                <a:ln w="0"/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</a:rPr>
              <a:t>Ожидаемые результаты реализации инициативного проекта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E79DECD2-B85E-4CB3-BBFB-C64131454B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7943" y="2165903"/>
            <a:ext cx="5138057" cy="3396749"/>
          </a:xfrm>
        </p:spPr>
        <p:txBody>
          <a:bodyPr rtlCol="0">
            <a:normAutofit fontScale="77500" lnSpcReduction="20000"/>
          </a:bodyPr>
          <a:lstStyle/>
          <a:p>
            <a:pPr lvl="0" indent="-342900" algn="just">
              <a:buFont typeface="+mj-lt"/>
              <a:buAutoNum type="arabicPeriod"/>
              <a:tabLst>
                <a:tab pos="201295" algn="l"/>
              </a:tabLst>
            </a:pPr>
            <a:r>
              <a:rPr lang="ru-RU" sz="1800" dirty="0">
                <a:solidFill>
                  <a:srgbClr val="282828"/>
                </a:solidFill>
                <a:ea typeface="Times New Roman"/>
              </a:rPr>
              <a:t>Обеспечение экологической безопасности.</a:t>
            </a:r>
            <a:endParaRPr lang="ru-RU" sz="1800" dirty="0">
              <a:ea typeface="Times New Roman"/>
            </a:endParaRPr>
          </a:p>
          <a:p>
            <a:pPr lvl="0" indent="-342900" algn="just">
              <a:buFont typeface="+mj-lt"/>
              <a:buAutoNum type="arabicPeriod"/>
              <a:tabLst>
                <a:tab pos="201295" algn="l"/>
              </a:tabLst>
            </a:pPr>
            <a:r>
              <a:rPr lang="ru-RU" sz="1800" dirty="0">
                <a:solidFill>
                  <a:srgbClr val="282828"/>
                </a:solidFill>
                <a:ea typeface="Times New Roman"/>
              </a:rPr>
              <a:t>Создание комфортной среды и благоприятных условий для проживания жителей города.</a:t>
            </a:r>
            <a:endParaRPr lang="ru-RU" sz="1800" dirty="0">
              <a:ea typeface="Times New Roman"/>
            </a:endParaRPr>
          </a:p>
          <a:p>
            <a:pPr lvl="0" indent="-342900" algn="just">
              <a:buFont typeface="+mj-lt"/>
              <a:buAutoNum type="arabicPeriod"/>
              <a:tabLst>
                <a:tab pos="201295" algn="l"/>
              </a:tabLst>
            </a:pPr>
            <a:r>
              <a:rPr lang="ru-RU" sz="1800" dirty="0">
                <a:solidFill>
                  <a:srgbClr val="282828"/>
                </a:solidFill>
                <a:ea typeface="Times New Roman"/>
              </a:rPr>
              <a:t>Повышение уровня внешнего благоустройства территории города.</a:t>
            </a:r>
            <a:endParaRPr lang="ru-RU" sz="1800" dirty="0">
              <a:ea typeface="Times New Roman"/>
            </a:endParaRPr>
          </a:p>
          <a:p>
            <a:pPr lvl="0" indent="-342900" algn="just">
              <a:buFont typeface="+mj-lt"/>
              <a:buAutoNum type="arabicPeriod"/>
              <a:tabLst>
                <a:tab pos="201295" algn="l"/>
              </a:tabLst>
            </a:pPr>
            <a:r>
              <a:rPr lang="ru-RU" sz="1800" dirty="0">
                <a:ea typeface="Times New Roman"/>
              </a:rPr>
              <a:t>Приведение существующих мест (площадок) накопления ТКО в соответствие </a:t>
            </a:r>
            <a:r>
              <a:rPr lang="ru-RU" sz="1800" dirty="0">
                <a:solidFill>
                  <a:srgbClr val="282828"/>
                </a:solidFill>
                <a:ea typeface="Times New Roman"/>
              </a:rPr>
              <a:t>с требованиями законодательства РФ в области охраны окружающей среды и законодательства в области обеспечения санитарно-эпидемиологического благополучия населения.</a:t>
            </a:r>
            <a:endParaRPr lang="ru-RU" sz="1800" dirty="0">
              <a:ea typeface="Times New Roman"/>
            </a:endParaRPr>
          </a:p>
          <a:p>
            <a:pPr rtl="0"/>
            <a:endParaRPr lang="ru-RU" dirty="0"/>
          </a:p>
        </p:txBody>
      </p:sp>
      <p:sp>
        <p:nvSpPr>
          <p:cNvPr id="11" name="Прямоугольник: Усеченный угол 10" descr="Контрастный блок нижнего колонтитула">
            <a:extLst>
              <a:ext uri="{FF2B5EF4-FFF2-40B4-BE49-F238E27FC236}">
                <a16:creationId xmlns:a16="http://schemas.microsoft.com/office/drawing/2014/main" id="{85DF53DB-409B-49FA-A52D-E30AD84AED76}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564D90B-FC4E-4781-9E54-536CECF8BA4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smtClean="0"/>
              <a:pPr rtl="0"/>
              <a:t>7</a:t>
            </a:fld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97"/>
          <a:stretch/>
        </p:blipFill>
        <p:spPr>
          <a:xfrm>
            <a:off x="7155869" y="2898378"/>
            <a:ext cx="5036132" cy="114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93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63F03C3-322B-449C-A477-EA1D99EDC624}"/>
              </a:ext>
            </a:extLst>
          </p:cNvPr>
          <p:cNvSpPr/>
          <p:nvPr/>
        </p:nvSpPr>
        <p:spPr>
          <a:xfrm>
            <a:off x="979713" y="1181214"/>
            <a:ext cx="6117771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dirty="0"/>
              <a:t>2</a:t>
            </a:r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r>
              <a:rPr lang="ru-RU" dirty="0"/>
              <a:t>+</a:t>
            </a:r>
          </a:p>
          <a:p>
            <a:pPr algn="ctr" rtl="0"/>
            <a:endParaRPr lang="ru-RU" dirty="0"/>
          </a:p>
        </p:txBody>
      </p:sp>
      <p:sp>
        <p:nvSpPr>
          <p:cNvPr id="13" name="Прямоугольник 12" descr="Квадрат белого фона">
            <a:extLst>
              <a:ext uri="{FF2B5EF4-FFF2-40B4-BE49-F238E27FC236}">
                <a16:creationId xmlns:a16="http://schemas.microsoft.com/office/drawing/2014/main" id="{AA0E0CBA-1F82-43A8-9DE3-F0F883DB2D26}"/>
              </a:ext>
            </a:extLst>
          </p:cNvPr>
          <p:cNvSpPr/>
          <p:nvPr/>
        </p:nvSpPr>
        <p:spPr>
          <a:xfrm>
            <a:off x="834434" y="663357"/>
            <a:ext cx="5769428" cy="5701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D5445F47-6D74-450C-BC16-998D2021A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13" y="1181214"/>
            <a:ext cx="5138057" cy="587876"/>
          </a:xfrm>
          <a:ln>
            <a:solidFill>
              <a:schemeClr val="bg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ru-RU" sz="2000" b="0" cap="none" dirty="0">
                <a:ln w="0"/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</a:rPr>
              <a:t>Предварительный расчет необходимых расходов на реализацию инициативного проекта, сроки реализации проекта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E79DECD2-B85E-4CB3-BBFB-C64131454B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7943" y="2165903"/>
            <a:ext cx="5138057" cy="3396749"/>
          </a:xfrm>
        </p:spPr>
        <p:txBody>
          <a:bodyPr rtlCol="0">
            <a:normAutofit fontScale="92500" lnSpcReduction="20000"/>
          </a:bodyPr>
          <a:lstStyle/>
          <a:p>
            <a:pPr algn="just" rtl="0"/>
            <a:r>
              <a:rPr lang="ru-RU" dirty="0"/>
              <a:t>В соответствии с запрошенным коммерческим предложением стоимость выполнения ремонтно-восстановительных работ по обустройству 10 (десяти) контейнерных площадок составит </a:t>
            </a:r>
            <a:r>
              <a:rPr lang="ru-RU" b="1" dirty="0"/>
              <a:t>7 000 051 (семь миллионов пятьдесят один рубль) 00 копеек</a:t>
            </a:r>
            <a:r>
              <a:rPr lang="ru-RU" dirty="0"/>
              <a:t>. </a:t>
            </a:r>
          </a:p>
          <a:p>
            <a:pPr algn="just" rtl="0"/>
            <a:r>
              <a:rPr lang="ru-RU" dirty="0"/>
              <a:t>Планируемый срок реализации проекта – </a:t>
            </a:r>
            <a:r>
              <a:rPr lang="ru-RU" b="1" dirty="0"/>
              <a:t>20 декабря 2025 года.</a:t>
            </a:r>
          </a:p>
          <a:p>
            <a:pPr algn="just" rtl="0"/>
            <a:r>
              <a:rPr lang="ru-RU" dirty="0"/>
              <a:t>Финансовое, имущественное и (или) трудовое участие заинтересованных лиц в реализации данного проекта не планируется.</a:t>
            </a:r>
          </a:p>
        </p:txBody>
      </p:sp>
      <p:sp>
        <p:nvSpPr>
          <p:cNvPr id="11" name="Прямоугольник: Усеченный угол 10" descr="Контрастный блок нижнего колонтитула">
            <a:extLst>
              <a:ext uri="{FF2B5EF4-FFF2-40B4-BE49-F238E27FC236}">
                <a16:creationId xmlns:a16="http://schemas.microsoft.com/office/drawing/2014/main" id="{85DF53DB-409B-49FA-A52D-E30AD84AED76}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564D90B-FC4E-4781-9E54-536CECF8BA4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smtClean="0"/>
              <a:pPr rtl="0"/>
              <a:t>8</a:t>
            </a:fld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97"/>
          <a:stretch/>
        </p:blipFill>
        <p:spPr>
          <a:xfrm>
            <a:off x="7155869" y="2898378"/>
            <a:ext cx="5036132" cy="114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34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 descr="Контрастные квадраты: черная открытая фигура, затененный зеленый блок и белый блок с местом для текста.">
            <a:extLst>
              <a:ext uri="{FF2B5EF4-FFF2-40B4-BE49-F238E27FC236}">
                <a16:creationId xmlns:a16="http://schemas.microsoft.com/office/drawing/2014/main" id="{CDA17D7C-7C63-439C-8B50-C9B0F0F9AAF7}"/>
              </a:ext>
            </a:extLst>
          </p:cNvPr>
          <p:cNvGrpSpPr/>
          <p:nvPr/>
        </p:nvGrpSpPr>
        <p:grpSpPr>
          <a:xfrm flipH="1">
            <a:off x="4115984" y="252563"/>
            <a:ext cx="7433283" cy="5995838"/>
            <a:chOff x="252031" y="391887"/>
            <a:chExt cx="7433283" cy="6215741"/>
          </a:xfrm>
        </p:grpSpPr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32FD79E9-DA87-4AE3-AB4F-454E8B1C7E28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C0DB13C1-B4FB-4D33-A199-5BB34983AB47}"/>
                </a:ext>
              </a:extLst>
            </p:cNvPr>
            <p:cNvSpPr/>
            <p:nvPr userDrawn="1"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dirty="0"/>
                <a:t>2</a:t>
              </a:r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r>
                <a:rPr lang="ru-RU" dirty="0"/>
                <a:t>+</a:t>
              </a:r>
            </a:p>
            <a:p>
              <a:pPr algn="ctr" rtl="0"/>
              <a:endParaRPr lang="ru-RU" dirty="0"/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97CAE694-E5D7-45D8-80CE-4067B6610E53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D5445F47-6D74-450C-BC16-998D2021A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z="2000" b="0" cap="none" dirty="0">
                <a:ln w="0"/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</a:rPr>
              <a:t>Источники финансирования проекта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885A4AC-9AA0-4EFF-8162-609223BF5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ru-RU" dirty="0"/>
              <a:t>Реализация инициативного проекта планируется за счет бюджетных средств в (99,9%) и средств инициаторов проекта (0,1%).</a:t>
            </a:r>
          </a:p>
          <a:p>
            <a:pPr marL="0" indent="0" algn="just">
              <a:buNone/>
            </a:pPr>
            <a:r>
              <a:rPr lang="ru-RU" dirty="0"/>
              <a:t>Предполагаемая сумма расходов на реализацию инициативного проекта: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b="1" dirty="0"/>
              <a:t>6 993 051 (шесть миллионов девятьсот девяносто три тысячи пятьдесят один) рубль </a:t>
            </a:r>
            <a:r>
              <a:rPr lang="ru-RU" dirty="0"/>
              <a:t>– за счет бюджетных средств;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b="1" dirty="0"/>
              <a:t>7 000 (семь тысяч) рублей </a:t>
            </a:r>
            <a:r>
              <a:rPr lang="ru-RU" dirty="0"/>
              <a:t>– за счет средств инициативной группы.</a:t>
            </a:r>
          </a:p>
        </p:txBody>
      </p:sp>
      <p:sp>
        <p:nvSpPr>
          <p:cNvPr id="11" name="Прямоугольник: Усеченный угол 10" descr="Контрастное поле нижнего колонтитула">
            <a:extLst>
              <a:ext uri="{FF2B5EF4-FFF2-40B4-BE49-F238E27FC236}">
                <a16:creationId xmlns:a16="http://schemas.microsoft.com/office/drawing/2014/main" id="{851F9C8F-B284-4FE9-A76C-49BE3BEE3853}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75EF0122-21C6-4139-B8D0-688B2553C48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8C2E478F-E849-4A8C-AF1F-CBCC78A7CBFA}" type="slidenum">
              <a:rPr lang="ru-RU" smtClean="0"/>
              <a:pPr rtl="0"/>
              <a:t>9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5392"/>
            <a:ext cx="4706260" cy="26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345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F400"/>
      </a:accent1>
      <a:accent2>
        <a:srgbClr val="05D74D"/>
      </a:accent2>
      <a:accent3>
        <a:srgbClr val="2F3342"/>
      </a:accent3>
      <a:accent4>
        <a:srgbClr val="038B30"/>
      </a:accent4>
      <a:accent5>
        <a:srgbClr val="05EE55"/>
      </a:accent5>
      <a:accent6>
        <a:srgbClr val="70AD47"/>
      </a:accent6>
      <a:hlink>
        <a:srgbClr val="05D74D"/>
      </a:hlink>
      <a:folHlink>
        <a:srgbClr val="C0F400"/>
      </a:folHlink>
    </a:clrScheme>
    <a:fontScheme name="Custom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740499_TF56051434" id="{21BECF92-6A04-4BF5-8791-912450F88446}" vid="{3427C6E6-6A64-4705-9E21-B30A65BF9C5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Светлая современная презентация</Template>
  <TotalTime>0</TotalTime>
  <Words>536</Words>
  <Application>Microsoft Office PowerPoint</Application>
  <PresentationFormat>Широкоэкранный</PresentationFormat>
  <Paragraphs>1009</Paragraphs>
  <Slides>11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Bebas</vt:lpstr>
      <vt:lpstr>Calibri</vt:lpstr>
      <vt:lpstr>Gill Sans</vt:lpstr>
      <vt:lpstr>Times New Roman</vt:lpstr>
      <vt:lpstr>Wingdings</vt:lpstr>
      <vt:lpstr>Yandex Sans Text</vt:lpstr>
      <vt:lpstr>Тема Office</vt:lpstr>
      <vt:lpstr>ИНИЦИАТИВННЫЙ ПРОЕКТ «Обустройство площадок накопления твёрдых отходов в городе Анадырь»</vt:lpstr>
      <vt:lpstr>ОПИСАНИЕ ПРОБЛЕМЫ, РЕШЕНИЕ КОТОРОЙ ИМЕЕТ ПРИОРИТЕТНОЕ ЗНАЧЕНИЕ ДЛЯ ЖИТЕЛЕЙ ГОРОДСКОГО ОКРУГА аНАДЫРЬ</vt:lpstr>
      <vt:lpstr>Презентация PowerPoint</vt:lpstr>
      <vt:lpstr>Территории Анадыря, в границах которых будет реализовываться инициативный проект</vt:lpstr>
      <vt:lpstr>Заголовок</vt:lpstr>
      <vt:lpstr>Обоснование предложений по решению указанной проблемы</vt:lpstr>
      <vt:lpstr>Ожидаемые результаты реализации инициативного проекта</vt:lpstr>
      <vt:lpstr>Предварительный расчет необходимых расходов на реализацию инициативного проекта, сроки реализации проекта</vt:lpstr>
      <vt:lpstr>Источники финансирования проекта</vt:lpstr>
      <vt:lpstr>  </vt:lpstr>
      <vt:lpstr>Проект составлен ИНИЦИАТИВННОЙ ГРУППОЙ ЖИТЕЛЕЙ ГО АНАДЫРЬ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2025-06-24T22:51:55Z</dcterms:created>
  <dcterms:modified xsi:type="dcterms:W3CDTF">2025-09-29T04:45:14Z</dcterms:modified>
</cp:coreProperties>
</file>